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1" r:id="rId2"/>
    <p:sldId id="425" r:id="rId3"/>
    <p:sldId id="429" r:id="rId4"/>
    <p:sldId id="442" r:id="rId5"/>
    <p:sldId id="406" r:id="rId6"/>
    <p:sldId id="443" r:id="rId7"/>
    <p:sldId id="375" r:id="rId8"/>
    <p:sldId id="45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4CB35-AD34-45DB-9151-67836A329C74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990A-D370-43DD-B28F-E3DAD6716DD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97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Presentation-jag är här för att ägna den</a:t>
            </a:r>
            <a:r>
              <a:rPr lang="sv-SE" baseline="0" dirty="0"/>
              <a:t> sista delen av den här dagen till att prata o diskutera  cancerbesked med er – det samtal som  kommer att förvandla  en helt vanlig kvinna med vanliga  bekymmer  till den här kvinnan  på bilden – en bröstcancerpatient. </a:t>
            </a:r>
          </a:p>
          <a:p>
            <a:r>
              <a:rPr lang="sv-SE" baseline="0" dirty="0"/>
              <a:t>Den här målningen är gjord av.. Jag tycker det innehåller allt ; lidandet, den kala hjässan, stympningen men också viljan att kämpa, tröstande stödjande händer ,. …. vi fattar rodret just  vid diagnosbeskedet.</a:t>
            </a:r>
          </a:p>
          <a:p>
            <a:r>
              <a:rPr lang="sv-SE" baseline="0" dirty="0"/>
              <a:t> jag har under årens lopp mer o mer fascinerats över vad som sker när någon ska förmedla ngt stort o svårt som för alltid förändrar den andres liv- när ngt går i kras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B62EF-B360-400F-8886-13350D11A100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948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Kunskapen</a:t>
            </a:r>
            <a:r>
              <a:rPr lang="sv-SE" baseline="0" dirty="0"/>
              <a:t> anser jag vilar på fyra hörnstenar, eller ben som på en stol- </a:t>
            </a:r>
            <a:r>
              <a:rPr lang="sv-SE" baseline="0" dirty="0" err="1"/>
              <a:t>falerar</a:t>
            </a:r>
            <a:r>
              <a:rPr lang="sv-SE" baseline="0" dirty="0"/>
              <a:t> ngt ben faller det, </a:t>
            </a:r>
            <a:r>
              <a:rPr lang="sv-SE" baseline="0" dirty="0" err="1"/>
              <a:t>detr</a:t>
            </a:r>
            <a:r>
              <a:rPr lang="sv-SE" baseline="0" dirty="0"/>
              <a:t> första benet är ..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B62EF-B360-400F-8886-13350D11A100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941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Först</a:t>
            </a:r>
            <a:r>
              <a:rPr lang="sv-SE" baseline="0" dirty="0"/>
              <a:t> vill jag visa denna bild – kom ihåg ,</a:t>
            </a:r>
          </a:p>
          <a:p>
            <a:r>
              <a:rPr lang="sv-SE" baseline="0" dirty="0"/>
              <a:t>Denna bild vill visa</a:t>
            </a:r>
          </a:p>
          <a:p>
            <a:r>
              <a:rPr lang="sv-SE" baseline="0" dirty="0"/>
              <a:t>Vad vi lyckas förmedla- stor betydelse för sen</a:t>
            </a:r>
          </a:p>
          <a:p>
            <a:endParaRPr lang="sv-SE" baseline="0" dirty="0"/>
          </a:p>
          <a:p>
            <a:r>
              <a:rPr lang="sv-SE" baseline="0" dirty="0"/>
              <a:t>Jag själv som haft förmånen att…   ta stunden på allvar , den kommer aldrig tillbaka</a:t>
            </a:r>
          </a:p>
          <a:p>
            <a:endParaRPr lang="sv-SE" baseline="0" dirty="0"/>
          </a:p>
          <a:p>
            <a:r>
              <a:rPr lang="sv-SE" baseline="0" dirty="0"/>
              <a:t>Sen HUR man gör…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B62EF-B360-400F-8886-13350D11A100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3026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Valt ut två som beskriver detta.</a:t>
            </a:r>
            <a:endParaRPr lang="it-IT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B62EF-B360-400F-8886-13350D11A100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460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F2173-4F98-1A62-F9FF-F902A1AD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857B0B-8794-8194-ED15-76818A3E7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it-IT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781E72-AE1A-55B7-5696-05C3ED9B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62E33E-28E7-99A5-BE98-F51268BE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88BB2D-D663-68E8-9BA1-7143AFD9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6007-E384-0A27-C24E-EF3DE6D1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3DE88A-9F3B-F1FC-7294-4D8D9829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65509F-655A-F06B-9305-A5EA3619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9A8800-25A4-B4ED-E9F9-ABD14ABA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5613D4-A8A9-61BD-2A07-41AF3592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52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BFC357E-548C-56CF-1255-66DC7C808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F134EA-FED9-BA08-9E11-AEB4D8C8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D9F2F8-7DFD-EA78-0A35-3CCD5F63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1EDD30-78E0-B701-00D6-9C2804C5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ADD3B1-2FAB-5DD1-8E7F-E0050189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4F42F-1289-FF9E-E5CE-CAC5663D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8B8030-A931-C355-4B38-67CB6A7AF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DC8B1-62BC-487D-9627-45939668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5B000C-AABB-0129-14FB-C0006F13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9DC17F-C966-64EF-D1BF-AC8D1783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4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0D600-A651-8E92-263F-06EB69F4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505593-CC29-425C-16DF-75157DF5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F3CEED-83D7-3C09-CEFB-566EB2D1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9B9879-5D7B-8210-B7D9-7B544B7C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419F9C-9350-575F-CD13-4D1112D0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472D3-E469-1E3E-2F9E-BC048EBA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E51B5-2920-4ACC-E91B-22D6CC3D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9772EE6-85DC-DC35-21D3-FE8BCE354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8AB9C8-1D35-10A2-044D-EDA5D7D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E73E41-3672-7F44-09CB-CC227895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47CAD9-1C62-928E-5AFC-1C112B7D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44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71A03-BF08-8871-37AA-DC55536D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8F31D-3B00-0FD7-B4E4-C36282A4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763A7D-97D6-78B6-B265-DEDA51197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70F26-B0B5-96AF-0D84-B9479166E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3059192-3B8F-F951-6EFC-C1339BD75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B09074F-1648-E3EA-FA77-5119E6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4CDC57-3379-2CBB-2EDA-3833B7A4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006BEAA-1D7B-8968-8686-8E1FA4D9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AF301-79D8-842A-193C-0BCE32B9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883E84-7152-9D81-B55F-DBFDBA78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5E51CE-548A-E548-3F42-8819CC9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7C93A06-A103-1EBC-2C15-2F8846EA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3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871EB1-4A0A-8A82-2602-4157704E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468D25-B279-9836-A4EF-8DEE0865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53D1EC-E353-5328-0C3E-3E0BD112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2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87254-7724-19D6-8E1D-767B4597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A773B-6CCA-F46D-C3C4-2A732C42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4F48B8-9A5B-BBE1-20E4-F314796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39363B-515E-E539-8056-753D44A1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1595E-806D-D14A-DEFE-3443343D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C22C84-8592-925D-1839-94E2272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25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08BE97-8803-7D71-A4EE-C1E0577F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99440B-9529-E013-9D2A-F85F2B408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136603-789C-5DB0-0297-6E2B096DA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4B1FFA-F6C0-BB36-5CAE-08A65E1C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2AE64B-DB12-3A51-B867-66F5C115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154729-56B3-021D-4C0B-E4DD079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5D0E0AF-5332-2AF2-97D0-3FDD9386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it-IT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771D45-ABF6-291D-0925-5A90E487D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it-IT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37C85B-94F7-F710-0DEE-9AD58621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CBFF-AB5F-44A5-9593-979606D8D507}" type="datetimeFigureOut">
              <a:rPr lang="it-IT" smtClean="0"/>
              <a:t>13/11/2022</a:t>
            </a:fld>
            <a:endParaRPr lang="it-IT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26EDD9-EFA4-89F6-6950-A2E1D26EF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D4CC5D-B131-7ED9-EC68-A77E06F26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2A8D-B426-4D4B-B9CF-082A8B6742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vla">
            <a:extLst>
              <a:ext uri="{FF2B5EF4-FFF2-40B4-BE49-F238E27FC236}">
                <a16:creationId xmlns:a16="http://schemas.microsoft.com/office/drawing/2014/main" id="{B673E2F8-F4F4-7D01-AF35-364CA04BE3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7808" y="0"/>
            <a:ext cx="6300192" cy="6858000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0E15EE7-D137-5505-3CB7-C5004BAA6F31}"/>
              </a:ext>
            </a:extLst>
          </p:cNvPr>
          <p:cNvSpPr txBox="1"/>
          <p:nvPr/>
        </p:nvSpPr>
        <p:spPr>
          <a:xfrm rot="10800000" flipV="1">
            <a:off x="9473519" y="6290835"/>
            <a:ext cx="1153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Örebro-22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6B56B00-2712-8D52-9884-67CBCFF01122}"/>
              </a:ext>
            </a:extLst>
          </p:cNvPr>
          <p:cNvSpPr txBox="1"/>
          <p:nvPr/>
        </p:nvSpPr>
        <p:spPr>
          <a:xfrm>
            <a:off x="1524000" y="2132857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CANCER-BESKEDET</a:t>
            </a:r>
          </a:p>
        </p:txBody>
      </p:sp>
    </p:spTree>
    <p:extLst>
      <p:ext uri="{BB962C8B-B14F-4D97-AF65-F5344CB8AC3E}">
        <p14:creationId xmlns:p14="http://schemas.microsoft.com/office/powerpoint/2010/main" val="13593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467702-0FD6-4752-B60D-7D25B5BE8D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Kunskap- </a:t>
            </a:r>
            <a:b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FCD582-167F-40CE-AB9D-2954365549E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357314"/>
            <a:ext cx="4038600" cy="5500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Vad sker i mötet?</a:t>
            </a:r>
          </a:p>
          <a:p>
            <a:pPr eaLnBrk="1" hangingPunct="1"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 Vad säger litteraturen? vad vet vi?</a:t>
            </a:r>
          </a:p>
          <a:p>
            <a:pPr eaLnBrk="1" hangingPunct="1"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Vad vill patienten ha?</a:t>
            </a:r>
          </a:p>
          <a:p>
            <a:pPr eaLnBrk="1" hangingPunct="1"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Vad är doktorns roll?-och vem är jag..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dirty="0"/>
          </a:p>
        </p:txBody>
      </p:sp>
      <p:pic>
        <p:nvPicPr>
          <p:cNvPr id="8196" name="Picture 4" descr="Boken 008">
            <a:extLst>
              <a:ext uri="{FF2B5EF4-FFF2-40B4-BE49-F238E27FC236}">
                <a16:creationId xmlns:a16="http://schemas.microsoft.com/office/drawing/2014/main" id="{5F7D70C9-70AB-486B-89A9-11E146E1472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75" y="2071688"/>
            <a:ext cx="3846513" cy="4525962"/>
          </a:xfrm>
          <a:solidFill>
            <a:srgbClr val="00CCFF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77794B3-32C8-4FB7-90BA-6FBBC4DB3C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1196975"/>
            <a:ext cx="2303463" cy="935038"/>
          </a:xfrm>
        </p:spPr>
        <p:txBody>
          <a:bodyPr/>
          <a:lstStyle/>
          <a:p>
            <a:pPr>
              <a:defRPr/>
            </a:pPr>
            <a:r>
              <a:rPr lang="sv-SE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Försvar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7CFA484-8108-4A0B-AC1B-05CE5C027FC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4" y="5589588"/>
            <a:ext cx="8459787" cy="1268412"/>
          </a:xfrm>
        </p:spPr>
        <p:txBody>
          <a:bodyPr/>
          <a:lstStyle/>
          <a:p>
            <a:pPr marL="0" indent="0" algn="ctr">
              <a:buNone/>
            </a:pPr>
            <a:r>
              <a:rPr lang="sv-SE" altLang="sv-SE" sz="1600" dirty="0"/>
              <a:t>       </a:t>
            </a:r>
            <a:r>
              <a:rPr lang="sv-SE" altLang="sv-SE" sz="1800" dirty="0"/>
              <a:t>Övergång i Palliativ fas</a:t>
            </a:r>
          </a:p>
          <a:p>
            <a:pPr marL="0" indent="0" algn="ctr">
              <a:buNone/>
            </a:pPr>
            <a:r>
              <a:rPr lang="sv-SE" altLang="sv-SE" sz="1800" dirty="0"/>
              <a:t>	</a:t>
            </a:r>
            <a:r>
              <a:rPr lang="sv-SE" altLang="sv-SE" dirty="0"/>
              <a:t>                                                     Tid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FE70D1E8-5B49-4530-8A71-10874BFA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1557338"/>
            <a:ext cx="288925" cy="4824412"/>
          </a:xfrm>
          <a:prstGeom prst="upArrow">
            <a:avLst>
              <a:gd name="adj1" fmla="val 50000"/>
              <a:gd name="adj2" fmla="val 417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cxnSp>
        <p:nvCxnSpPr>
          <p:cNvPr id="10245" name="AutoShape 5">
            <a:extLst>
              <a:ext uri="{FF2B5EF4-FFF2-40B4-BE49-F238E27FC236}">
                <a16:creationId xmlns:a16="http://schemas.microsoft.com/office/drawing/2014/main" id="{D4499306-2735-497B-89CF-4F76A4DAA8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1451" y="2781300"/>
            <a:ext cx="13684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AutoShape 6">
            <a:extLst>
              <a:ext uri="{FF2B5EF4-FFF2-40B4-BE49-F238E27FC236}">
                <a16:creationId xmlns:a16="http://schemas.microsoft.com/office/drawing/2014/main" id="{EE6488C5-AA49-4C7A-BC85-FF63C869DE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9875" y="2781301"/>
            <a:ext cx="431800" cy="27352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7">
            <a:extLst>
              <a:ext uri="{FF2B5EF4-FFF2-40B4-BE49-F238E27FC236}">
                <a16:creationId xmlns:a16="http://schemas.microsoft.com/office/drawing/2014/main" id="{4F4212FF-D849-4605-BDBA-338A491B14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11676" y="2781300"/>
            <a:ext cx="792163" cy="280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AutoShape 8">
            <a:extLst>
              <a:ext uri="{FF2B5EF4-FFF2-40B4-BE49-F238E27FC236}">
                <a16:creationId xmlns:a16="http://schemas.microsoft.com/office/drawing/2014/main" id="{57B9222E-5D16-4E95-896F-98FF13C630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3838" y="2781300"/>
            <a:ext cx="6477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AutoShape 9">
            <a:extLst>
              <a:ext uri="{FF2B5EF4-FFF2-40B4-BE49-F238E27FC236}">
                <a16:creationId xmlns:a16="http://schemas.microsoft.com/office/drawing/2014/main" id="{999E00C2-49D7-4BC7-83D1-72B56DDE32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0826" y="2781300"/>
            <a:ext cx="576263" cy="280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AutoShape 10">
            <a:extLst>
              <a:ext uri="{FF2B5EF4-FFF2-40B4-BE49-F238E27FC236}">
                <a16:creationId xmlns:a16="http://schemas.microsoft.com/office/drawing/2014/main" id="{95182284-045E-48FA-B30D-A9BB998BBF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5501" y="2781300"/>
            <a:ext cx="7921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3FD9D96F-A1F9-4C1D-B298-7AB86E18A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6308725"/>
            <a:ext cx="7127875" cy="215900"/>
          </a:xfrm>
          <a:prstGeom prst="rightArrow">
            <a:avLst>
              <a:gd name="adj1" fmla="val 50000"/>
              <a:gd name="adj2" fmla="val 8253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25FABB74-94A9-43BD-9807-943387893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2781300"/>
            <a:ext cx="647700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F29CC225-7A30-489A-B047-5EAE0EA20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2781300"/>
            <a:ext cx="647700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10254" name="AutoShape 14">
            <a:extLst>
              <a:ext uri="{FF2B5EF4-FFF2-40B4-BE49-F238E27FC236}">
                <a16:creationId xmlns:a16="http://schemas.microsoft.com/office/drawing/2014/main" id="{D66AADB8-1A0C-4CB1-8937-6DFAD341C0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6951" y="3716339"/>
            <a:ext cx="358775" cy="17986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Text Box 15">
            <a:extLst>
              <a:ext uri="{FF2B5EF4-FFF2-40B4-BE49-F238E27FC236}">
                <a16:creationId xmlns:a16="http://schemas.microsoft.com/office/drawing/2014/main" id="{A3C21792-5305-492A-9550-8DC0A454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516563"/>
            <a:ext cx="239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Cancerbesked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6D0C2815-DC82-427B-B9C0-CB16E249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55895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/>
              <a:t>Terminal fas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E696BF0-73EA-428F-B24B-82A80CD5C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Var? Vad? och Hur?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A661E0-3AC4-4BE6-B85B-70676B855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7638"/>
            <a:ext cx="8229600" cy="56007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GB" altLang="sv-SE" sz="3200" dirty="0"/>
              <a:t>“</a:t>
            </a:r>
            <a:r>
              <a:rPr lang="en-GB" altLang="sv-SE" sz="3200" i="1" dirty="0"/>
              <a:t>Breaking bad news</a:t>
            </a:r>
            <a:r>
              <a:rPr lang="en-GB" altLang="sv-SE" sz="3200" dirty="0"/>
              <a:t>”, </a:t>
            </a:r>
          </a:p>
          <a:p>
            <a:pPr lvl="1" eaLnBrk="1" hangingPunct="1">
              <a:defRPr/>
            </a:pPr>
            <a:r>
              <a:rPr lang="en-GB" altLang="sv-SE" sz="3200" dirty="0"/>
              <a:t>Girgis A. and </a:t>
            </a:r>
            <a:r>
              <a:rPr lang="en-GB" altLang="sv-SE" sz="3200" dirty="0" err="1"/>
              <a:t>Sanson</a:t>
            </a:r>
            <a:r>
              <a:rPr lang="en-GB" altLang="sv-SE" sz="3200" dirty="0"/>
              <a:t>-Fisher; J of clin </a:t>
            </a:r>
            <a:r>
              <a:rPr lang="en-GB" altLang="sv-SE" sz="3200" dirty="0" err="1"/>
              <a:t>onk</a:t>
            </a:r>
            <a:r>
              <a:rPr lang="en-GB" altLang="sv-SE" sz="3200" dirty="0"/>
              <a:t> 1995;13:2449-2456</a:t>
            </a:r>
          </a:p>
          <a:p>
            <a:pPr marL="457200" lvl="1" indent="0">
              <a:buNone/>
              <a:defRPr/>
            </a:pPr>
            <a:endParaRPr lang="en-GB" altLang="sv-SE" sz="3200" dirty="0"/>
          </a:p>
          <a:p>
            <a:pPr marL="0" indent="0" algn="ctr">
              <a:buNone/>
              <a:defRPr/>
            </a:pPr>
            <a:r>
              <a:rPr lang="sv-SE" dirty="0"/>
              <a:t>”</a:t>
            </a:r>
            <a:r>
              <a:rPr lang="sv-SE" i="1" dirty="0"/>
              <a:t>Mastering </a:t>
            </a:r>
            <a:r>
              <a:rPr lang="sv-SE" i="1" dirty="0" err="1"/>
              <a:t>communication</a:t>
            </a:r>
            <a:r>
              <a:rPr lang="sv-SE" i="1" dirty="0"/>
              <a:t> </a:t>
            </a: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seriously</a:t>
            </a:r>
            <a:r>
              <a:rPr lang="sv-SE" i="1" dirty="0"/>
              <a:t> </a:t>
            </a:r>
            <a:r>
              <a:rPr lang="sv-SE" i="1" dirty="0" err="1"/>
              <a:t>ill</a:t>
            </a:r>
            <a:r>
              <a:rPr lang="sv-SE" i="1" dirty="0"/>
              <a:t> patients – </a:t>
            </a:r>
          </a:p>
          <a:p>
            <a:pPr marL="0" indent="0" algn="ctr">
              <a:buNone/>
              <a:defRPr/>
            </a:pPr>
            <a:r>
              <a:rPr lang="sv-SE" i="1" dirty="0" err="1"/>
              <a:t>balancing</a:t>
            </a:r>
            <a:r>
              <a:rPr lang="sv-SE" i="1" dirty="0"/>
              <a:t> </a:t>
            </a:r>
            <a:r>
              <a:rPr lang="sv-SE" i="1" dirty="0" err="1"/>
              <a:t>honesty</a:t>
            </a:r>
            <a:r>
              <a:rPr lang="sv-SE" i="1" dirty="0"/>
              <a:t> </a:t>
            </a: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empathy</a:t>
            </a:r>
            <a:r>
              <a:rPr lang="sv-SE" i="1" dirty="0"/>
              <a:t> and </a:t>
            </a:r>
            <a:r>
              <a:rPr lang="sv-SE" i="1" dirty="0" err="1"/>
              <a:t>hope</a:t>
            </a:r>
            <a:r>
              <a:rPr lang="sv-SE" i="1" dirty="0"/>
              <a:t>”</a:t>
            </a:r>
          </a:p>
          <a:p>
            <a:pPr marL="0" indent="0" algn="ctr">
              <a:buNone/>
              <a:defRPr/>
            </a:pPr>
            <a:r>
              <a:rPr lang="sv-SE" dirty="0"/>
              <a:t> -Anthony Back, Robert Arnold, James </a:t>
            </a:r>
            <a:r>
              <a:rPr lang="sv-SE" dirty="0" err="1"/>
              <a:t>Tulsky</a:t>
            </a:r>
            <a:endParaRPr lang="sv-SE" dirty="0"/>
          </a:p>
          <a:p>
            <a:pPr marL="0" indent="0" algn="ctr">
              <a:buNone/>
              <a:defRPr/>
            </a:pPr>
            <a:r>
              <a:rPr lang="sv-SE" dirty="0"/>
              <a:t>2009</a:t>
            </a:r>
          </a:p>
          <a:p>
            <a:pPr>
              <a:buFontTx/>
              <a:buNone/>
              <a:defRPr/>
            </a:pPr>
            <a:endParaRPr lang="sv-SE" dirty="0"/>
          </a:p>
          <a:p>
            <a:pPr lvl="1" eaLnBrk="1" hangingPunct="1">
              <a:defRPr/>
            </a:pPr>
            <a:endParaRPr lang="sv-SE" altLang="sv-SE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69D0556-80CC-4A78-AA59-47D1B45D11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latin typeface="Calibri" panose="020F0502020204030204" pitchFamily="34" charset="0"/>
                <a:cs typeface="Calibri" panose="020F0502020204030204" pitchFamily="34" charset="0"/>
              </a:rPr>
              <a:t>Stommen i ett informativt sa</a:t>
            </a:r>
            <a:r>
              <a:rPr lang="sv-SE" altLang="sv-SE"/>
              <a:t>mtal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1815AF5-FD56-4A64-9C82-99F3A74302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Syftet med mötet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Vad vet </a:t>
            </a:r>
            <a:r>
              <a:rPr lang="sv-SE" alt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pat</a:t>
            </a: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, vad tror </a:t>
            </a:r>
            <a:r>
              <a:rPr lang="sv-SE" alt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pat</a:t>
            </a: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Beskedet ges stegvis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Pat ges tillfälle att reagera och fråga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Delge plan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Pat ombedes att sammanfatta vad hon uppfattat - </a:t>
            </a:r>
            <a:r>
              <a:rPr lang="sv-SE" alt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 komplettering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Nästa steg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Skriftlig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avla">
            <a:extLst>
              <a:ext uri="{FF2B5EF4-FFF2-40B4-BE49-F238E27FC236}">
                <a16:creationId xmlns:a16="http://schemas.microsoft.com/office/drawing/2014/main" id="{30F7285F-758A-44C3-BDF9-2A51ED1A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333376"/>
            <a:ext cx="55340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Hattar">
            <a:extLst>
              <a:ext uri="{FF2B5EF4-FFF2-40B4-BE49-F238E27FC236}">
                <a16:creationId xmlns:a16="http://schemas.microsoft.com/office/drawing/2014/main" id="{8AAC245F-DD46-4A17-8036-FA88A3C5F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-3627438"/>
            <a:ext cx="9237663" cy="107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8F0D50C7-DEF5-497C-847C-BEE658C11F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230" y="365125"/>
            <a:ext cx="8655570" cy="1325563"/>
          </a:xfrm>
        </p:spPr>
        <p:txBody>
          <a:bodyPr/>
          <a:lstStyle/>
          <a:p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För vem säger jag detta?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93405A2-9D33-4311-8F9E-A03FE6100C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sv-SE" altLang="sv-SE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29CC09B-2C37-4CFF-96D8-3A9EFD8168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"/>
            <a:ext cx="8686800" cy="61261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Skaffa kunskap! Be om feedback!</a:t>
            </a: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Var tillgänglig, visa närvaro</a:t>
            </a: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Följ avtal, sträva efter kontinuitet</a:t>
            </a: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Förklara ,bekräfta</a:t>
            </a: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Var klar över vem som är huvudpersonen – det är INTE du</a:t>
            </a:r>
          </a:p>
          <a:p>
            <a:pPr>
              <a:lnSpc>
                <a:spcPct val="90000"/>
              </a:lnSpc>
            </a:pPr>
            <a:r>
              <a:rPr lang="sv-SE" altLang="sv-SE" dirty="0">
                <a:latin typeface="Calibri" panose="020F0502020204030204" pitchFamily="34" charset="0"/>
                <a:cs typeface="Calibri" panose="020F0502020204030204" pitchFamily="34" charset="0"/>
              </a:rPr>
              <a:t>Våga vara hängiven</a:t>
            </a:r>
          </a:p>
          <a:p>
            <a:pPr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sv-SE" alt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>
              <a:lnSpc>
                <a:spcPct val="90000"/>
              </a:lnSpc>
            </a:pPr>
            <a:endParaRPr lang="sv-SE" alt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78A840-F2EE-E2CF-48E9-F549D7F4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77" y="548680"/>
            <a:ext cx="6714847" cy="630932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BE2FAAB-D2FB-8FE3-9188-46F5061A70A0}"/>
              </a:ext>
            </a:extLst>
          </p:cNvPr>
          <p:cNvSpPr txBox="1"/>
          <p:nvPr/>
        </p:nvSpPr>
        <p:spPr>
          <a:xfrm>
            <a:off x="2351584" y="1"/>
            <a:ext cx="8316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alt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INGE HOPP!! Stäng aldrig alla dörrar!</a:t>
            </a:r>
          </a:p>
        </p:txBody>
      </p:sp>
    </p:spTree>
    <p:extLst>
      <p:ext uri="{BB962C8B-B14F-4D97-AF65-F5344CB8AC3E}">
        <p14:creationId xmlns:p14="http://schemas.microsoft.com/office/powerpoint/2010/main" val="206850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381</Words>
  <Application>Microsoft Office PowerPoint</Application>
  <PresentationFormat>Bredbild</PresentationFormat>
  <Paragraphs>67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PowerPoint-presentation</vt:lpstr>
      <vt:lpstr>Kunskap-  </vt:lpstr>
      <vt:lpstr>Försvar</vt:lpstr>
      <vt:lpstr>Var? Vad? och Hur?</vt:lpstr>
      <vt:lpstr>Stommen i ett informativt samtal</vt:lpstr>
      <vt:lpstr>För vem säger jag detta?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 Plate</dc:creator>
  <cp:lastModifiedBy>Susann Plate</cp:lastModifiedBy>
  <cp:revision>1</cp:revision>
  <dcterms:created xsi:type="dcterms:W3CDTF">2022-11-13T17:57:32Z</dcterms:created>
  <dcterms:modified xsi:type="dcterms:W3CDTF">2022-11-13T18:10:30Z</dcterms:modified>
</cp:coreProperties>
</file>