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461" r:id="rId4"/>
    <p:sldId id="488" r:id="rId5"/>
    <p:sldId id="400" r:id="rId6"/>
    <p:sldId id="399" r:id="rId7"/>
    <p:sldId id="456" r:id="rId8"/>
    <p:sldId id="466" r:id="rId9"/>
    <p:sldId id="482" r:id="rId10"/>
    <p:sldId id="483" r:id="rId11"/>
    <p:sldId id="491" r:id="rId12"/>
    <p:sldId id="462" r:id="rId13"/>
    <p:sldId id="459" r:id="rId14"/>
    <p:sldId id="261" r:id="rId15"/>
    <p:sldId id="413" r:id="rId16"/>
    <p:sldId id="411" r:id="rId17"/>
    <p:sldId id="406" r:id="rId18"/>
    <p:sldId id="414" r:id="rId19"/>
    <p:sldId id="415" r:id="rId20"/>
    <p:sldId id="416" r:id="rId21"/>
    <p:sldId id="432" r:id="rId22"/>
    <p:sldId id="419" r:id="rId23"/>
    <p:sldId id="489" r:id="rId24"/>
    <p:sldId id="422" r:id="rId25"/>
    <p:sldId id="421" r:id="rId26"/>
    <p:sldId id="431" r:id="rId27"/>
    <p:sldId id="423" r:id="rId28"/>
    <p:sldId id="425" r:id="rId29"/>
    <p:sldId id="424" r:id="rId30"/>
    <p:sldId id="428" r:id="rId31"/>
    <p:sldId id="427" r:id="rId32"/>
    <p:sldId id="429" r:id="rId33"/>
    <p:sldId id="417" r:id="rId34"/>
    <p:sldId id="430" r:id="rId35"/>
    <p:sldId id="458" r:id="rId36"/>
    <p:sldId id="476" r:id="rId37"/>
    <p:sldId id="477" r:id="rId3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21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5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29T18:48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389A4-49AF-B646-B0D3-EF55A24B6D86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89473-344A-3C42-84C8-72996587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251104F3-5FA5-BF4E-AF44-26B676D5C7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96068891-85DE-BF46-90DB-DD85EDF1A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8313AF06-0362-E046-93B7-844341104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5402A35-8725-DB48-95B4-B25764ACE055}" type="slidenum">
              <a:rPr lang="en-US" altLang="sv-SE" sz="1200" smtClean="0">
                <a:latin typeface="Arial" panose="020B0604020202020204" pitchFamily="34" charset="0"/>
              </a:rPr>
              <a:pPr/>
              <a:t>6</a:t>
            </a:fld>
            <a:endParaRPr lang="en-US" altLang="sv-SE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43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BF71F-8B40-C94E-BB3C-24648462C0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8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BF71F-8B40-C94E-BB3C-24648462C04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Komplikationsrisk</a:t>
            </a:r>
            <a:r>
              <a:rPr lang="en-US" dirty="0"/>
              <a:t>, </a:t>
            </a:r>
            <a:r>
              <a:rPr lang="en-US" dirty="0" err="1"/>
              <a:t>ärrbildning</a:t>
            </a:r>
            <a:r>
              <a:rPr lang="en-US" dirty="0"/>
              <a:t>, </a:t>
            </a:r>
            <a:r>
              <a:rPr lang="en-US" dirty="0" err="1"/>
              <a:t>sensibilitetsnedsättning</a:t>
            </a:r>
            <a:r>
              <a:rPr lang="en-US" dirty="0"/>
              <a:t>, </a:t>
            </a:r>
            <a:r>
              <a:rPr lang="en-US" dirty="0" err="1"/>
              <a:t>amning</a:t>
            </a:r>
            <a:r>
              <a:rPr lang="en-US" dirty="0"/>
              <a:t> </a:t>
            </a:r>
            <a:r>
              <a:rPr lang="en-US" dirty="0" err="1"/>
              <a:t>osv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BF71F-8B40-C94E-BB3C-24648462C04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89473-344A-3C42-84C8-72996587A3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2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89473-344A-3C42-84C8-72996587A3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Maligna</a:t>
            </a:r>
            <a:r>
              <a:rPr lang="en-US" dirty="0"/>
              <a:t> foci I </a:t>
            </a:r>
            <a:r>
              <a:rPr lang="en-US" dirty="0" err="1"/>
              <a:t>ytterligare</a:t>
            </a:r>
            <a:r>
              <a:rPr lang="en-US" dirty="0"/>
              <a:t> 60% av fallen (PAD)</a:t>
            </a: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89473-344A-3C42-84C8-72996587A3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SVF Från välgrundad misstanke till start av behandling skall det gå 28 dagar</a:t>
            </a:r>
          </a:p>
          <a:p>
            <a:r>
              <a:rPr lang="sv-SE" dirty="0"/>
              <a:t>9/10 </a:t>
            </a:r>
            <a:r>
              <a:rPr lang="sv-SE" dirty="0" err="1"/>
              <a:t>pat</a:t>
            </a:r>
            <a:r>
              <a:rPr lang="sv-SE" dirty="0"/>
              <a:t> opereras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633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251104F3-5FA5-BF4E-AF44-26B676D5C7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96068891-85DE-BF46-90DB-DD85EDF1A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reducerar risken för lokala återfall med drygt 50% och dessutom innebär en sänkt risk för bröstcancerdöd med 3,8% efter 15år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acceptabla incidensen av lokala återfall efter bröstbevarande kirurgi har sagts vara 1–/år, dvs 10 efter 10 år. Idag 0.3-0.5%/år med multimodal behandling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8313AF06-0362-E046-93B7-844341104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5402A35-8725-DB48-95B4-B25764ACE055}" type="slidenum">
              <a:rPr lang="en-US" altLang="sv-SE" sz="1200" smtClean="0">
                <a:latin typeface="Arial" panose="020B0604020202020204" pitchFamily="34" charset="0"/>
              </a:rPr>
              <a:pPr/>
              <a:t>12</a:t>
            </a:fld>
            <a:endParaRPr lang="en-US" altLang="sv-SE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1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mindre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retrospektiva studier stödjer användningen av bröstbevarande kirurgi även vid större tumörer om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tekniskt möjligt </a:t>
            </a: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89473-344A-3C42-84C8-72996587A3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sv-SE"/>
              <a:t>16-08-23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92A5DC-3741-034D-A1EF-D6D6E26B22D6}" type="slidenum">
              <a:rPr lang="sv-SE"/>
              <a:pPr/>
              <a:t>22</a:t>
            </a:fld>
            <a:endParaRPr lang="sv-SE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Calibri" charset="0"/>
                <a:ea typeface="ＭＳ Ｐゴシック" charset="-128"/>
                <a:cs typeface="ＭＳ Ｐゴシック" charset="-128"/>
              </a:rPr>
              <a:t>Prior to skin incision, 40-80 ml of local anaesthetic (0.25mg/ml </a:t>
            </a:r>
            <a:r>
              <a:rPr lang="en-GB" dirty="0" err="1">
                <a:latin typeface="Calibri" charset="0"/>
                <a:ea typeface="ＭＳ Ｐゴシック" charset="-128"/>
                <a:cs typeface="ＭＳ Ｐゴシック" charset="-128"/>
              </a:rPr>
              <a:t>Carbocain</a:t>
            </a:r>
            <a:r>
              <a:rPr lang="en-GB" dirty="0">
                <a:latin typeface="Calibri" charset="0"/>
                <a:ea typeface="ＭＳ Ｐゴシック" charset="-128"/>
                <a:cs typeface="ＭＳ Ｐゴシック" charset="-128"/>
              </a:rPr>
              <a:t>-Adrenalin) was injected pre-fascial to the pectoralis major muscle of the chest wall.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Calibri" charset="0"/>
                <a:ea typeface="ＭＳ Ｐゴシック" charset="-128"/>
                <a:cs typeface="ＭＳ Ｐゴシック" charset="-128"/>
              </a:rPr>
              <a:t>The breast tissue is dissected from the chest wall and the muscle fascia, allowing a </a:t>
            </a:r>
            <a:r>
              <a:rPr lang="sv-SE" dirty="0">
                <a:latin typeface="Calibri" charset="0"/>
                <a:ea typeface="ＭＳ Ｐゴシック" charset="-128"/>
                <a:cs typeface="ＭＳ Ｐゴシック" charset="-128"/>
              </a:rPr>
              <a:t>“</a:t>
            </a:r>
            <a:r>
              <a:rPr lang="en-GB" dirty="0">
                <a:latin typeface="Calibri" charset="0"/>
                <a:ea typeface="ＭＳ Ｐゴシック" charset="-128"/>
                <a:cs typeface="ＭＳ Ｐゴシック" charset="-128"/>
              </a:rPr>
              <a:t>back-door</a:t>
            </a:r>
            <a:r>
              <a:rPr lang="sv-SE" dirty="0">
                <a:latin typeface="Calibri" charset="0"/>
                <a:ea typeface="ＭＳ Ｐゴシック" charset="-128"/>
                <a:cs typeface="ＭＳ Ｐゴシック" charset="-128"/>
              </a:rPr>
              <a:t>”</a:t>
            </a:r>
            <a:r>
              <a:rPr lang="en-GB" dirty="0">
                <a:latin typeface="Calibri" charset="0"/>
                <a:ea typeface="ＭＳ Ｐゴシック" charset="-128"/>
                <a:cs typeface="ＭＳ Ｐゴシック" charset="-128"/>
              </a:rPr>
              <a:t> approach, followed by a subcutaneous dissection cranially . Dual plane undermining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FAED13-99BF-9145-AFCC-95DDC8F48137}" type="slidenum">
              <a:rPr lang="sv-SE"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sv-SE" sz="120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978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Direkt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senrekonstruktion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89473-344A-3C42-84C8-72996587A3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Rekonstruktion med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autolog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vävnad från buken (DIEP) eller direktrekonstruktion med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implantat varken ökar risken för eller försvårar upptäckten 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 lokala återfall </a:t>
            </a:r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BF71F-8B40-C94E-BB3C-24648462C0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9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</a:t>
            </a:r>
            <a:r>
              <a:rPr lang="en-US" dirty="0" err="1"/>
              <a:t>mån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RT</a:t>
            </a:r>
          </a:p>
          <a:p>
            <a:r>
              <a:rPr lang="en-US" dirty="0"/>
              <a:t>2 </a:t>
            </a:r>
            <a:r>
              <a:rPr lang="en-US" dirty="0" err="1"/>
              <a:t>år</a:t>
            </a:r>
            <a:r>
              <a:rPr lang="en-US" dirty="0"/>
              <a:t> till </a:t>
            </a:r>
            <a:r>
              <a:rPr lang="en-US" dirty="0" err="1"/>
              <a:t>implantat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år</a:t>
            </a:r>
            <a:r>
              <a:rPr lang="en-US" dirty="0"/>
              <a:t> till </a:t>
            </a:r>
            <a:r>
              <a:rPr lang="en-US" dirty="0" err="1"/>
              <a:t>lambå</a:t>
            </a:r>
            <a:endParaRPr lang="en-US" dirty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BF71F-8B40-C94E-BB3C-24648462C04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5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2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9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0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3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5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6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3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5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83119-AA00-A647-B6BF-2A8D5EF0D767}" type="datetimeFigureOut">
              <a:rPr lang="sv-SE" smtClean="0"/>
              <a:t>2022-11-03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BA31-20C5-E846-A5EF-AD8B59E45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nny.heiman.ullmark@vgregion.s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http://www.svenskkirurgi.se/brost/svbros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http://www.svenskkirurgi.se/brost/svbros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enisiffror.s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istik.incanet.se/brostcancer/" TargetMode="External"/><Relationship Id="rId4" Type="http://schemas.openxmlformats.org/officeDocument/2006/relationships/hyperlink" Target="https://www.cancerfonden.se/cancer-i-siffro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file:////http://www.svenskkirurgi.se/brost/svbros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localhost/http://www.svenskkirurgi.se/brost/svbros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www.svenskkirurgi.se/brost/svbros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771704" y="569512"/>
            <a:ext cx="49512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/>
              <a:t>KUB-kurs i Bröstkirurgi 2022</a:t>
            </a:r>
            <a:endParaRPr lang="sv-SE" sz="2400" i="1" dirty="0"/>
          </a:p>
          <a:p>
            <a:pPr algn="ctr"/>
            <a:r>
              <a:rPr lang="sv-SE" sz="3200" dirty="0">
                <a:effectLst/>
              </a:rPr>
              <a:t> </a:t>
            </a:r>
            <a:endParaRPr lang="en-GB" sz="3200" dirty="0"/>
          </a:p>
        </p:txBody>
      </p:sp>
      <p:sp>
        <p:nvSpPr>
          <p:cNvPr id="2" name="textruta 1"/>
          <p:cNvSpPr txBox="1"/>
          <p:nvPr/>
        </p:nvSpPr>
        <p:spPr>
          <a:xfrm>
            <a:off x="1257300" y="5127913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Jenny </a:t>
            </a:r>
            <a:r>
              <a:rPr lang="sv-SE" dirty="0" err="1"/>
              <a:t>Heiman</a:t>
            </a:r>
            <a:r>
              <a:rPr lang="sv-SE" dirty="0"/>
              <a:t>, MD, PhD</a:t>
            </a:r>
          </a:p>
          <a:p>
            <a:r>
              <a:rPr lang="sv-SE" dirty="0"/>
              <a:t>Överläkare kirurgi, Sektionschef</a:t>
            </a:r>
          </a:p>
          <a:p>
            <a:r>
              <a:rPr lang="sv-SE" dirty="0"/>
              <a:t>Bröstcentrum, Sahlgrenska Universitetssjukhuset</a:t>
            </a:r>
          </a:p>
          <a:p>
            <a:r>
              <a:rPr lang="sv-SE" dirty="0">
                <a:hlinkClick r:id="rId4"/>
              </a:rPr>
              <a:t>jenny.heiman@vgregion.se</a:t>
            </a:r>
            <a:endParaRPr lang="sv-SE" dirty="0"/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08A5FF7-22D1-0843-AAAE-4C6ACD6A0B18}"/>
              </a:ext>
            </a:extLst>
          </p:cNvPr>
          <p:cNvSpPr txBox="1"/>
          <p:nvPr/>
        </p:nvSpPr>
        <p:spPr>
          <a:xfrm>
            <a:off x="947954" y="2784764"/>
            <a:ext cx="7248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Kirurgisk</a:t>
            </a:r>
            <a:r>
              <a:rPr lang="en-US" sz="4800" b="1" dirty="0"/>
              <a:t> </a:t>
            </a:r>
            <a:r>
              <a:rPr lang="en-US" sz="4800" b="1" dirty="0" err="1"/>
              <a:t>behandling</a:t>
            </a:r>
            <a:r>
              <a:rPr lang="en-US" sz="4800" b="1" dirty="0"/>
              <a:t> av </a:t>
            </a:r>
            <a:r>
              <a:rPr lang="en-US" sz="4800" b="1" dirty="0" err="1"/>
              <a:t>bröst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8110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6" y="5500611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6858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2650AE-06A9-2D4E-84FA-95DA3038D778}" type="datetime1">
              <a:rPr lang="sv-SE" smtClean="0"/>
              <a:pPr/>
              <a:t>2022-11-03</a:t>
            </a:fld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6698694" y="3976016"/>
            <a:ext cx="1526012" cy="842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Cytostatika, antikroppar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7051830" y="3251143"/>
            <a:ext cx="1336595" cy="842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 Radioterapi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7461701" y="2458798"/>
            <a:ext cx="1172877" cy="901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Endokrin terapi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1925900" y="3087048"/>
            <a:ext cx="1214716" cy="7059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>
                <a:solidFill>
                  <a:schemeClr val="tx1"/>
                </a:solidFill>
              </a:rPr>
              <a:t>Neoadjuvant</a:t>
            </a:r>
            <a:r>
              <a:rPr lang="sv-SE" sz="1200" dirty="0">
                <a:solidFill>
                  <a:schemeClr val="tx1"/>
                </a:solidFill>
              </a:rPr>
              <a:t> behandling</a:t>
            </a:r>
          </a:p>
        </p:txBody>
      </p:sp>
      <p:sp>
        <p:nvSpPr>
          <p:cNvPr id="11" name="Rektangel med rundade hörn 10"/>
          <p:cNvSpPr/>
          <p:nvPr/>
        </p:nvSpPr>
        <p:spPr>
          <a:xfrm>
            <a:off x="3323547" y="3375691"/>
            <a:ext cx="1139588" cy="750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Partiell</a:t>
            </a:r>
            <a:r>
              <a:rPr lang="sv-SE" sz="1200" dirty="0"/>
              <a:t> </a:t>
            </a:r>
            <a:r>
              <a:rPr lang="sv-SE" sz="1200" dirty="0" err="1">
                <a:solidFill>
                  <a:schemeClr val="tx1"/>
                </a:solidFill>
              </a:rPr>
              <a:t>mastektomi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2" name="Rektangel med rundade hörn 11"/>
          <p:cNvSpPr/>
          <p:nvPr/>
        </p:nvSpPr>
        <p:spPr>
          <a:xfrm>
            <a:off x="3337195" y="4201028"/>
            <a:ext cx="1125940" cy="7506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>
                <a:solidFill>
                  <a:schemeClr val="tx1"/>
                </a:solidFill>
              </a:rPr>
              <a:t>Mastektomi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4572000" y="3822818"/>
            <a:ext cx="1184110" cy="5421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SN</a:t>
            </a:r>
          </a:p>
        </p:txBody>
      </p:sp>
      <p:sp>
        <p:nvSpPr>
          <p:cNvPr id="14" name="Rektangel med rundade hörn 13"/>
          <p:cNvSpPr/>
          <p:nvPr/>
        </p:nvSpPr>
        <p:spPr>
          <a:xfrm>
            <a:off x="5018385" y="4211805"/>
            <a:ext cx="1155341" cy="534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Axillutrymning</a:t>
            </a:r>
          </a:p>
        </p:txBody>
      </p:sp>
      <p:cxnSp>
        <p:nvCxnSpPr>
          <p:cNvPr id="16" name="Rak pil 15"/>
          <p:cNvCxnSpPr/>
          <p:nvPr/>
        </p:nvCxnSpPr>
        <p:spPr>
          <a:xfrm>
            <a:off x="1" y="1982246"/>
            <a:ext cx="86348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 23"/>
          <p:cNvSpPr/>
          <p:nvPr/>
        </p:nvSpPr>
        <p:spPr>
          <a:xfrm>
            <a:off x="509424" y="2322653"/>
            <a:ext cx="1285337" cy="7800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Trippel-</a:t>
            </a:r>
          </a:p>
          <a:p>
            <a:pPr algn="ctr"/>
            <a:r>
              <a:rPr lang="sv-SE" sz="1200" dirty="0"/>
              <a:t>diagnostik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3207541" y="1533877"/>
            <a:ext cx="1255594" cy="866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Kirurgi</a:t>
            </a:r>
          </a:p>
        </p:txBody>
      </p:sp>
      <p:sp>
        <p:nvSpPr>
          <p:cNvPr id="29" name="Ellips 28"/>
          <p:cNvSpPr/>
          <p:nvPr/>
        </p:nvSpPr>
        <p:spPr>
          <a:xfrm>
            <a:off x="1479639" y="1672285"/>
            <a:ext cx="790831" cy="575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MDK</a:t>
            </a:r>
          </a:p>
        </p:txBody>
      </p:sp>
      <p:sp>
        <p:nvSpPr>
          <p:cNvPr id="30" name="Ellips 29"/>
          <p:cNvSpPr/>
          <p:nvPr/>
        </p:nvSpPr>
        <p:spPr>
          <a:xfrm>
            <a:off x="4853931" y="1706466"/>
            <a:ext cx="742125" cy="572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MDK</a:t>
            </a:r>
          </a:p>
        </p:txBody>
      </p:sp>
      <p:sp>
        <p:nvSpPr>
          <p:cNvPr id="31" name="Ned 30"/>
          <p:cNvSpPr/>
          <p:nvPr/>
        </p:nvSpPr>
        <p:spPr>
          <a:xfrm>
            <a:off x="2565019" y="1525599"/>
            <a:ext cx="45719" cy="392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/>
          <p:cNvSpPr/>
          <p:nvPr/>
        </p:nvSpPr>
        <p:spPr>
          <a:xfrm>
            <a:off x="2021000" y="1137160"/>
            <a:ext cx="1133756" cy="517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Nybesök</a:t>
            </a:r>
          </a:p>
        </p:txBody>
      </p:sp>
      <p:sp>
        <p:nvSpPr>
          <p:cNvPr id="33" name="Ned 32"/>
          <p:cNvSpPr/>
          <p:nvPr/>
        </p:nvSpPr>
        <p:spPr>
          <a:xfrm>
            <a:off x="6001603" y="1500020"/>
            <a:ext cx="47768" cy="412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Ellips 33"/>
          <p:cNvSpPr/>
          <p:nvPr/>
        </p:nvSpPr>
        <p:spPr>
          <a:xfrm>
            <a:off x="5378924" y="1124253"/>
            <a:ext cx="1293126" cy="5480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Återbesök</a:t>
            </a:r>
          </a:p>
        </p:txBody>
      </p:sp>
      <p:sp>
        <p:nvSpPr>
          <p:cNvPr id="20" name="Ellips 19"/>
          <p:cNvSpPr/>
          <p:nvPr/>
        </p:nvSpPr>
        <p:spPr>
          <a:xfrm>
            <a:off x="48569" y="1556886"/>
            <a:ext cx="1214651" cy="7120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DIAGNOS</a:t>
            </a:r>
          </a:p>
        </p:txBody>
      </p:sp>
      <p:sp>
        <p:nvSpPr>
          <p:cNvPr id="37" name="Alternativ process 36"/>
          <p:cNvSpPr/>
          <p:nvPr/>
        </p:nvSpPr>
        <p:spPr>
          <a:xfrm>
            <a:off x="7644" y="3199220"/>
            <a:ext cx="1104900" cy="61576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Välgrundad misstanke</a:t>
            </a:r>
          </a:p>
        </p:txBody>
      </p:sp>
      <p:sp>
        <p:nvSpPr>
          <p:cNvPr id="21" name="Ned 20"/>
          <p:cNvSpPr/>
          <p:nvPr/>
        </p:nvSpPr>
        <p:spPr>
          <a:xfrm flipV="1">
            <a:off x="326359" y="2268942"/>
            <a:ext cx="324206" cy="93600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med rundade hörn 37">
            <a:extLst>
              <a:ext uri="{FF2B5EF4-FFF2-40B4-BE49-F238E27FC236}">
                <a16:creationId xmlns:a16="http://schemas.microsoft.com/office/drawing/2014/main" id="{76F1A09D-B76F-2047-985F-0FBFDCE8D5CF}"/>
              </a:ext>
            </a:extLst>
          </p:cNvPr>
          <p:cNvSpPr/>
          <p:nvPr/>
        </p:nvSpPr>
        <p:spPr>
          <a:xfrm>
            <a:off x="3337195" y="4874599"/>
            <a:ext cx="5051230" cy="4495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Rekonstruktion</a:t>
            </a:r>
          </a:p>
        </p:txBody>
      </p:sp>
      <p:sp>
        <p:nvSpPr>
          <p:cNvPr id="39" name="Rektangel med rundade hörn 38">
            <a:extLst>
              <a:ext uri="{FF2B5EF4-FFF2-40B4-BE49-F238E27FC236}">
                <a16:creationId xmlns:a16="http://schemas.microsoft.com/office/drawing/2014/main" id="{85B7A8F8-4A5D-E448-BA64-023CEFBB2431}"/>
              </a:ext>
            </a:extLst>
          </p:cNvPr>
          <p:cNvSpPr/>
          <p:nvPr/>
        </p:nvSpPr>
        <p:spPr>
          <a:xfrm>
            <a:off x="6698694" y="1500019"/>
            <a:ext cx="1415408" cy="866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Adjuvant</a:t>
            </a:r>
            <a:r>
              <a:rPr lang="sv-SE" dirty="0"/>
              <a:t> behandling</a:t>
            </a:r>
          </a:p>
        </p:txBody>
      </p:sp>
      <p:sp>
        <p:nvSpPr>
          <p:cNvPr id="25" name="Rektangel med rundade hörn 24">
            <a:extLst>
              <a:ext uri="{FF2B5EF4-FFF2-40B4-BE49-F238E27FC236}">
                <a16:creationId xmlns:a16="http://schemas.microsoft.com/office/drawing/2014/main" id="{8B3DBF55-6433-CF49-9EFB-BC095519496F}"/>
              </a:ext>
            </a:extLst>
          </p:cNvPr>
          <p:cNvSpPr/>
          <p:nvPr/>
        </p:nvSpPr>
        <p:spPr>
          <a:xfrm>
            <a:off x="4600769" y="3087048"/>
            <a:ext cx="1155341" cy="534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tx1"/>
                </a:solidFill>
              </a:rPr>
              <a:t>TAD</a:t>
            </a:r>
          </a:p>
        </p:txBody>
      </p:sp>
    </p:spTree>
    <p:extLst>
      <p:ext uri="{BB962C8B-B14F-4D97-AF65-F5344CB8AC3E}">
        <p14:creationId xmlns:p14="http://schemas.microsoft.com/office/powerpoint/2010/main" val="130967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822C15-9445-FB40-A7C2-7B14C4B5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5ECB7A5-948B-2245-A3FB-86E41AB85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3900"/>
            <a:ext cx="8128000" cy="2870200"/>
          </a:xfrm>
        </p:spPr>
      </p:pic>
    </p:spTree>
    <p:extLst>
      <p:ext uri="{BB962C8B-B14F-4D97-AF65-F5344CB8AC3E}">
        <p14:creationId xmlns:p14="http://schemas.microsoft.com/office/powerpoint/2010/main" val="158580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3" descr="wpe1.jpg (18351 bytes)">
            <a:extLst>
              <a:ext uri="{FF2B5EF4-FFF2-40B4-BE49-F238E27FC236}">
                <a16:creationId xmlns:a16="http://schemas.microsoft.com/office/drawing/2014/main" id="{73B5D2D7-32CF-8040-B3E7-F4CE347E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2" y="249881"/>
            <a:ext cx="9715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2D2C3A-8DD1-3F44-82F7-945C3FD4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837"/>
            <a:ext cx="7897091" cy="43338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sv-SE" sz="3800" dirty="0"/>
              <a:t>Bröstbevarande kirurgi följt av strålbehandling är förstahandsmetoden vid mindre eller medelstor tumörutbredning</a:t>
            </a:r>
          </a:p>
          <a:p>
            <a:pPr marL="0" indent="0">
              <a:buNone/>
            </a:pPr>
            <a:endParaRPr lang="sv-SE" sz="6000" dirty="0"/>
          </a:p>
          <a:p>
            <a:pPr marL="0" indent="0">
              <a:buNone/>
            </a:pPr>
            <a:r>
              <a:rPr lang="sv-SE" sz="4000" dirty="0" err="1"/>
              <a:t>Multifokalitet</a:t>
            </a:r>
            <a:r>
              <a:rPr lang="sv-SE" sz="4000" dirty="0"/>
              <a:t> är ingen kontraindikation till bröstbevarande kirurgi om negativa marginaler och god kosmetik uppnås och postoperativ </a:t>
            </a:r>
            <a:r>
              <a:rPr lang="sv-SE" sz="4000" dirty="0" err="1"/>
              <a:t>strålbehandlingska</a:t>
            </a:r>
            <a:r>
              <a:rPr lang="sv-SE" sz="4000" dirty="0"/>
              <a:t> ges. </a:t>
            </a:r>
          </a:p>
          <a:p>
            <a:pPr marL="0" indent="0">
              <a:buNone/>
            </a:pPr>
            <a:endParaRPr lang="sv-SE" sz="6000" dirty="0"/>
          </a:p>
          <a:p>
            <a:pPr marL="0" indent="0">
              <a:buNone/>
            </a:pPr>
            <a:endParaRPr lang="sv-SE" sz="60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											</a:t>
            </a:r>
          </a:p>
          <a:p>
            <a:pPr marL="0" indent="0">
              <a:buNone/>
            </a:pPr>
            <a:r>
              <a:rPr lang="sv-SE" dirty="0"/>
              <a:t>											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CD8471F-567F-8145-A410-116AB4D30551}"/>
              </a:ext>
            </a:extLst>
          </p:cNvPr>
          <p:cNvSpPr txBox="1"/>
          <p:nvPr/>
        </p:nvSpPr>
        <p:spPr>
          <a:xfrm>
            <a:off x="2286000" y="67245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Indikationer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BCS</a:t>
            </a:r>
          </a:p>
        </p:txBody>
      </p:sp>
    </p:spTree>
    <p:extLst>
      <p:ext uri="{BB962C8B-B14F-4D97-AF65-F5344CB8AC3E}">
        <p14:creationId xmlns:p14="http://schemas.microsoft.com/office/powerpoint/2010/main" val="284274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441306" y="722025"/>
            <a:ext cx="2662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Indikationer BCS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4ECCD09-1F1E-AF48-B510-EE85141B36B5}"/>
              </a:ext>
            </a:extLst>
          </p:cNvPr>
          <p:cNvSpPr txBox="1"/>
          <p:nvPr/>
        </p:nvSpPr>
        <p:spPr>
          <a:xfrm>
            <a:off x="671514" y="2216727"/>
            <a:ext cx="7710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Tumörens övre storleksgräns för bröstbevarande kirurgi är </a:t>
            </a:r>
            <a:r>
              <a:rPr lang="sv-SE" sz="2400" i="1" dirty="0"/>
              <a:t>inte</a:t>
            </a:r>
            <a:r>
              <a:rPr lang="sv-SE" sz="2400" dirty="0"/>
              <a:t> säkert fastställd (&lt;4 cm) 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Relationen mellan </a:t>
            </a:r>
            <a:r>
              <a:rPr lang="sv-SE" sz="2400" i="1" dirty="0"/>
              <a:t>tumörens och bröstets storlek </a:t>
            </a:r>
            <a:r>
              <a:rPr lang="sv-SE" sz="2400" dirty="0"/>
              <a:t>ska vara sådan att lokalt radikalt syftande kirurgi kan genomföras med gott kosmetiskt resultat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107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3B53E91-50C8-7845-B486-7B7D490A82C8}"/>
              </a:ext>
            </a:extLst>
          </p:cNvPr>
          <p:cNvSpPr txBox="1"/>
          <p:nvPr/>
        </p:nvSpPr>
        <p:spPr>
          <a:xfrm>
            <a:off x="671513" y="1585913"/>
            <a:ext cx="81603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inflammatorisk </a:t>
            </a:r>
            <a:r>
              <a:rPr lang="sv-SE" dirty="0" err="1"/>
              <a:t>tumör</a:t>
            </a:r>
            <a:r>
              <a:rPr lang="sv-SE" dirty="0"/>
              <a:t> eller annan T4-tumör (efter preoperativ behandling)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stora </a:t>
            </a:r>
            <a:r>
              <a:rPr lang="sv-SE" dirty="0" err="1"/>
              <a:t>tumörer</a:t>
            </a:r>
            <a:r>
              <a:rPr lang="sv-SE" dirty="0"/>
              <a:t> som </a:t>
            </a:r>
            <a:r>
              <a:rPr lang="sv-SE" dirty="0" err="1"/>
              <a:t>progredierar</a:t>
            </a:r>
            <a:r>
              <a:rPr lang="sv-SE" dirty="0"/>
              <a:t> under preoperativ 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lokalt </a:t>
            </a:r>
            <a:r>
              <a:rPr lang="sv-SE" dirty="0" err="1"/>
              <a:t>återfall</a:t>
            </a:r>
            <a:r>
              <a:rPr lang="sv-SE" dirty="0"/>
              <a:t> efter tidigare partiell </a:t>
            </a:r>
            <a:r>
              <a:rPr lang="sv-SE" dirty="0" err="1"/>
              <a:t>mastektomi</a:t>
            </a:r>
            <a:r>
              <a:rPr lang="sv-SE" dirty="0"/>
              <a:t> med </a:t>
            </a:r>
            <a:r>
              <a:rPr lang="sv-SE" dirty="0" err="1"/>
              <a:t>strålbehandling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kontraindikationer till postoperativ </a:t>
            </a:r>
            <a:r>
              <a:rPr lang="sv-SE" dirty="0" err="1"/>
              <a:t>strålbehandling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lvl="1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en-US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1F35673-D4D9-8443-99B7-0731F3DC1BB4}"/>
              </a:ext>
            </a:extLst>
          </p:cNvPr>
          <p:cNvSpPr txBox="1"/>
          <p:nvPr/>
        </p:nvSpPr>
        <p:spPr>
          <a:xfrm>
            <a:off x="2909454" y="939582"/>
            <a:ext cx="4378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Indikationer för </a:t>
            </a:r>
            <a:r>
              <a:rPr lang="sv-SE" sz="2400" b="1" dirty="0" err="1"/>
              <a:t>mastektomi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4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3B53E91-50C8-7845-B486-7B7D490A82C8}"/>
              </a:ext>
            </a:extLst>
          </p:cNvPr>
          <p:cNvSpPr txBox="1"/>
          <p:nvPr/>
        </p:nvSpPr>
        <p:spPr>
          <a:xfrm>
            <a:off x="671513" y="1585913"/>
            <a:ext cx="8160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storleksrelationen mellan </a:t>
            </a:r>
            <a:r>
              <a:rPr lang="sv-SE" dirty="0" err="1"/>
              <a:t>tumören</a:t>
            </a:r>
            <a:r>
              <a:rPr lang="sv-SE" dirty="0"/>
              <a:t> och </a:t>
            </a:r>
            <a:r>
              <a:rPr lang="sv-SE" dirty="0" err="1"/>
              <a:t>bröstet</a:t>
            </a:r>
            <a:r>
              <a:rPr lang="sv-SE" dirty="0"/>
              <a:t> </a:t>
            </a:r>
            <a:r>
              <a:rPr lang="sv-SE" dirty="0" err="1"/>
              <a:t>är</a:t>
            </a:r>
            <a:r>
              <a:rPr lang="sv-SE" dirty="0"/>
              <a:t> </a:t>
            </a:r>
            <a:r>
              <a:rPr lang="sv-SE" dirty="0" err="1"/>
              <a:t>sådan</a:t>
            </a:r>
            <a:r>
              <a:rPr lang="sv-SE" dirty="0"/>
              <a:t> att ett bra estetiskt resultat </a:t>
            </a:r>
            <a:r>
              <a:rPr lang="sv-SE" b="1" i="1" dirty="0"/>
              <a:t>inte </a:t>
            </a:r>
            <a:r>
              <a:rPr lang="sv-SE" dirty="0"/>
              <a:t>kan </a:t>
            </a:r>
            <a:r>
              <a:rPr lang="sv-SE" dirty="0" err="1"/>
              <a:t>åstadkommas</a:t>
            </a:r>
            <a:r>
              <a:rPr lang="sv-SE" dirty="0"/>
              <a:t> med bröstbevarande kirurgi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utbredd DCIS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utbredd </a:t>
            </a:r>
            <a:r>
              <a:rPr lang="sv-SE" dirty="0" err="1"/>
              <a:t>växt</a:t>
            </a:r>
            <a:r>
              <a:rPr lang="sv-SE" dirty="0"/>
              <a:t> av </a:t>
            </a:r>
            <a:r>
              <a:rPr lang="sv-SE" dirty="0" err="1"/>
              <a:t>tumör</a:t>
            </a:r>
            <a:r>
              <a:rPr lang="sv-SE" dirty="0"/>
              <a:t> mikroskopiskt i flera </a:t>
            </a:r>
            <a:r>
              <a:rPr lang="sv-SE" dirty="0" err="1"/>
              <a:t>resektionsränder</a:t>
            </a:r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persisterande positiva marginaler efter utvidgad excision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multicentriska </a:t>
            </a:r>
            <a:r>
              <a:rPr lang="sv-SE" dirty="0" err="1"/>
              <a:t>tumörer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indikation för riskreducerande </a:t>
            </a:r>
            <a:r>
              <a:rPr lang="sv-SE" dirty="0" err="1"/>
              <a:t>mastektomi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patienten </a:t>
            </a:r>
            <a:r>
              <a:rPr lang="sv-SE" dirty="0" err="1"/>
              <a:t>själv</a:t>
            </a:r>
            <a:r>
              <a:rPr lang="sv-SE" dirty="0"/>
              <a:t> </a:t>
            </a:r>
            <a:r>
              <a:rPr lang="sv-SE" dirty="0" err="1"/>
              <a:t>önskar</a:t>
            </a:r>
            <a:r>
              <a:rPr lang="sv-SE" dirty="0"/>
              <a:t> </a:t>
            </a:r>
            <a:r>
              <a:rPr lang="sv-SE" dirty="0" err="1"/>
              <a:t>mastektomi</a:t>
            </a:r>
            <a:r>
              <a:rPr lang="sv-SE" dirty="0"/>
              <a:t> och inte anser att ingreppet </a:t>
            </a:r>
            <a:r>
              <a:rPr lang="sv-SE" dirty="0" err="1"/>
              <a:t>påverkar</a:t>
            </a:r>
            <a:r>
              <a:rPr lang="sv-SE" dirty="0"/>
              <a:t> livskvaliteten negativt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en-US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9B33213-A283-C249-B1C5-35977E0D100F}"/>
              </a:ext>
            </a:extLst>
          </p:cNvPr>
          <p:cNvSpPr txBox="1"/>
          <p:nvPr/>
        </p:nvSpPr>
        <p:spPr>
          <a:xfrm>
            <a:off x="2881745" y="814891"/>
            <a:ext cx="4378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Indikationer för </a:t>
            </a:r>
            <a:r>
              <a:rPr lang="sv-SE" sz="2400" b="1" dirty="0" err="1"/>
              <a:t>mastektomi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8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131541" y="3136612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/>
              <a:t>Kirurgisk metod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499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A5B541-2B03-5D4B-BB36-4BB741B0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sv-SE" dirty="0"/>
              <a:t>Radikal </a:t>
            </a:r>
            <a:r>
              <a:rPr lang="sv-SE" dirty="0" err="1"/>
              <a:t>mastektomi</a:t>
            </a:r>
            <a:r>
              <a:rPr lang="sv-SE" dirty="0"/>
              <a:t> = </a:t>
            </a:r>
            <a:r>
              <a:rPr lang="sv-SE" dirty="0" err="1"/>
              <a:t>Halsteds</a:t>
            </a:r>
            <a:endParaRPr lang="sv-SE" dirty="0"/>
          </a:p>
          <a:p>
            <a:pPr lvl="1"/>
            <a:endParaRPr lang="sv-SE" dirty="0"/>
          </a:p>
          <a:p>
            <a:pPr lvl="1"/>
            <a:r>
              <a:rPr lang="sv-SE" dirty="0"/>
              <a:t>Modifierad radikal </a:t>
            </a:r>
            <a:r>
              <a:rPr lang="sv-SE" dirty="0" err="1"/>
              <a:t>mastektomi</a:t>
            </a:r>
            <a:r>
              <a:rPr lang="sv-SE" dirty="0"/>
              <a:t> (MRM) (HAC22)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Enkel eller total </a:t>
            </a:r>
            <a:r>
              <a:rPr lang="sv-SE" dirty="0" err="1"/>
              <a:t>mastektomi</a:t>
            </a:r>
            <a:r>
              <a:rPr lang="sv-SE" dirty="0"/>
              <a:t> (HAC20)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Subkutan </a:t>
            </a:r>
            <a:r>
              <a:rPr lang="sv-SE" dirty="0" err="1"/>
              <a:t>mastektomi</a:t>
            </a:r>
            <a:r>
              <a:rPr lang="sv-SE" dirty="0"/>
              <a:t> (HAC10/15)</a:t>
            </a:r>
          </a:p>
          <a:p>
            <a:pPr lvl="2"/>
            <a:r>
              <a:rPr lang="sv-SE" dirty="0"/>
              <a:t>Hudsparande (SSM)</a:t>
            </a:r>
          </a:p>
          <a:p>
            <a:pPr lvl="2"/>
            <a:r>
              <a:rPr lang="sv-SE" dirty="0"/>
              <a:t>Hud och </a:t>
            </a:r>
            <a:r>
              <a:rPr lang="sv-SE" dirty="0" err="1"/>
              <a:t>vårtsparande</a:t>
            </a:r>
            <a:r>
              <a:rPr lang="sv-SE" dirty="0"/>
              <a:t> (SNSM)</a:t>
            </a:r>
          </a:p>
          <a:p>
            <a:pPr lvl="2"/>
            <a:endParaRPr lang="sv-SE" dirty="0"/>
          </a:p>
          <a:p>
            <a:pPr lvl="1"/>
            <a:r>
              <a:rPr lang="sv-SE" dirty="0"/>
              <a:t>Partiell </a:t>
            </a:r>
            <a:r>
              <a:rPr lang="sv-SE" dirty="0" err="1"/>
              <a:t>mastektomi</a:t>
            </a:r>
            <a:r>
              <a:rPr lang="sv-SE" dirty="0"/>
              <a:t> (HAB40)</a:t>
            </a:r>
          </a:p>
          <a:p>
            <a:pPr lvl="2"/>
            <a:r>
              <a:rPr lang="sv-SE" dirty="0"/>
              <a:t> Reduktionsplastik (HAD30)</a:t>
            </a:r>
          </a:p>
          <a:p>
            <a:pPr lvl="2"/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CD9B6B0-4911-B245-B083-A15FB29653D2}"/>
              </a:ext>
            </a:extLst>
          </p:cNvPr>
          <p:cNvSpPr txBox="1"/>
          <p:nvPr/>
        </p:nvSpPr>
        <p:spPr>
          <a:xfrm>
            <a:off x="2382981" y="427354"/>
            <a:ext cx="4378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Definitioner- begrepp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1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x-none" sz="3600" b="1" dirty="0" err="1"/>
              <a:t>Halsteds</a:t>
            </a:r>
            <a:r>
              <a:rPr lang="en-US" altLang="x-none" sz="3600" b="1" dirty="0"/>
              <a:t> </a:t>
            </a:r>
            <a:r>
              <a:rPr lang="en-US" altLang="x-none" sz="3600" b="1" dirty="0" err="1"/>
              <a:t>mastektomi</a:t>
            </a:r>
            <a:endParaRPr lang="en-US" altLang="x-none" sz="3600" b="1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93D0BCE-AB50-E549-828C-D63A3A095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0" y="2181210"/>
            <a:ext cx="2400300" cy="2994660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467D9E3-8CB2-BA4E-AF30-107865FDA238}"/>
              </a:ext>
            </a:extLst>
          </p:cNvPr>
          <p:cNvSpPr txBox="1"/>
          <p:nvPr/>
        </p:nvSpPr>
        <p:spPr>
          <a:xfrm>
            <a:off x="5361709" y="5569527"/>
            <a:ext cx="29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Bild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Breastcancer.org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9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x-none" sz="3600" b="1" dirty="0" err="1"/>
              <a:t>Modifierad</a:t>
            </a:r>
            <a:r>
              <a:rPr lang="en-US" altLang="x-none" sz="3600" b="1" dirty="0"/>
              <a:t> </a:t>
            </a:r>
            <a:r>
              <a:rPr lang="en-US" altLang="x-none" sz="3600" b="1" dirty="0" err="1"/>
              <a:t>radikal</a:t>
            </a:r>
            <a:r>
              <a:rPr lang="en-US" altLang="x-none" sz="3600" b="1" dirty="0"/>
              <a:t> </a:t>
            </a:r>
            <a:r>
              <a:rPr lang="en-US" altLang="x-none" sz="3600" b="1" dirty="0" err="1"/>
              <a:t>mastektomi</a:t>
            </a:r>
            <a:endParaRPr lang="en-US" altLang="x-none" sz="3600" b="1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B0E934E-DC32-A942-94A5-11E54C07E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847" y="1906714"/>
            <a:ext cx="2440305" cy="3044571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3136CD1-2CA8-4E4C-B068-3C43B4247C31}"/>
              </a:ext>
            </a:extLst>
          </p:cNvPr>
          <p:cNvSpPr txBox="1"/>
          <p:nvPr/>
        </p:nvSpPr>
        <p:spPr>
          <a:xfrm>
            <a:off x="5361709" y="5569527"/>
            <a:ext cx="29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Bild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Breastcancer.org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8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790376" y="722025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Innehåll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4ECCD09-1F1E-AF48-B510-EE85141B36B5}"/>
              </a:ext>
            </a:extLst>
          </p:cNvPr>
          <p:cNvSpPr txBox="1"/>
          <p:nvPr/>
        </p:nvSpPr>
        <p:spPr>
          <a:xfrm>
            <a:off x="1676400" y="2216727"/>
            <a:ext cx="56249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Definitioner</a:t>
            </a:r>
            <a:endParaRPr lang="en-US" sz="2400" dirty="0"/>
          </a:p>
          <a:p>
            <a:r>
              <a:rPr lang="en-US" sz="2400" dirty="0" err="1"/>
              <a:t>Bakgrund</a:t>
            </a:r>
            <a:endParaRPr lang="en-US" sz="2400" dirty="0"/>
          </a:p>
          <a:p>
            <a:r>
              <a:rPr lang="en-US" sz="2400" dirty="0" err="1"/>
              <a:t>Utredning</a:t>
            </a:r>
            <a:endParaRPr lang="en-US" sz="2400" dirty="0"/>
          </a:p>
          <a:p>
            <a:r>
              <a:rPr lang="en-US" sz="2400" dirty="0" err="1"/>
              <a:t>Indikationer</a:t>
            </a:r>
            <a:endParaRPr lang="en-US" sz="2400" dirty="0"/>
          </a:p>
          <a:p>
            <a:r>
              <a:rPr lang="en-US" sz="2400" dirty="0" err="1"/>
              <a:t>Metod</a:t>
            </a:r>
            <a:endParaRPr lang="en-US" sz="2400" dirty="0"/>
          </a:p>
          <a:p>
            <a:r>
              <a:rPr lang="en-US" sz="2400" dirty="0" err="1"/>
              <a:t>Resultat</a:t>
            </a:r>
            <a:endParaRPr lang="en-US" sz="2400" dirty="0"/>
          </a:p>
          <a:p>
            <a:r>
              <a:rPr lang="en-US" sz="2400" dirty="0" err="1"/>
              <a:t>Uppföljning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9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x-none" sz="3600" b="1" dirty="0" err="1"/>
              <a:t>Enkel</a:t>
            </a:r>
            <a:r>
              <a:rPr lang="en-US" altLang="x-none" sz="3600" b="1" dirty="0"/>
              <a:t> </a:t>
            </a:r>
            <a:r>
              <a:rPr lang="en-US" altLang="x-none" sz="3600" b="1" dirty="0" err="1"/>
              <a:t>mastektomi</a:t>
            </a:r>
            <a:endParaRPr lang="en-US" altLang="x-none" sz="3600" b="1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136CD1-2CA8-4E4C-B068-3C43B4247C31}"/>
              </a:ext>
            </a:extLst>
          </p:cNvPr>
          <p:cNvSpPr txBox="1"/>
          <p:nvPr/>
        </p:nvSpPr>
        <p:spPr>
          <a:xfrm>
            <a:off x="5361709" y="5569527"/>
            <a:ext cx="297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Bild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Breastcancer.org</a:t>
            </a:r>
            <a:endParaRPr lang="en-US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FD829E3-C4AB-A442-91F4-4AC90C65F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510" y="1865122"/>
            <a:ext cx="2506980" cy="3127756"/>
          </a:xfrm>
        </p:spPr>
      </p:pic>
    </p:spTree>
    <p:extLst>
      <p:ext uri="{BB962C8B-B14F-4D97-AF65-F5344CB8AC3E}">
        <p14:creationId xmlns:p14="http://schemas.microsoft.com/office/powerpoint/2010/main" val="31254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7D01A8-97DC-454D-B6D2-A718E48D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Tips vid </a:t>
            </a:r>
            <a:r>
              <a:rPr lang="en-US" sz="2400" dirty="0" err="1"/>
              <a:t>mastektomi</a:t>
            </a:r>
            <a:endParaRPr lang="en-US" sz="24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77268B-4A65-7846-A378-AA0F8131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sittande</a:t>
            </a:r>
            <a:endParaRPr lang="en-US" dirty="0"/>
          </a:p>
          <a:p>
            <a:r>
              <a:rPr lang="en-US" dirty="0" err="1"/>
              <a:t>Lägg</a:t>
            </a:r>
            <a:r>
              <a:rPr lang="en-US" dirty="0"/>
              <a:t> </a:t>
            </a:r>
            <a:r>
              <a:rPr lang="en-US" dirty="0" err="1"/>
              <a:t>snittet</a:t>
            </a:r>
            <a:r>
              <a:rPr lang="en-US" dirty="0"/>
              <a:t> </a:t>
            </a:r>
            <a:r>
              <a:rPr lang="en-US" dirty="0" err="1"/>
              <a:t>lågt</a:t>
            </a:r>
            <a:r>
              <a:rPr lang="en-US" dirty="0"/>
              <a:t>-  </a:t>
            </a:r>
            <a:r>
              <a:rPr lang="en-US" dirty="0" err="1"/>
              <a:t>rakt</a:t>
            </a:r>
            <a:r>
              <a:rPr lang="en-US" dirty="0"/>
              <a:t>, </a:t>
            </a:r>
            <a:r>
              <a:rPr lang="en-US" dirty="0" err="1"/>
              <a:t>kurverat</a:t>
            </a:r>
            <a:r>
              <a:rPr lang="en-US" dirty="0"/>
              <a:t>, J-format</a:t>
            </a:r>
          </a:p>
          <a:p>
            <a:r>
              <a:rPr lang="en-US" dirty="0" err="1"/>
              <a:t>Planera</a:t>
            </a:r>
            <a:r>
              <a:rPr lang="en-US" dirty="0"/>
              <a:t> </a:t>
            </a:r>
            <a:r>
              <a:rPr lang="en-US" dirty="0" err="1"/>
              <a:t>före</a:t>
            </a:r>
            <a:r>
              <a:rPr lang="en-US" dirty="0"/>
              <a:t>- </a:t>
            </a: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skall</a:t>
            </a:r>
            <a:r>
              <a:rPr lang="en-US" dirty="0"/>
              <a:t> </a:t>
            </a:r>
            <a:r>
              <a:rPr lang="en-US" dirty="0" err="1"/>
              <a:t>komma</a:t>
            </a:r>
            <a:r>
              <a:rPr lang="en-US" dirty="0"/>
              <a:t> sedan?</a:t>
            </a:r>
          </a:p>
          <a:p>
            <a:r>
              <a:rPr lang="en-US" dirty="0" err="1"/>
              <a:t>Tänk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hundöra</a:t>
            </a:r>
            <a:r>
              <a:rPr lang="en-US" dirty="0"/>
              <a:t> </a:t>
            </a:r>
            <a:r>
              <a:rPr lang="en-US" dirty="0" err="1"/>
              <a:t>ffa</a:t>
            </a:r>
            <a:r>
              <a:rPr lang="en-US" dirty="0"/>
              <a:t> </a:t>
            </a:r>
            <a:r>
              <a:rPr lang="en-US" dirty="0" err="1"/>
              <a:t>medialt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lateralt</a:t>
            </a:r>
            <a:endParaRPr lang="en-US" dirty="0"/>
          </a:p>
          <a:p>
            <a:r>
              <a:rPr lang="en-US" dirty="0" err="1"/>
              <a:t>Hitta</a:t>
            </a:r>
            <a:r>
              <a:rPr lang="en-US" dirty="0"/>
              <a:t> </a:t>
            </a:r>
            <a:r>
              <a:rPr lang="en-US" dirty="0" err="1"/>
              <a:t>dissektionsplanet</a:t>
            </a:r>
            <a:r>
              <a:rPr lang="en-US" dirty="0"/>
              <a:t>!</a:t>
            </a:r>
          </a:p>
          <a:p>
            <a:r>
              <a:rPr lang="en-US" dirty="0" err="1"/>
              <a:t>Undvik</a:t>
            </a:r>
            <a:r>
              <a:rPr lang="en-US" dirty="0"/>
              <a:t> tension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lambån</a:t>
            </a:r>
            <a:endParaRPr lang="en-US" dirty="0"/>
          </a:p>
          <a:p>
            <a:r>
              <a:rPr lang="en-US" dirty="0" err="1"/>
              <a:t>Försiktig</a:t>
            </a:r>
            <a:r>
              <a:rPr lang="en-US" dirty="0"/>
              <a:t> med </a:t>
            </a:r>
            <a:r>
              <a:rPr lang="en-US" dirty="0" err="1"/>
              <a:t>sårkanten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ADA6DBD6-3635-E546-B61F-2EA72AC1E482}"/>
                  </a:ext>
                </a:extLst>
              </p14:cNvPr>
              <p14:cNvContentPartPr/>
              <p14:nvPr/>
            </p14:nvContentPartPr>
            <p14:xfrm>
              <a:off x="3751255" y="2513291"/>
              <a:ext cx="360" cy="36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ADA6DBD6-3635-E546-B61F-2EA72AC1E4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2615" y="250465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246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45D99F2-1251-F64D-A081-7149088F8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”Vid </a:t>
            </a:r>
            <a:r>
              <a:rPr lang="sv-SE" dirty="0" err="1"/>
              <a:t>mastektomi</a:t>
            </a:r>
            <a:r>
              <a:rPr lang="sv-SE" dirty="0"/>
              <a:t> ska patienten </a:t>
            </a:r>
            <a:r>
              <a:rPr lang="sv-SE" i="1" dirty="0"/>
              <a:t>alltid informeras </a:t>
            </a:r>
            <a:r>
              <a:rPr lang="sv-SE" dirty="0"/>
              <a:t>om möjligheten till direkt- eller sen rekonstruktion”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Ingen ökad risk för lokala återfall jämfört efter enbart </a:t>
            </a:r>
            <a:r>
              <a:rPr lang="sv-SE" dirty="0" err="1"/>
              <a:t>mastektomi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en-US" dirty="0"/>
              <a:t>Ca 30% av </a:t>
            </a:r>
            <a:r>
              <a:rPr lang="en-US" dirty="0" err="1"/>
              <a:t>patienterna</a:t>
            </a:r>
            <a:r>
              <a:rPr lang="en-US" dirty="0"/>
              <a:t> </a:t>
            </a:r>
            <a:r>
              <a:rPr lang="en-US" dirty="0" err="1"/>
              <a:t>genomgår</a:t>
            </a:r>
            <a:r>
              <a:rPr lang="en-US" dirty="0"/>
              <a:t> </a:t>
            </a:r>
            <a:r>
              <a:rPr lang="en-US" dirty="0" err="1"/>
              <a:t>rekonstruktion</a:t>
            </a:r>
            <a:endParaRPr lang="en-US" dirty="0"/>
          </a:p>
          <a:p>
            <a:endParaRPr lang="sv-SE" dirty="0"/>
          </a:p>
          <a:p>
            <a:endParaRPr lang="sv-SE" dirty="0"/>
          </a:p>
          <a:p>
            <a:pPr marL="3657600" lvl="8" indent="0">
              <a:buNone/>
            </a:pPr>
            <a:r>
              <a:rPr lang="en-US" dirty="0"/>
              <a:t>					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/>
              <a:t>					NVP 2020</a:t>
            </a: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CE847401-D682-7C49-AA79-7C3CD894BA6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sv-SE" sz="3300" b="1" dirty="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rPr>
            </a:br>
            <a:r>
              <a:rPr lang="sv-SE" sz="3300" b="1" dirty="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Rekonstruktion</a:t>
            </a:r>
            <a:br>
              <a:rPr lang="sv-SE" sz="3300" b="1" dirty="0">
                <a:solidFill>
                  <a:srgbClr val="000000"/>
                </a:solidFill>
                <a:latin typeface="Arial Narrow" charset="0"/>
                <a:ea typeface="ＭＳ Ｐゴシック" charset="-128"/>
                <a:cs typeface="ＭＳ Ｐゴシック" charset="-128"/>
              </a:rPr>
            </a:br>
            <a:endParaRPr lang="sv-SE" sz="3300" b="1" dirty="0">
              <a:solidFill>
                <a:srgbClr val="000000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7819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C19434-EA29-3549-B481-CBE2DBEB8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51556"/>
            <a:ext cx="4038600" cy="3623251"/>
          </a:xfrm>
          <a:prstGeom prst="rect">
            <a:avLst/>
          </a:prstGeom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4F603EA4-7947-464F-BDE5-E8F3477C14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23868"/>
            <a:ext cx="4038600" cy="3478626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254AB72C-B820-F14C-B83F-9A5DED0F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Varför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rekonstruktion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F486847-4818-354A-AC5F-C752F0A89694}"/>
              </a:ext>
            </a:extLst>
          </p:cNvPr>
          <p:cNvSpPr txBox="1"/>
          <p:nvPr/>
        </p:nvSpPr>
        <p:spPr>
          <a:xfrm>
            <a:off x="6123709" y="6096000"/>
            <a:ext cx="2382982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siffror</a:t>
            </a:r>
            <a:r>
              <a:rPr lang="en-US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46153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852096-A0B3-CE46-8B0C-32D1B5D3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Varför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rekonstruktion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4DD1F9-FE9A-C144-82CF-D4AFB5823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Ungefär 1/3 av alla </a:t>
            </a:r>
            <a:r>
              <a:rPr lang="sv-SE" dirty="0" err="1"/>
              <a:t>mastektomerade</a:t>
            </a:r>
            <a:r>
              <a:rPr lang="sv-SE" dirty="0"/>
              <a:t> kvinnor har kvarstående psykosocial sjuklighet i form av nedsatt självkänsla, sömnproblem, ökad ångest, depression, störd kroppsuppfattning eller sexuella problem.</a:t>
            </a:r>
          </a:p>
          <a:p>
            <a:endParaRPr lang="sv-SE" dirty="0"/>
          </a:p>
          <a:p>
            <a:r>
              <a:rPr lang="sv-SE" dirty="0"/>
              <a:t>Såväl direkt- som </a:t>
            </a:r>
            <a:r>
              <a:rPr lang="sv-SE" dirty="0" err="1"/>
              <a:t>senrekonstruktion</a:t>
            </a:r>
            <a:r>
              <a:rPr lang="sv-SE" dirty="0"/>
              <a:t> ger förhöjd självkänsla och förbättrad livskvalitet jämfört med enbart </a:t>
            </a:r>
            <a:r>
              <a:rPr lang="sv-SE" dirty="0" err="1"/>
              <a:t>mastektomi</a:t>
            </a:r>
            <a:r>
              <a:rPr lang="sv-SE" dirty="0"/>
              <a:t> </a:t>
            </a:r>
            <a:r>
              <a:rPr lang="sv-SE" i="1" dirty="0"/>
              <a:t>hos kvinnor som önskar</a:t>
            </a:r>
            <a:r>
              <a:rPr lang="sv-SE" dirty="0"/>
              <a:t> rekonstruktion.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67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404BB3-B19E-2046-A791-BD017A28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rekonstruktion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BBDFCB-9726-4C4A-9E2F-24140C99F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”det saknas jämförelser </a:t>
            </a:r>
            <a:r>
              <a:rPr lang="sv-SE" i="1" dirty="0"/>
              <a:t>mellan</a:t>
            </a:r>
            <a:r>
              <a:rPr lang="sv-SE" dirty="0"/>
              <a:t> olika rekonstruktionsmetoder och </a:t>
            </a:r>
            <a:r>
              <a:rPr lang="sv-SE" i="1" dirty="0"/>
              <a:t>tidpunkt</a:t>
            </a:r>
            <a:r>
              <a:rPr lang="sv-SE" dirty="0"/>
              <a:t> för avseende patientnöjdhet, kosmetik och onkologisk säkerhet”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600" dirty="0"/>
              <a:t>-&gt; olika faser av sjukdomsförloppet försvårar jämförelser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sz="2600" dirty="0"/>
              <a:t>-&gt; Bröstrekonstruktion, både direkt eller senare, leder till minskad psykosocial sjuklighet och förhöjd livskvalitet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9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BD8A6C-0A39-A94B-9193-79924C2A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en-US" b="1" dirty="0" err="1"/>
              <a:t>Direkt</a:t>
            </a:r>
            <a:r>
              <a:rPr lang="en-US" dirty="0"/>
              <a:t>  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samband</a:t>
            </a:r>
            <a:r>
              <a:rPr lang="en-US" dirty="0"/>
              <a:t> med </a:t>
            </a:r>
            <a:r>
              <a:rPr lang="en-US" dirty="0" err="1"/>
              <a:t>canceroperationen</a:t>
            </a:r>
            <a:endParaRPr lang="en-US" dirty="0"/>
          </a:p>
          <a:p>
            <a:pPr lvl="1"/>
            <a:r>
              <a:rPr lang="en-US" dirty="0"/>
              <a:t>0-30%</a:t>
            </a:r>
          </a:p>
          <a:p>
            <a:r>
              <a:rPr lang="en-US" b="1" dirty="0"/>
              <a:t>Sen</a:t>
            </a:r>
            <a:endParaRPr lang="en-US" dirty="0"/>
          </a:p>
          <a:p>
            <a:pPr lvl="1"/>
            <a:r>
              <a:rPr lang="en-US" dirty="0"/>
              <a:t>vid </a:t>
            </a:r>
            <a:r>
              <a:rPr lang="en-US" dirty="0" err="1"/>
              <a:t>separat</a:t>
            </a:r>
            <a:r>
              <a:rPr lang="en-US" dirty="0"/>
              <a:t> </a:t>
            </a:r>
            <a:r>
              <a:rPr lang="en-US" dirty="0" err="1"/>
              <a:t>senare</a:t>
            </a:r>
            <a:r>
              <a:rPr lang="en-US" dirty="0"/>
              <a:t> operation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628E1EB-ADA5-544D-816A-EE290935F6FE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När rekonstruktion?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4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06A8D-0299-A64F-9DD7-AFB93EF9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rekonstruktion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60BE45-49D5-BF40-B82C-25399CE8B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Implantatbaserad</a:t>
            </a:r>
            <a:r>
              <a:rPr lang="en-US" dirty="0"/>
              <a:t> (2/3)</a:t>
            </a:r>
          </a:p>
          <a:p>
            <a:pPr lvl="1"/>
            <a:r>
              <a:rPr lang="en-US" dirty="0"/>
              <a:t>Expander-</a:t>
            </a:r>
            <a:r>
              <a:rPr lang="en-US" dirty="0" err="1"/>
              <a:t>implantat</a:t>
            </a:r>
            <a:endParaRPr lang="en-US" dirty="0"/>
          </a:p>
          <a:p>
            <a:pPr lvl="1"/>
            <a:r>
              <a:rPr lang="en-US" dirty="0"/>
              <a:t>Permanent </a:t>
            </a:r>
            <a:r>
              <a:rPr lang="en-US" dirty="0" err="1"/>
              <a:t>implantat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Autolog</a:t>
            </a:r>
            <a:r>
              <a:rPr lang="en-US" dirty="0"/>
              <a:t> </a:t>
            </a:r>
            <a:r>
              <a:rPr lang="en-US" dirty="0" err="1"/>
              <a:t>vävnad</a:t>
            </a:r>
            <a:r>
              <a:rPr lang="en-US" dirty="0"/>
              <a:t> (1/3)</a:t>
            </a:r>
          </a:p>
          <a:p>
            <a:pPr lvl="1"/>
            <a:r>
              <a:rPr lang="en-US" dirty="0" err="1"/>
              <a:t>Stjälkad</a:t>
            </a:r>
            <a:r>
              <a:rPr lang="en-US" dirty="0"/>
              <a:t> </a:t>
            </a:r>
            <a:r>
              <a:rPr lang="en-US" dirty="0" err="1"/>
              <a:t>lambå</a:t>
            </a:r>
            <a:r>
              <a:rPr lang="en-US" dirty="0"/>
              <a:t>,  ex latissimus dorsi, LICAP, MICAP</a:t>
            </a:r>
          </a:p>
          <a:p>
            <a:pPr lvl="1"/>
            <a:r>
              <a:rPr lang="en-US" dirty="0"/>
              <a:t>Fri </a:t>
            </a:r>
            <a:r>
              <a:rPr lang="en-US" dirty="0" err="1"/>
              <a:t>lambå</a:t>
            </a:r>
            <a:r>
              <a:rPr lang="en-US" dirty="0"/>
              <a:t>, ex DIEP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4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831D34-F9FA-6C41-85E8-D1AA8CF1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Riskfaktorer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rekonstruktion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oavsett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metod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751A19-24E6-C54C-8812-66B40041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600" dirty="0"/>
              <a:t>Relativa kontraindikationer</a:t>
            </a:r>
          </a:p>
          <a:p>
            <a:pPr lvl="1"/>
            <a:r>
              <a:rPr lang="sv-SE" sz="2200" dirty="0"/>
              <a:t>Övervikt (BMI &gt;30)</a:t>
            </a:r>
          </a:p>
          <a:p>
            <a:pPr lvl="1"/>
            <a:r>
              <a:rPr lang="sv-SE" sz="2200" dirty="0"/>
              <a:t>Rökning</a:t>
            </a:r>
          </a:p>
          <a:p>
            <a:pPr lvl="1"/>
            <a:r>
              <a:rPr lang="sv-SE" sz="2200" dirty="0"/>
              <a:t>Samsjuklighet</a:t>
            </a:r>
          </a:p>
          <a:p>
            <a:pPr lvl="1"/>
            <a:r>
              <a:rPr lang="sv-SE" sz="2200" dirty="0"/>
              <a:t>Strålbehandling (pre mast, post mast)</a:t>
            </a:r>
          </a:p>
          <a:p>
            <a:endParaRPr lang="sv-SE" dirty="0"/>
          </a:p>
          <a:p>
            <a:r>
              <a:rPr lang="sv-SE" sz="2600" dirty="0"/>
              <a:t>Absoluta kontraindikationer</a:t>
            </a:r>
          </a:p>
          <a:p>
            <a:pPr lvl="1"/>
            <a:r>
              <a:rPr lang="sv-SE" sz="2200" dirty="0"/>
              <a:t>lokalt avancerad sjukdom</a:t>
            </a:r>
          </a:p>
          <a:p>
            <a:pPr lvl="1"/>
            <a:r>
              <a:rPr lang="sv-SE" sz="2200" dirty="0"/>
              <a:t>psykisk instabilitet</a:t>
            </a:r>
          </a:p>
          <a:p>
            <a:pPr lvl="1"/>
            <a:r>
              <a:rPr lang="sv-SE" sz="2200" dirty="0"/>
              <a:t>oförmåga att förstå vad ingreppet med risker och komplikationer innebär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61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07996C-2EBF-7F49-9227-AC877D1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4FB8C7-E577-2948-929C-2795B615F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Fördel</a:t>
            </a:r>
            <a:r>
              <a:rPr lang="en-US" dirty="0"/>
              <a:t> </a:t>
            </a:r>
            <a:r>
              <a:rPr lang="en-US" dirty="0" err="1"/>
              <a:t>implantat</a:t>
            </a:r>
            <a:endParaRPr lang="en-US" dirty="0"/>
          </a:p>
          <a:p>
            <a:pPr lvl="1"/>
            <a:r>
              <a:rPr lang="en-US" dirty="0" err="1"/>
              <a:t>Enklare</a:t>
            </a:r>
            <a:endParaRPr lang="en-US" dirty="0"/>
          </a:p>
          <a:p>
            <a:pPr lvl="1"/>
            <a:r>
              <a:rPr lang="en-US" dirty="0" err="1"/>
              <a:t>Billigare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sv-SE" dirty="0"/>
              <a:t>Vid tidigare strålbehandling bör rekonstruktion med implantat utföras </a:t>
            </a:r>
            <a:r>
              <a:rPr lang="sv-SE" i="1" dirty="0"/>
              <a:t>med stor försiktighet </a:t>
            </a:r>
          </a:p>
          <a:p>
            <a:pPr lvl="1"/>
            <a:r>
              <a:rPr lang="sv-SE" dirty="0"/>
              <a:t>ökad komplikationsrisk såsom </a:t>
            </a:r>
            <a:r>
              <a:rPr lang="sv-SE" dirty="0" err="1"/>
              <a:t>kapselkontraktur</a:t>
            </a:r>
            <a:r>
              <a:rPr lang="sv-SE" dirty="0"/>
              <a:t>, loss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implant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sämre kosmetik, mer smärta</a:t>
            </a:r>
          </a:p>
          <a:p>
            <a:pPr lvl="1"/>
            <a:endParaRPr lang="sv-SE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8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454450" y="855621"/>
            <a:ext cx="246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Definitioner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4ECCD09-1F1E-AF48-B510-EE85141B36B5}"/>
              </a:ext>
            </a:extLst>
          </p:cNvPr>
          <p:cNvSpPr txBox="1"/>
          <p:nvPr/>
        </p:nvSpPr>
        <p:spPr>
          <a:xfrm>
            <a:off x="671513" y="2216727"/>
            <a:ext cx="76412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Bröstbevarande</a:t>
            </a:r>
            <a:r>
              <a:rPr lang="en-US" sz="2400" dirty="0"/>
              <a:t> </a:t>
            </a:r>
            <a:r>
              <a:rPr lang="en-US" sz="2400" dirty="0" err="1"/>
              <a:t>kirurgi</a:t>
            </a:r>
            <a:endParaRPr lang="en-US" sz="2400" dirty="0"/>
          </a:p>
          <a:p>
            <a:r>
              <a:rPr lang="en-US" sz="2400" dirty="0"/>
              <a:t>Breast conserving surgery (BCS)</a:t>
            </a:r>
          </a:p>
          <a:p>
            <a:r>
              <a:rPr lang="en-US" sz="2400" dirty="0" err="1"/>
              <a:t>Partiell</a:t>
            </a:r>
            <a:r>
              <a:rPr lang="en-US" sz="2400" dirty="0"/>
              <a:t> </a:t>
            </a:r>
            <a:r>
              <a:rPr lang="en-US" sz="2400" dirty="0" err="1"/>
              <a:t>mastektomi</a:t>
            </a:r>
            <a:endParaRPr lang="en-US" sz="2400" dirty="0"/>
          </a:p>
          <a:p>
            <a:r>
              <a:rPr lang="en-US" sz="2400" dirty="0" err="1"/>
              <a:t>Lumpektomi</a:t>
            </a:r>
            <a:endParaRPr lang="en-US" sz="2400" dirty="0"/>
          </a:p>
          <a:p>
            <a:r>
              <a:rPr lang="en-US" sz="2400" strike="sngStrike" dirty="0" err="1"/>
              <a:t>Sektor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-&gt; den del av </a:t>
            </a:r>
            <a:r>
              <a:rPr lang="en-US" sz="2400" dirty="0" err="1"/>
              <a:t>bröstet</a:t>
            </a:r>
            <a:r>
              <a:rPr lang="en-US" sz="2400" dirty="0"/>
              <a:t> </a:t>
            </a:r>
            <a:r>
              <a:rPr lang="en-US" sz="2400" dirty="0" err="1"/>
              <a:t>där</a:t>
            </a:r>
            <a:r>
              <a:rPr lang="en-US" sz="2400" dirty="0"/>
              <a:t> </a:t>
            </a:r>
            <a:r>
              <a:rPr lang="en-US" sz="2400" dirty="0" err="1"/>
              <a:t>tumören</a:t>
            </a:r>
            <a:r>
              <a:rPr lang="en-US" sz="2400" dirty="0"/>
              <a:t> sitter </a:t>
            </a:r>
            <a:r>
              <a:rPr lang="en-US" sz="2400" dirty="0" err="1"/>
              <a:t>avlägsnas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Breast Conserving Therapy (BCT) = BCS + RT</a:t>
            </a:r>
          </a:p>
        </p:txBody>
      </p:sp>
    </p:spTree>
    <p:extLst>
      <p:ext uri="{BB962C8B-B14F-4D97-AF65-F5344CB8AC3E}">
        <p14:creationId xmlns:p14="http://schemas.microsoft.com/office/powerpoint/2010/main" val="2155851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B5011-8B74-5E40-BDD0-63928888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BIA-ALCL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9BF334-69A8-0C4E-829E-E869D0CB5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Breast Implant  Associated - Anaplastic Large Cell Lymphoma</a:t>
            </a:r>
          </a:p>
          <a:p>
            <a:pPr lvl="1"/>
            <a:r>
              <a:rPr lang="en-US" dirty="0"/>
              <a:t>1/1000-1/30000 ??</a:t>
            </a:r>
          </a:p>
          <a:p>
            <a:pPr lvl="1"/>
            <a:r>
              <a:rPr lang="en-US" dirty="0"/>
              <a:t>Ca 650 fall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världen</a:t>
            </a:r>
            <a:endParaRPr lang="en-US" dirty="0"/>
          </a:p>
          <a:p>
            <a:pPr lvl="1"/>
            <a:r>
              <a:rPr lang="en-US" dirty="0"/>
              <a:t>16 </a:t>
            </a:r>
            <a:r>
              <a:rPr lang="en-US" dirty="0" err="1"/>
              <a:t>dödsfall</a:t>
            </a:r>
            <a:r>
              <a:rPr lang="en-US" dirty="0"/>
              <a:t> (1 </a:t>
            </a:r>
            <a:r>
              <a:rPr lang="en-US" dirty="0" err="1"/>
              <a:t>i</a:t>
            </a:r>
            <a:r>
              <a:rPr lang="en-US" dirty="0"/>
              <a:t> Sverige)</a:t>
            </a:r>
          </a:p>
          <a:p>
            <a:pPr lvl="1"/>
            <a:r>
              <a:rPr lang="en-US" dirty="0" err="1"/>
              <a:t>Texturerade</a:t>
            </a:r>
            <a:r>
              <a:rPr lang="en-US" dirty="0"/>
              <a:t> </a:t>
            </a:r>
            <a:r>
              <a:rPr lang="en-US" dirty="0" err="1"/>
              <a:t>implantat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err="1"/>
              <a:t>Informera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! </a:t>
            </a:r>
            <a:r>
              <a:rPr lang="en-US" dirty="0" err="1"/>
              <a:t>Nytillkommen</a:t>
            </a:r>
            <a:r>
              <a:rPr lang="en-US" dirty="0"/>
              <a:t> </a:t>
            </a:r>
            <a:r>
              <a:rPr lang="en-US" dirty="0" err="1"/>
              <a:t>svullnad</a:t>
            </a:r>
            <a:r>
              <a:rPr lang="en-US" dirty="0"/>
              <a:t> (&gt;1 </a:t>
            </a:r>
            <a:r>
              <a:rPr lang="en-US" dirty="0" err="1"/>
              <a:t>år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U-</a:t>
            </a:r>
            <a:r>
              <a:rPr lang="en-US" dirty="0" err="1"/>
              <a:t>ljud</a:t>
            </a:r>
            <a:r>
              <a:rPr lang="en-US" dirty="0"/>
              <a:t> m </a:t>
            </a:r>
            <a:r>
              <a:rPr lang="en-US" dirty="0" err="1"/>
              <a:t>punktion</a:t>
            </a:r>
            <a:r>
              <a:rPr lang="en-US" dirty="0"/>
              <a:t> (CD30-pos </a:t>
            </a:r>
            <a:r>
              <a:rPr lang="en-US" dirty="0" err="1"/>
              <a:t>celler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83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2A5C1-63B3-534B-8C97-F40D9010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066230-8928-6843-93FF-A40B025E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Fördel</a:t>
            </a:r>
            <a:r>
              <a:rPr lang="en-US" dirty="0"/>
              <a:t> </a:t>
            </a:r>
            <a:r>
              <a:rPr lang="en-US" dirty="0" err="1"/>
              <a:t>autolog</a:t>
            </a:r>
            <a:r>
              <a:rPr lang="en-US" dirty="0"/>
              <a:t> </a:t>
            </a:r>
            <a:r>
              <a:rPr lang="en-US" dirty="0" err="1"/>
              <a:t>vävnad</a:t>
            </a:r>
            <a:endParaRPr lang="en-US" dirty="0"/>
          </a:p>
          <a:p>
            <a:pPr lvl="1"/>
            <a:r>
              <a:rPr lang="en-US" dirty="0" err="1"/>
              <a:t>Naturlig</a:t>
            </a:r>
            <a:r>
              <a:rPr lang="en-US" dirty="0"/>
              <a:t> </a:t>
            </a:r>
            <a:r>
              <a:rPr lang="en-US" dirty="0" err="1"/>
              <a:t>kroppsegen</a:t>
            </a:r>
            <a:r>
              <a:rPr lang="en-US" dirty="0"/>
              <a:t> </a:t>
            </a:r>
            <a:r>
              <a:rPr lang="en-US" dirty="0" err="1"/>
              <a:t>vävnad</a:t>
            </a:r>
            <a:endParaRPr lang="en-US" dirty="0"/>
          </a:p>
          <a:p>
            <a:pPr lvl="1"/>
            <a:r>
              <a:rPr lang="en-US" dirty="0" err="1"/>
              <a:t>Åldras</a:t>
            </a:r>
            <a:r>
              <a:rPr lang="en-US" dirty="0"/>
              <a:t> med </a:t>
            </a:r>
            <a:r>
              <a:rPr lang="en-US" dirty="0" err="1"/>
              <a:t>kroppen</a:t>
            </a:r>
            <a:endParaRPr lang="en-US" dirty="0"/>
          </a:p>
          <a:p>
            <a:pPr lvl="1"/>
            <a:r>
              <a:rPr lang="en-US" dirty="0" err="1"/>
              <a:t>Tidigare</a:t>
            </a:r>
            <a:r>
              <a:rPr lang="en-US" dirty="0"/>
              <a:t> </a:t>
            </a:r>
            <a:r>
              <a:rPr lang="en-US" dirty="0" err="1"/>
              <a:t>strålat</a:t>
            </a:r>
            <a:r>
              <a:rPr lang="en-US" dirty="0"/>
              <a:t> </a:t>
            </a:r>
            <a:r>
              <a:rPr lang="en-US" dirty="0" err="1"/>
              <a:t>område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90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6588A2-72BB-0944-8DD7-268683D6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Kontralateral</a:t>
            </a:r>
            <a:r>
              <a:rPr lang="en-US" dirty="0"/>
              <a:t> </a:t>
            </a:r>
            <a:r>
              <a:rPr lang="en-US" dirty="0" err="1"/>
              <a:t>symmetriserande</a:t>
            </a:r>
            <a:r>
              <a:rPr lang="en-US" dirty="0"/>
              <a:t> </a:t>
            </a:r>
            <a:r>
              <a:rPr lang="en-US" dirty="0" err="1"/>
              <a:t>kirurgi</a:t>
            </a:r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8C071-A61B-344E-B67E-4F77F8BB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”God bröstsymmetri ger bättre kroppsuppfattning, minskad psykosocial sjuklighet och ökad livskvalitet”	</a:t>
            </a:r>
            <a:r>
              <a:rPr lang="sv-SE" sz="2000" dirty="0"/>
              <a:t>NVP 2020</a:t>
            </a:r>
          </a:p>
          <a:p>
            <a:endParaRPr lang="sv-SE" sz="2000" dirty="0"/>
          </a:p>
          <a:p>
            <a:r>
              <a:rPr lang="en-US" sz="2600" dirty="0" err="1"/>
              <a:t>Bröstreduktionsplastik</a:t>
            </a:r>
            <a:r>
              <a:rPr lang="en-US" sz="2600" dirty="0"/>
              <a:t>, </a:t>
            </a:r>
            <a:r>
              <a:rPr lang="en-US" sz="2600" dirty="0" err="1"/>
              <a:t>mastopexi</a:t>
            </a:r>
            <a:r>
              <a:rPr lang="en-US" sz="2600" dirty="0"/>
              <a:t>, </a:t>
            </a:r>
            <a:r>
              <a:rPr lang="en-US" sz="2600" dirty="0" err="1"/>
              <a:t>mastektomi</a:t>
            </a:r>
            <a:r>
              <a:rPr lang="en-US" sz="2600" dirty="0"/>
              <a:t>, plat </a:t>
            </a:r>
            <a:r>
              <a:rPr lang="en-US" sz="2600" dirty="0" err="1"/>
              <a:t>stängning</a:t>
            </a:r>
            <a:endParaRPr lang="en-US" sz="2600" dirty="0"/>
          </a:p>
          <a:p>
            <a:r>
              <a:rPr lang="en-US" sz="2600" dirty="0"/>
              <a:t>Timing </a:t>
            </a:r>
            <a:r>
              <a:rPr lang="en-US" sz="2600" dirty="0" err="1"/>
              <a:t>beror</a:t>
            </a:r>
            <a:r>
              <a:rPr lang="en-US" sz="2600" dirty="0"/>
              <a:t> </a:t>
            </a:r>
            <a:r>
              <a:rPr lang="en-US" sz="2600" dirty="0" err="1"/>
              <a:t>på</a:t>
            </a:r>
            <a:r>
              <a:rPr lang="en-US" sz="2600" dirty="0"/>
              <a:t> </a:t>
            </a:r>
            <a:r>
              <a:rPr lang="en-US" sz="2600" dirty="0" err="1"/>
              <a:t>patientens</a:t>
            </a:r>
            <a:r>
              <a:rPr lang="en-US" sz="2600" dirty="0"/>
              <a:t> </a:t>
            </a:r>
            <a:r>
              <a:rPr lang="en-US" sz="2600" dirty="0" err="1"/>
              <a:t>riskfaktorer</a:t>
            </a:r>
            <a:r>
              <a:rPr lang="en-US" sz="2600" dirty="0"/>
              <a:t>, </a:t>
            </a:r>
            <a:r>
              <a:rPr lang="en-US" sz="2600" dirty="0" err="1"/>
              <a:t>onkologiska</a:t>
            </a:r>
            <a:r>
              <a:rPr lang="en-US" sz="2600" dirty="0"/>
              <a:t> </a:t>
            </a:r>
            <a:r>
              <a:rPr lang="en-US" sz="2600" dirty="0" err="1"/>
              <a:t>överväganden</a:t>
            </a:r>
            <a:r>
              <a:rPr lang="en-US" sz="2600" dirty="0"/>
              <a:t> </a:t>
            </a:r>
            <a:r>
              <a:rPr lang="en-US" sz="2600" dirty="0" err="1"/>
              <a:t>och</a:t>
            </a:r>
            <a:r>
              <a:rPr lang="en-US" sz="2600" dirty="0"/>
              <a:t> </a:t>
            </a:r>
            <a:r>
              <a:rPr lang="en-US" sz="2600" dirty="0" err="1"/>
              <a:t>ev</a:t>
            </a:r>
            <a:r>
              <a:rPr lang="en-US" sz="2600" dirty="0"/>
              <a:t> </a:t>
            </a:r>
            <a:r>
              <a:rPr lang="en-US" sz="2600" dirty="0" err="1"/>
              <a:t>cancergenetisk</a:t>
            </a:r>
            <a:r>
              <a:rPr lang="en-US" sz="2600" dirty="0"/>
              <a:t> </a:t>
            </a:r>
            <a:r>
              <a:rPr lang="en-US" sz="2600" dirty="0" err="1"/>
              <a:t>utredning</a:t>
            </a:r>
            <a:endParaRPr lang="en-US" sz="2600" dirty="0"/>
          </a:p>
          <a:p>
            <a:r>
              <a:rPr lang="en-US" sz="2600" dirty="0"/>
              <a:t>Information</a:t>
            </a:r>
          </a:p>
          <a:p>
            <a:r>
              <a:rPr lang="en-US" sz="2600" dirty="0" err="1"/>
              <a:t>Mammografi</a:t>
            </a:r>
            <a:r>
              <a:rPr lang="en-US" sz="2600" dirty="0"/>
              <a:t> &lt;3 </a:t>
            </a:r>
            <a:r>
              <a:rPr lang="en-US" sz="2600" dirty="0" err="1"/>
              <a:t>mån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75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782361" y="3136612"/>
            <a:ext cx="1579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/>
              <a:t>Resultat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51169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0AEA22-CA4D-3C4F-8C60-B0D8A0D0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Utvärdera</a:t>
            </a:r>
            <a:r>
              <a:rPr lang="en-US" sz="2800" b="1" dirty="0"/>
              <a:t> PROM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5C7BB4-D815-FB46-B8B6-58A6AF231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Foto</a:t>
            </a:r>
            <a:endParaRPr lang="en-US" dirty="0"/>
          </a:p>
          <a:p>
            <a:r>
              <a:rPr lang="en-US" dirty="0"/>
              <a:t>NKBC</a:t>
            </a:r>
          </a:p>
          <a:p>
            <a:r>
              <a:rPr lang="en-US" dirty="0" err="1"/>
              <a:t>Nationella</a:t>
            </a:r>
            <a:r>
              <a:rPr lang="en-US" dirty="0"/>
              <a:t> </a:t>
            </a:r>
            <a:r>
              <a:rPr lang="en-US" dirty="0" err="1"/>
              <a:t>patientenkäten</a:t>
            </a:r>
            <a:endParaRPr lang="en-US" dirty="0"/>
          </a:p>
          <a:p>
            <a:r>
              <a:rPr lang="en-US" dirty="0" err="1"/>
              <a:t>Validerade</a:t>
            </a:r>
            <a:r>
              <a:rPr lang="en-US" dirty="0"/>
              <a:t> formular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kvalitetssäkring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forskning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4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A2C373-9B86-154D-B895-3C19A5B6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Resultat</a:t>
            </a:r>
            <a:endParaRPr lang="en-US" sz="2800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04DDFC-696A-DA4D-9C27-9B6F60F1F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Vården I Siffror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	https://vardenisiffror.se/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Cancer I </a:t>
            </a:r>
            <a:r>
              <a:rPr lang="en-US" dirty="0" err="1"/>
              <a:t>Siffror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https://www.cancerfonden.se/cancer-i-siffror</a:t>
            </a:r>
            <a:endParaRPr lang="en-US" dirty="0"/>
          </a:p>
          <a:p>
            <a:endParaRPr lang="en-US" dirty="0"/>
          </a:p>
          <a:p>
            <a:r>
              <a:rPr lang="en-US" dirty="0"/>
              <a:t>NKBC </a:t>
            </a:r>
          </a:p>
          <a:p>
            <a:pPr marL="0" indent="0">
              <a:buNone/>
            </a:pPr>
            <a:r>
              <a:rPr lang="en-US">
                <a:hlinkClick r:id="rId5"/>
              </a:rPr>
              <a:t>	https</a:t>
            </a:r>
            <a:r>
              <a:rPr lang="en-US" dirty="0">
                <a:hlinkClick r:id="rId5"/>
              </a:rPr>
              <a:t>://statistik.incanet.se/brostcancer/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33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665341" y="3136612"/>
            <a:ext cx="2459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Uppföljning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8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04DDFC-696A-DA4D-9C27-9B6F60F1F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Alla</a:t>
            </a:r>
            <a:r>
              <a:rPr lang="en-US" sz="2400" dirty="0"/>
              <a:t>: </a:t>
            </a:r>
            <a:r>
              <a:rPr lang="en-US" sz="2400" dirty="0" err="1"/>
              <a:t>klinisk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/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radiologisk</a:t>
            </a:r>
            <a:r>
              <a:rPr lang="en-US" sz="2400" dirty="0"/>
              <a:t> 1-årskontroll</a:t>
            </a:r>
          </a:p>
          <a:p>
            <a:r>
              <a:rPr lang="en-US" sz="2400" dirty="0"/>
              <a:t>BCS</a:t>
            </a:r>
          </a:p>
          <a:p>
            <a:pPr lvl="2"/>
            <a:r>
              <a:rPr lang="en-US" dirty="0" err="1"/>
              <a:t>Totalt</a:t>
            </a:r>
            <a:r>
              <a:rPr lang="en-US" dirty="0"/>
              <a:t> 5-10 </a:t>
            </a:r>
            <a:r>
              <a:rPr lang="en-US" dirty="0" err="1"/>
              <a:t>årliga</a:t>
            </a:r>
            <a:r>
              <a:rPr lang="en-US" dirty="0"/>
              <a:t> </a:t>
            </a:r>
            <a:r>
              <a:rPr lang="en-US" dirty="0" err="1"/>
              <a:t>mammografikontroller</a:t>
            </a:r>
            <a:r>
              <a:rPr lang="en-US" dirty="0"/>
              <a:t>, </a:t>
            </a:r>
            <a:r>
              <a:rPr lang="en-US" dirty="0" err="1"/>
              <a:t>därefter</a:t>
            </a:r>
            <a:r>
              <a:rPr lang="en-US" dirty="0"/>
              <a:t> </a:t>
            </a:r>
            <a:r>
              <a:rPr lang="en-US" dirty="0" err="1"/>
              <a:t>ordinarie</a:t>
            </a:r>
            <a:r>
              <a:rPr lang="en-US" dirty="0"/>
              <a:t> </a:t>
            </a:r>
            <a:r>
              <a:rPr lang="en-US" dirty="0" err="1"/>
              <a:t>screeningprogram</a:t>
            </a:r>
            <a:r>
              <a:rPr lang="en-US" dirty="0"/>
              <a:t> </a:t>
            </a:r>
          </a:p>
          <a:p>
            <a:r>
              <a:rPr lang="en-US" sz="2400" dirty="0"/>
              <a:t>Mx</a:t>
            </a:r>
          </a:p>
          <a:p>
            <a:pPr lvl="2"/>
            <a:r>
              <a:rPr lang="en-US" dirty="0" err="1"/>
              <a:t>Mammografi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ramen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screeningen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/>
              <a:t>&lt;40 </a:t>
            </a:r>
            <a:r>
              <a:rPr lang="en-US" dirty="0" err="1"/>
              <a:t>år</a:t>
            </a:r>
            <a:r>
              <a:rPr lang="en-US" dirty="0"/>
              <a:t>: </a:t>
            </a:r>
            <a:r>
              <a:rPr lang="en-US" dirty="0" err="1"/>
              <a:t>årlig</a:t>
            </a:r>
            <a:r>
              <a:rPr lang="en-US" dirty="0"/>
              <a:t> screening tills 40åå, </a:t>
            </a:r>
            <a:r>
              <a:rPr lang="en-US" dirty="0" err="1"/>
              <a:t>därefter</a:t>
            </a:r>
            <a:r>
              <a:rPr lang="en-US" dirty="0"/>
              <a:t> </a:t>
            </a:r>
            <a:r>
              <a:rPr lang="en-US" dirty="0" err="1"/>
              <a:t>enl</a:t>
            </a:r>
            <a:r>
              <a:rPr lang="en-US" dirty="0"/>
              <a:t> </a:t>
            </a:r>
            <a:r>
              <a:rPr lang="en-US" dirty="0" err="1"/>
              <a:t>ovan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&gt;74åå: </a:t>
            </a:r>
            <a:r>
              <a:rPr lang="en-US" dirty="0" err="1"/>
              <a:t>vanligen</a:t>
            </a:r>
            <a:r>
              <a:rPr lang="en-US" dirty="0"/>
              <a:t> 3-5 </a:t>
            </a:r>
            <a:r>
              <a:rPr lang="en-US" dirty="0" err="1"/>
              <a:t>årliga</a:t>
            </a:r>
            <a:r>
              <a:rPr lang="en-US" dirty="0"/>
              <a:t> </a:t>
            </a:r>
            <a:r>
              <a:rPr lang="en-US" dirty="0" err="1"/>
              <a:t>kontroller</a:t>
            </a:r>
            <a:r>
              <a:rPr lang="en-US" dirty="0"/>
              <a:t> (alt till 80åå)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3CCD08C-EAEF-A940-95E7-5F07C5E2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Uppföljning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283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454450" y="855621"/>
            <a:ext cx="246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Definitioner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4ECCD09-1F1E-AF48-B510-EE85141B36B5}"/>
              </a:ext>
            </a:extLst>
          </p:cNvPr>
          <p:cNvSpPr txBox="1"/>
          <p:nvPr/>
        </p:nvSpPr>
        <p:spPr>
          <a:xfrm>
            <a:off x="671513" y="2216727"/>
            <a:ext cx="7641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Ablatio mamma/e</a:t>
            </a:r>
          </a:p>
          <a:p>
            <a:r>
              <a:rPr lang="sv-SE" sz="2400" dirty="0" err="1"/>
              <a:t>Mastektomi</a:t>
            </a:r>
            <a:endParaRPr lang="sv-SE" sz="2400" dirty="0"/>
          </a:p>
          <a:p>
            <a:endParaRPr lang="sv-SE" sz="2400" dirty="0"/>
          </a:p>
          <a:p>
            <a:r>
              <a:rPr lang="el-GR" sz="2400" dirty="0"/>
              <a:t>μαστός </a:t>
            </a:r>
            <a:r>
              <a:rPr lang="sv-SE" sz="2400" dirty="0" err="1"/>
              <a:t>mastos</a:t>
            </a:r>
            <a:r>
              <a:rPr lang="sv-SE" sz="2400" dirty="0"/>
              <a:t> = bröst </a:t>
            </a:r>
          </a:p>
          <a:p>
            <a:r>
              <a:rPr lang="el-GR" sz="2400" dirty="0" err="1"/>
              <a:t>ἐκτομή</a:t>
            </a:r>
            <a:r>
              <a:rPr lang="el-GR" sz="2400" dirty="0"/>
              <a:t> </a:t>
            </a:r>
            <a:r>
              <a:rPr lang="sv-SE" sz="2400" dirty="0" err="1"/>
              <a:t>ektome</a:t>
            </a:r>
            <a:r>
              <a:rPr lang="sv-SE" sz="2400" dirty="0"/>
              <a:t>  = utskärning</a:t>
            </a:r>
          </a:p>
          <a:p>
            <a:endParaRPr lang="sv-SE" sz="2400" dirty="0"/>
          </a:p>
          <a:p>
            <a:r>
              <a:rPr lang="sv-SE" sz="2400" dirty="0"/>
              <a:t>-&gt; kirurgiskt avlägsnande av hela bröstet</a:t>
            </a:r>
          </a:p>
        </p:txBody>
      </p:sp>
    </p:spTree>
    <p:extLst>
      <p:ext uri="{BB962C8B-B14F-4D97-AF65-F5344CB8AC3E}">
        <p14:creationId xmlns:p14="http://schemas.microsoft.com/office/powerpoint/2010/main" val="125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3665341" y="3136612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Bakgrund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6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24A10352-A8C9-684A-B791-9FF75FAE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463"/>
            <a:ext cx="87249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>
            <a:extLst>
              <a:ext uri="{FF2B5EF4-FFF2-40B4-BE49-F238E27FC236}">
                <a16:creationId xmlns:a16="http://schemas.microsoft.com/office/drawing/2014/main" id="{E715415D-3455-9741-B70C-F6BEB680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4"/>
          <a:stretch>
            <a:fillRect/>
          </a:stretch>
        </p:blipFill>
        <p:spPr>
          <a:xfrm>
            <a:off x="3398838" y="2293938"/>
            <a:ext cx="2927350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3011" name="Picture 4">
            <a:extLst>
              <a:ext uri="{FF2B5EF4-FFF2-40B4-BE49-F238E27FC236}">
                <a16:creationId xmlns:a16="http://schemas.microsoft.com/office/drawing/2014/main" id="{3890B716-FD02-A64C-B631-4E0CAFD0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6000750"/>
            <a:ext cx="46482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575171-9476-9540-9F2E-8B020435B33B}"/>
              </a:ext>
            </a:extLst>
          </p:cNvPr>
          <p:cNvSpPr txBox="1">
            <a:spLocks/>
          </p:cNvSpPr>
          <p:nvPr/>
        </p:nvSpPr>
        <p:spPr bwMode="auto">
          <a:xfrm>
            <a:off x="147638" y="1836738"/>
            <a:ext cx="88598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pPr algn="ctr">
              <a:defRPr/>
            </a:pPr>
            <a:r>
              <a:rPr lang="en-US" altLang="x-none" kern="0" dirty="0"/>
              <a:t>NSABP B-06</a:t>
            </a:r>
          </a:p>
        </p:txBody>
      </p:sp>
      <p:pic>
        <p:nvPicPr>
          <p:cNvPr id="43014" name="Picture 3" descr="wpe1.jpg (18351 bytes)">
            <a:extLst>
              <a:ext uri="{FF2B5EF4-FFF2-40B4-BE49-F238E27FC236}">
                <a16:creationId xmlns:a16="http://schemas.microsoft.com/office/drawing/2014/main" id="{73B5D2D7-32CF-8040-B3E7-F4CE347E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5954713"/>
            <a:ext cx="9715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4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902888" y="722025"/>
            <a:ext cx="5382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/>
              <a:t>Radikalitet vid BCS</a:t>
            </a:r>
            <a:endParaRPr lang="en-GB" sz="32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4ECCD09-1F1E-AF48-B510-EE85141B36B5}"/>
              </a:ext>
            </a:extLst>
          </p:cNvPr>
          <p:cNvSpPr txBox="1"/>
          <p:nvPr/>
        </p:nvSpPr>
        <p:spPr>
          <a:xfrm>
            <a:off x="671514" y="2216727"/>
            <a:ext cx="76135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sv-SE" sz="2400" dirty="0" err="1"/>
              <a:t>Invasiv</a:t>
            </a:r>
            <a:r>
              <a:rPr lang="sv-SE" sz="2400" dirty="0"/>
              <a:t> cancer = ”no </a:t>
            </a:r>
            <a:r>
              <a:rPr lang="sv-SE" sz="2400" dirty="0" err="1"/>
              <a:t>tumour</a:t>
            </a:r>
            <a:r>
              <a:rPr lang="sv-SE" sz="2400" dirty="0"/>
              <a:t> on ink” (p)</a:t>
            </a:r>
          </a:p>
          <a:p>
            <a:r>
              <a:rPr lang="sv-SE" sz="2400" dirty="0"/>
              <a:t>Klinisk makroskopisk marginal på 10 mm vid </a:t>
            </a:r>
            <a:r>
              <a:rPr lang="sv-SE" sz="2400" dirty="0" err="1"/>
              <a:t>op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DCIS = 2 mm</a:t>
            </a:r>
          </a:p>
          <a:p>
            <a:endParaRPr lang="sv-SE" sz="2400" dirty="0"/>
          </a:p>
          <a:p>
            <a:endParaRPr lang="sv-SE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06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902888" y="722025"/>
            <a:ext cx="3881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/>
              <a:t>Risk för lokala återfall</a:t>
            </a:r>
            <a:endParaRPr lang="en-GB" sz="32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4ECCD09-1F1E-AF48-B510-EE85141B36B5}"/>
              </a:ext>
            </a:extLst>
          </p:cNvPr>
          <p:cNvSpPr txBox="1"/>
          <p:nvPr/>
        </p:nvSpPr>
        <p:spPr>
          <a:xfrm>
            <a:off x="671513" y="2216727"/>
            <a:ext cx="7696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Riktvärde: &lt; 1 % per år, med modern behandling 0.3% per år</a:t>
            </a:r>
          </a:p>
          <a:p>
            <a:endParaRPr lang="sv-SE" dirty="0"/>
          </a:p>
          <a:p>
            <a:r>
              <a:rPr lang="sv-SE" dirty="0"/>
              <a:t>Påverkas av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tumörens biologi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resttumör efter excision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positiv marginal (2-3x)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patientens ålder</a:t>
            </a:r>
          </a:p>
          <a:p>
            <a:endParaRPr lang="sv-SE" dirty="0"/>
          </a:p>
          <a:p>
            <a:r>
              <a:rPr lang="sv-SE" dirty="0"/>
              <a:t>Negativ marginal är </a:t>
            </a:r>
            <a:r>
              <a:rPr lang="sv-SE" i="1" dirty="0"/>
              <a:t>ingen</a:t>
            </a:r>
            <a:r>
              <a:rPr lang="sv-SE" dirty="0"/>
              <a:t> garanti för frånvaro av resttumör</a:t>
            </a:r>
          </a:p>
          <a:p>
            <a:endParaRPr lang="sv-SE" dirty="0"/>
          </a:p>
          <a:p>
            <a:r>
              <a:rPr lang="sv-SE" dirty="0"/>
              <a:t>Postoperativ onkologisk lokalbehandling (strålbehandling) ska kunna hantera denna</a:t>
            </a:r>
          </a:p>
          <a:p>
            <a:endParaRPr lang="sv-S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1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wpe1.jpg (18351 bytes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42913"/>
            <a:ext cx="1257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28813" y="3136612"/>
            <a:ext cx="5396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Utredning och indikationer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31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12956</TotalTime>
  <Words>1207</Words>
  <Application>Microsoft Macintosh PowerPoint</Application>
  <PresentationFormat>Bildspel på skärmen (4:3)</PresentationFormat>
  <Paragraphs>302</Paragraphs>
  <Slides>37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41" baseType="lpstr">
      <vt:lpstr>Arial</vt:lpstr>
      <vt:lpstr>Arial Narrow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Halsteds mastektomi</vt:lpstr>
      <vt:lpstr>Modifierad radikal mastektomi</vt:lpstr>
      <vt:lpstr>Enkel mastektomi</vt:lpstr>
      <vt:lpstr>Tips vid mastektomi</vt:lpstr>
      <vt:lpstr> Rekonstruktion </vt:lpstr>
      <vt:lpstr>Varför rekonstruktion?</vt:lpstr>
      <vt:lpstr>Varför rekonstruktion?</vt:lpstr>
      <vt:lpstr>När rekonstruktion?</vt:lpstr>
      <vt:lpstr>PowerPoint-presentation</vt:lpstr>
      <vt:lpstr>Metod för rekonstruktion</vt:lpstr>
      <vt:lpstr>Riskfaktorer vid rekonstruktion, oavsett metod</vt:lpstr>
      <vt:lpstr>PowerPoint-presentation</vt:lpstr>
      <vt:lpstr>BIA-ALCL</vt:lpstr>
      <vt:lpstr>PowerPoint-presentation</vt:lpstr>
      <vt:lpstr>Kontralateral symmetriserande kirurgi</vt:lpstr>
      <vt:lpstr>PowerPoint-presentation</vt:lpstr>
      <vt:lpstr>Utvärdera PROM</vt:lpstr>
      <vt:lpstr>Resultat</vt:lpstr>
      <vt:lpstr>PowerPoint-presentation</vt:lpstr>
      <vt:lpstr>Uppföljning</vt:lpstr>
    </vt:vector>
  </TitlesOfParts>
  <Company>Göteborgs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Roger Olofsson</dc:creator>
  <cp:lastModifiedBy>Microsoft Office User</cp:lastModifiedBy>
  <cp:revision>73</cp:revision>
  <dcterms:created xsi:type="dcterms:W3CDTF">2014-09-08T06:14:05Z</dcterms:created>
  <dcterms:modified xsi:type="dcterms:W3CDTF">2022-11-03T10:28:41Z</dcterms:modified>
</cp:coreProperties>
</file>