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6" r:id="rId2"/>
    <p:sldId id="300" r:id="rId3"/>
    <p:sldId id="256" r:id="rId4"/>
    <p:sldId id="297" r:id="rId5"/>
    <p:sldId id="258" r:id="rId6"/>
    <p:sldId id="298" r:id="rId7"/>
    <p:sldId id="295" r:id="rId8"/>
    <p:sldId id="284" r:id="rId9"/>
    <p:sldId id="289" r:id="rId10"/>
    <p:sldId id="259" r:id="rId11"/>
    <p:sldId id="261" r:id="rId12"/>
    <p:sldId id="266" r:id="rId13"/>
    <p:sldId id="260" r:id="rId14"/>
    <p:sldId id="264" r:id="rId15"/>
    <p:sldId id="270" r:id="rId16"/>
    <p:sldId id="299" r:id="rId17"/>
    <p:sldId id="288" r:id="rId18"/>
    <p:sldId id="274" r:id="rId19"/>
    <p:sldId id="287" r:id="rId20"/>
    <p:sldId id="271" r:id="rId21"/>
    <p:sldId id="257"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6566" autoAdjust="0"/>
  </p:normalViewPr>
  <p:slideViewPr>
    <p:cSldViewPr snapToGrid="0">
      <p:cViewPr varScale="1">
        <p:scale>
          <a:sx n="88" d="100"/>
          <a:sy n="88" d="100"/>
        </p:scale>
        <p:origin x="1182" y="90"/>
      </p:cViewPr>
      <p:guideLst/>
    </p:cSldViewPr>
  </p:slideViewPr>
  <p:outlineViewPr>
    <p:cViewPr>
      <p:scale>
        <a:sx n="33" d="100"/>
        <a:sy n="33" d="100"/>
      </p:scale>
      <p:origin x="0" y="-1476"/>
    </p:cViewPr>
  </p:outlineViewPr>
  <p:notesTextViewPr>
    <p:cViewPr>
      <p:scale>
        <a:sx n="1" d="1"/>
        <a:sy n="1" d="1"/>
      </p:scale>
      <p:origin x="0" y="0"/>
    </p:cViewPr>
  </p:notesTextViewPr>
  <p:sorterViewPr>
    <p:cViewPr>
      <p:scale>
        <a:sx n="100" d="100"/>
        <a:sy n="100" d="100"/>
      </p:scale>
      <p:origin x="0" y="-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614CC-47E5-4E2B-A730-484A641B64CF}" type="datetimeFigureOut">
              <a:rPr lang="sv-SE" smtClean="0"/>
              <a:t>2022-11-14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97FA0-647D-450E-B01A-43EC2ECC9554}" type="slidenum">
              <a:rPr lang="sv-SE" smtClean="0"/>
              <a:t>‹#›</a:t>
            </a:fld>
            <a:endParaRPr lang="sv-SE"/>
          </a:p>
        </p:txBody>
      </p:sp>
    </p:spTree>
    <p:extLst>
      <p:ext uri="{BB962C8B-B14F-4D97-AF65-F5344CB8AC3E}">
        <p14:creationId xmlns:p14="http://schemas.microsoft.com/office/powerpoint/2010/main" val="3706089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v.wikipedia.org/wiki/V%C3%A5rtg%C3%A5rd" TargetMode="External"/><Relationship Id="rId3" Type="http://schemas.openxmlformats.org/officeDocument/2006/relationships/hyperlink" Target="http://sv.wikipedia.org/wiki/Anatomi" TargetMode="External"/><Relationship Id="rId7" Type="http://schemas.openxmlformats.org/officeDocument/2006/relationships/hyperlink" Target="http://sv.wikipedia.org/wiki/Br%C3%B6stv%C3%A5rta"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v.wikipedia.org/wiki/Lob_(anatomi)" TargetMode="External"/><Relationship Id="rId5" Type="http://schemas.openxmlformats.org/officeDocument/2006/relationships/hyperlink" Target="http://sv.wikipedia.org/wiki/Stora_br%C3%B6stmuskeln" TargetMode="External"/><Relationship Id="rId10" Type="http://schemas.openxmlformats.org/officeDocument/2006/relationships/hyperlink" Target="http://sv.wikipedia.org/wiki/Hud" TargetMode="External"/><Relationship Id="rId4" Type="http://schemas.openxmlformats.org/officeDocument/2006/relationships/hyperlink" Target="http://sv.wikipedia.org/wiki/Br%C3%B6stkorg" TargetMode="External"/><Relationship Id="rId9" Type="http://schemas.openxmlformats.org/officeDocument/2006/relationships/hyperlink" Target="http://sv.wikipedia.org/wiki/Bindv%C3%A4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smtClean="0"/>
              <a:t>Female breast cancer has now surpassed lung cancer as the leading cause of global cancer incidence in 2020, with an estimated 2.3 million new cases, representing 11.7% of all cancer cases (Table 1, Fig. 4). It is the fifth leading cause of cancer mortality worldwide, with 685,000 deaths.</a:t>
            </a:r>
          </a:p>
          <a:p>
            <a:r>
              <a:rPr lang="en-US" dirty="0" smtClean="0"/>
              <a:t>Belgium has the world's highest incidence)</a:t>
            </a:r>
          </a:p>
          <a:p>
            <a:r>
              <a:rPr lang="en-US" dirty="0" smtClean="0"/>
              <a:t>Then, during the early 2000s, incidence dropped or stabilized,26 which was largely attributed to a reduction in the use of menopausal hormone therapy and also possibly a plateau in screening participation</a:t>
            </a:r>
          </a:p>
          <a:p>
            <a:r>
              <a:rPr lang="en-US" dirty="0" err="1" smtClean="0"/>
              <a:t>Referens</a:t>
            </a:r>
            <a:r>
              <a:rPr lang="en-US" dirty="0" smtClean="0"/>
              <a:t>:  </a:t>
            </a:r>
            <a:r>
              <a:rPr lang="en-US" dirty="0" err="1" smtClean="0"/>
              <a:t>Rossouw</a:t>
            </a:r>
            <a:r>
              <a:rPr lang="en-US" dirty="0" smtClean="0"/>
              <a:t> JE, Anderson GL, Prentice RL, et al. Risks and benefits of estrogen plus progestin in healthy postmenopausal women: principal results from the Women's Health Initiative randomized controlled trial. JAMA. 2002;288:321-333.</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4</a:t>
            </a:fld>
            <a:endParaRPr lang="sv-SE"/>
          </a:p>
        </p:txBody>
      </p:sp>
    </p:spTree>
    <p:extLst>
      <p:ext uri="{BB962C8B-B14F-4D97-AF65-F5344CB8AC3E}">
        <p14:creationId xmlns:p14="http://schemas.microsoft.com/office/powerpoint/2010/main" val="75933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Anamnes på </a:t>
            </a:r>
            <a:r>
              <a:rPr lang="sv-SE" dirty="0" err="1" smtClean="0"/>
              <a:t>bröstmott</a:t>
            </a:r>
            <a:r>
              <a:rPr lang="sv-SE" dirty="0" smtClean="0"/>
              <a:t> om kvinna söker med knöl – sparsam tycker jag,</a:t>
            </a:r>
            <a:r>
              <a:rPr lang="sv-SE" baseline="0" dirty="0" smtClean="0"/>
              <a:t> ej relevant förrän man vet om cancer eller ej</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13</a:t>
            </a:fld>
            <a:endParaRPr lang="sv-SE"/>
          </a:p>
        </p:txBody>
      </p:sp>
    </p:spTree>
    <p:extLst>
      <p:ext uri="{BB962C8B-B14F-4D97-AF65-F5344CB8AC3E}">
        <p14:creationId xmlns:p14="http://schemas.microsoft.com/office/powerpoint/2010/main" val="279988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Kritik: överdiagnostik…. Hur beräknar man överdiagnostik????</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15</a:t>
            </a:fld>
            <a:endParaRPr lang="sv-SE"/>
          </a:p>
        </p:txBody>
      </p:sp>
    </p:spTree>
    <p:extLst>
      <p:ext uri="{BB962C8B-B14F-4D97-AF65-F5344CB8AC3E}">
        <p14:creationId xmlns:p14="http://schemas.microsoft.com/office/powerpoint/2010/main" val="45403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Åren 1970–2019 fördubblades antalet kvinnor som insjuknar i bröstcancer i </a:t>
            </a:r>
          </a:p>
          <a:p>
            <a:r>
              <a:rPr lang="sv-SE" dirty="0" smtClean="0"/>
              <a:t>relation till den kvinnliga befolkningen i Sverige, det vill säga incidensen </a:t>
            </a:r>
          </a:p>
          <a:p>
            <a:r>
              <a:rPr lang="sv-SE" dirty="0" smtClean="0"/>
              <a:t>(diagram 1). Incidensen visade en svag topp 1990 när bröstcancerscreening </a:t>
            </a:r>
          </a:p>
          <a:p>
            <a:r>
              <a:rPr lang="sv-SE" dirty="0" smtClean="0"/>
              <a:t>infördes brett med omkring 130 kvinnor per 100 000, och därefter fortsatte </a:t>
            </a:r>
          </a:p>
          <a:p>
            <a:r>
              <a:rPr lang="sv-SE" dirty="0" smtClean="0"/>
              <a:t>den sedan tidigare ökande trenden med en stabilisering från 2010 med </a:t>
            </a:r>
            <a:r>
              <a:rPr lang="sv-SE" dirty="0" err="1" smtClean="0"/>
              <a:t>omkring</a:t>
            </a:r>
            <a:r>
              <a:rPr lang="sv-SE" dirty="0" smtClean="0"/>
              <a:t> 160 kvinnor per 100 000. Minskningen som ses 2020 beror till stor del </a:t>
            </a:r>
          </a:p>
          <a:p>
            <a:r>
              <a:rPr lang="sv-SE" dirty="0" smtClean="0"/>
              <a:t>på covid-19-pandemin. </a:t>
            </a:r>
          </a:p>
          <a:p>
            <a:r>
              <a:rPr lang="sv-SE" dirty="0" smtClean="0"/>
              <a:t>Mortaliteten i bröstcancer, det vill säga antalet kvinnor som dör i </a:t>
            </a:r>
            <a:r>
              <a:rPr lang="sv-SE" dirty="0" err="1" smtClean="0"/>
              <a:t>bröstcancer</a:t>
            </a:r>
            <a:r>
              <a:rPr lang="sv-SE" dirty="0" smtClean="0"/>
              <a:t> relaterat till befolkningen, har minskat svagt sedan början av 1990-talet.</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16</a:t>
            </a:fld>
            <a:endParaRPr lang="sv-SE"/>
          </a:p>
        </p:txBody>
      </p:sp>
    </p:spTree>
    <p:extLst>
      <p:ext uri="{BB962C8B-B14F-4D97-AF65-F5344CB8AC3E}">
        <p14:creationId xmlns:p14="http://schemas.microsoft.com/office/powerpoint/2010/main" val="18917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Bröstcancerförbundet stark patientförening</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17</a:t>
            </a:fld>
            <a:endParaRPr lang="sv-SE"/>
          </a:p>
        </p:txBody>
      </p:sp>
    </p:spTree>
    <p:extLst>
      <p:ext uri="{BB962C8B-B14F-4D97-AF65-F5344CB8AC3E}">
        <p14:creationId xmlns:p14="http://schemas.microsoft.com/office/powerpoint/2010/main" val="3006663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Metoder är under utveckling för att förbättra screeningen för kvinnor med täta bröst.</a:t>
            </a:r>
          </a:p>
        </p:txBody>
      </p:sp>
      <p:sp>
        <p:nvSpPr>
          <p:cNvPr id="4" name="Platshållare för bildnummer 3"/>
          <p:cNvSpPr>
            <a:spLocks noGrp="1"/>
          </p:cNvSpPr>
          <p:nvPr>
            <p:ph type="sldNum" sz="quarter" idx="10"/>
          </p:nvPr>
        </p:nvSpPr>
        <p:spPr/>
        <p:txBody>
          <a:bodyPr/>
          <a:lstStyle/>
          <a:p>
            <a:fld id="{71797FA0-647D-450E-B01A-43EC2ECC9554}" type="slidenum">
              <a:rPr lang="sv-SE" smtClean="0"/>
              <a:t>18</a:t>
            </a:fld>
            <a:endParaRPr lang="sv-SE"/>
          </a:p>
        </p:txBody>
      </p:sp>
    </p:spTree>
    <p:extLst>
      <p:ext uri="{BB962C8B-B14F-4D97-AF65-F5344CB8AC3E}">
        <p14:creationId xmlns:p14="http://schemas.microsoft.com/office/powerpoint/2010/main" val="388254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Långtidsstudier har inte visat några skillnader i bröstcancerdöd eller total överlevnad vid pre- jämfört med postoperativ</a:t>
            </a:r>
            <a:r>
              <a:rPr lang="sv-SE" baseline="0" dirty="0"/>
              <a:t> cytostatika. Däremot är lokalrecidivrisken lite större i den preoperativa gruppen.</a:t>
            </a:r>
          </a:p>
          <a:p>
            <a:r>
              <a:rPr lang="sv-SE" sz="1200" b="0" i="0" u="none" strike="noStrike" kern="1200" baseline="0" dirty="0">
                <a:solidFill>
                  <a:schemeClr val="tx1"/>
                </a:solidFill>
                <a:latin typeface="+mn-lt"/>
                <a:ea typeface="+mn-ea"/>
                <a:cs typeface="+mn-cs"/>
              </a:rPr>
              <a:t>I den omfattande metaanalysen av </a:t>
            </a:r>
            <a:r>
              <a:rPr lang="sv-SE" sz="1200" b="0" i="0" u="none" strike="noStrike" kern="1200" baseline="0" dirty="0" err="1">
                <a:solidFill>
                  <a:schemeClr val="tx1"/>
                </a:solidFill>
                <a:latin typeface="+mn-lt"/>
                <a:ea typeface="+mn-ea"/>
                <a:cs typeface="+mn-cs"/>
              </a:rPr>
              <a:t>Cortazar</a:t>
            </a:r>
            <a:r>
              <a:rPr lang="sv-SE" sz="1200" b="0" i="0" u="none" strike="noStrike" kern="1200" baseline="0" dirty="0">
                <a:solidFill>
                  <a:schemeClr val="tx1"/>
                </a:solidFill>
                <a:latin typeface="+mn-lt"/>
                <a:ea typeface="+mn-ea"/>
                <a:cs typeface="+mn-cs"/>
              </a:rPr>
              <a:t> visade man vidare att </a:t>
            </a:r>
            <a:r>
              <a:rPr lang="sv-SE" sz="1200" b="0" i="0" u="none" strike="noStrike" kern="1200" baseline="0" dirty="0" err="1">
                <a:solidFill>
                  <a:schemeClr val="tx1"/>
                </a:solidFill>
                <a:latin typeface="+mn-lt"/>
                <a:ea typeface="+mn-ea"/>
                <a:cs typeface="+mn-cs"/>
              </a:rPr>
              <a:t>pCR</a:t>
            </a:r>
            <a:r>
              <a:rPr lang="sv-SE" sz="1200" b="0" i="0" u="none" strike="noStrike" kern="1200" baseline="0" dirty="0">
                <a:solidFill>
                  <a:schemeClr val="tx1"/>
                </a:solidFill>
                <a:latin typeface="+mn-lt"/>
                <a:ea typeface="+mn-ea"/>
                <a:cs typeface="+mn-cs"/>
              </a:rPr>
              <a:t> var ovanligt vid ER-positiv tumör (7 %), men vanligare vid ER-positiv tumör med hög grad (16 %), trippelnegativ (34 %), ER-positiv/HER2-positiv (30 %) och ER-negativ/HER2-positiv tumör (50 %) [242]. För samtliga </a:t>
            </a:r>
            <a:r>
              <a:rPr lang="sv-SE" sz="1200" b="0" i="0" u="none" strike="noStrike" kern="1200" baseline="0" dirty="0" err="1">
                <a:solidFill>
                  <a:schemeClr val="tx1"/>
                </a:solidFill>
                <a:latin typeface="+mn-lt"/>
                <a:ea typeface="+mn-ea"/>
                <a:cs typeface="+mn-cs"/>
              </a:rPr>
              <a:t>subtyper</a:t>
            </a:r>
            <a:r>
              <a:rPr lang="sv-SE" sz="1200" b="0" i="0" u="none" strike="noStrike" kern="1200" baseline="0" dirty="0">
                <a:solidFill>
                  <a:schemeClr val="tx1"/>
                </a:solidFill>
                <a:latin typeface="+mn-lt"/>
                <a:ea typeface="+mn-ea"/>
                <a:cs typeface="+mn-cs"/>
              </a:rPr>
              <a:t> utom ER-positiva grad 1–2-tumörer fanns en korrelation mellan </a:t>
            </a:r>
            <a:r>
              <a:rPr lang="sv-SE" sz="1200" b="0" i="0" u="none" strike="noStrike" kern="1200" baseline="0" dirty="0" err="1">
                <a:solidFill>
                  <a:schemeClr val="tx1"/>
                </a:solidFill>
                <a:latin typeface="+mn-lt"/>
                <a:ea typeface="+mn-ea"/>
                <a:cs typeface="+mn-cs"/>
              </a:rPr>
              <a:t>pCR</a:t>
            </a:r>
            <a:r>
              <a:rPr lang="sv-SE" sz="1200" b="0" i="0" u="none" strike="noStrike" kern="1200" baseline="0" dirty="0">
                <a:solidFill>
                  <a:schemeClr val="tx1"/>
                </a:solidFill>
                <a:latin typeface="+mn-lt"/>
                <a:ea typeface="+mn-ea"/>
                <a:cs typeface="+mn-cs"/>
              </a:rPr>
              <a:t> och </a:t>
            </a:r>
            <a:r>
              <a:rPr lang="sv-SE" sz="1200" b="0" i="0" u="none" strike="noStrike" kern="1200" baseline="0" dirty="0" err="1">
                <a:solidFill>
                  <a:schemeClr val="tx1"/>
                </a:solidFill>
                <a:latin typeface="+mn-lt"/>
                <a:ea typeface="+mn-ea"/>
                <a:cs typeface="+mn-cs"/>
              </a:rPr>
              <a:t>sjukdomsfri</a:t>
            </a:r>
            <a:r>
              <a:rPr lang="sv-SE" sz="1200" b="0" i="0" u="none" strike="noStrike" kern="1200" baseline="0" dirty="0">
                <a:solidFill>
                  <a:schemeClr val="tx1"/>
                </a:solidFill>
                <a:latin typeface="+mn-lt"/>
                <a:ea typeface="+mn-ea"/>
                <a:cs typeface="+mn-cs"/>
              </a:rPr>
              <a:t> överlevnad och total överlevnad [242]. Denna koppling mellan </a:t>
            </a:r>
            <a:r>
              <a:rPr lang="sv-SE" sz="1200" b="0" i="0" u="none" strike="noStrike" kern="1200" baseline="0" dirty="0" err="1">
                <a:solidFill>
                  <a:schemeClr val="tx1"/>
                </a:solidFill>
                <a:latin typeface="+mn-lt"/>
                <a:ea typeface="+mn-ea"/>
                <a:cs typeface="+mn-cs"/>
              </a:rPr>
              <a:t>pCR</a:t>
            </a:r>
            <a:r>
              <a:rPr lang="sv-SE" sz="1200" b="0" i="0" u="none" strike="noStrike" kern="1200" baseline="0" dirty="0">
                <a:solidFill>
                  <a:schemeClr val="tx1"/>
                </a:solidFill>
                <a:latin typeface="+mn-lt"/>
                <a:ea typeface="+mn-ea"/>
                <a:cs typeface="+mn-cs"/>
              </a:rPr>
              <a:t> och </a:t>
            </a:r>
            <a:r>
              <a:rPr lang="sv-SE" sz="1200" b="0" i="0" u="none" strike="noStrike" kern="1200" baseline="0" dirty="0" err="1">
                <a:solidFill>
                  <a:schemeClr val="tx1"/>
                </a:solidFill>
                <a:latin typeface="+mn-lt"/>
                <a:ea typeface="+mn-ea"/>
                <a:cs typeface="+mn-cs"/>
              </a:rPr>
              <a:t>sjukdomsfri</a:t>
            </a:r>
            <a:r>
              <a:rPr lang="sv-SE" sz="1200" b="0" i="0" u="none" strike="noStrike" kern="1200" baseline="0" dirty="0">
                <a:solidFill>
                  <a:schemeClr val="tx1"/>
                </a:solidFill>
                <a:latin typeface="+mn-lt"/>
                <a:ea typeface="+mn-ea"/>
                <a:cs typeface="+mn-cs"/>
              </a:rPr>
              <a:t> överlevnad var mest uttalad för trippelnegativ </a:t>
            </a:r>
            <a:r>
              <a:rPr lang="sv-SE" sz="1200" b="0" i="0" u="none" strike="noStrike" kern="1200" baseline="0" dirty="0" err="1">
                <a:solidFill>
                  <a:schemeClr val="tx1"/>
                </a:solidFill>
                <a:latin typeface="+mn-lt"/>
                <a:ea typeface="+mn-ea"/>
                <a:cs typeface="+mn-cs"/>
              </a:rPr>
              <a:t>subtyp</a:t>
            </a:r>
            <a:r>
              <a:rPr lang="sv-SE" sz="1200" b="0" i="0" u="none" strike="noStrike" kern="1200" baseline="0" dirty="0">
                <a:solidFill>
                  <a:schemeClr val="tx1"/>
                </a:solidFill>
                <a:latin typeface="+mn-lt"/>
                <a:ea typeface="+mn-ea"/>
                <a:cs typeface="+mn-cs"/>
              </a:rPr>
              <a:t> (HR 0,24), HER2-positiv/ER-negativ (HR 0,25) och ER-positiv grad 3 (HR 0,27) [242]. </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19</a:t>
            </a:fld>
            <a:endParaRPr lang="sv-SE"/>
          </a:p>
        </p:txBody>
      </p:sp>
    </p:spTree>
    <p:extLst>
      <p:ext uri="{BB962C8B-B14F-4D97-AF65-F5344CB8AC3E}">
        <p14:creationId xmlns:p14="http://schemas.microsoft.com/office/powerpoint/2010/main" val="7146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1960 insjuknade 2500 kvinnor. 1200 avled</a:t>
            </a:r>
            <a:r>
              <a:rPr lang="sv-SE" baseline="0" dirty="0"/>
              <a:t> = hälften av patienterna. Då gavs enbart kirurgi och strålbehandling. 2018 diagnosticerade ca 10 000 bröstcancrar och ca 14 00 avled. Orsaker till minskad dödlighet: tidigare upptäckt och bättre behandlingsmetoder.</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5</a:t>
            </a:fld>
            <a:endParaRPr lang="sv-SE"/>
          </a:p>
        </p:txBody>
      </p:sp>
    </p:spTree>
    <p:extLst>
      <p:ext uri="{BB962C8B-B14F-4D97-AF65-F5344CB8AC3E}">
        <p14:creationId xmlns:p14="http://schemas.microsoft.com/office/powerpoint/2010/main" val="337785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Detta återspeglas också i den tydliga riskökning som ses vid användning av </a:t>
            </a:r>
            <a:r>
              <a:rPr lang="sv-SE" dirty="0" err="1" smtClean="0"/>
              <a:t>menopausal</a:t>
            </a:r>
            <a:r>
              <a:rPr lang="sv-SE" dirty="0" smtClean="0"/>
              <a:t> hormonbehandling (MHT) i klimakteriet (34). Under 1990-talet använde en stor del av alla </a:t>
            </a:r>
            <a:r>
              <a:rPr lang="sv-SE" dirty="0" err="1" smtClean="0"/>
              <a:t>perimenopausala</a:t>
            </a:r>
            <a:r>
              <a:rPr lang="sv-SE" dirty="0" smtClean="0"/>
              <a:t> kvinnor något hormonpreparat och man har i Sverige beräknat att drygt 18 % av alla bröstcancrar i åldern 50–64 år då betingades av MHT (35). Framför allt är det kombinationspreparaten, med både östrogen och gestagener, som ökar risken. Man har dock samtidigt observerat att kvinnor som tar MHT ofta får relativt godartade tumörer (34). Den ökade risken har lett till att man nu rekommenderar behandling under en begränsad period. Det är svårt att utifrån tidigare studier bedöma vad som är en säker behandlingsperiod, men en av de få stora randomiserade studier som gjorts, The </a:t>
            </a:r>
            <a:r>
              <a:rPr lang="sv-SE" dirty="0" err="1" smtClean="0"/>
              <a:t>Women’s</a:t>
            </a:r>
            <a:r>
              <a:rPr lang="sv-SE" dirty="0" smtClean="0"/>
              <a:t> Health </a:t>
            </a:r>
            <a:r>
              <a:rPr lang="sv-SE" dirty="0" err="1" smtClean="0"/>
              <a:t>Initiative</a:t>
            </a:r>
            <a:r>
              <a:rPr lang="sv-SE" dirty="0" smtClean="0"/>
              <a:t> (WHI), avbröts efter en medeluppföljning på 5,6 år eftersom risken i gruppen som fick kombinationsbehandling var tydligt förhöjd. Samma studie visade ingen förhöjd risk efter 4 års användning och man såg också att överrisken försvinner relativt snart efter avslutad behandling (36).</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6</a:t>
            </a:fld>
            <a:endParaRPr lang="sv-SE"/>
          </a:p>
        </p:txBody>
      </p:sp>
    </p:spTree>
    <p:extLst>
      <p:ext uri="{BB962C8B-B14F-4D97-AF65-F5344CB8AC3E}">
        <p14:creationId xmlns:p14="http://schemas.microsoft.com/office/powerpoint/2010/main" val="423160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Känsla</a:t>
            </a:r>
            <a:r>
              <a:rPr lang="sv-SE" baseline="0" dirty="0" smtClean="0"/>
              <a:t> av ökning i yngre åldersgrupper – så är det inte.</a:t>
            </a:r>
          </a:p>
          <a:p>
            <a:r>
              <a:rPr lang="sv-SE" baseline="0" dirty="0" smtClean="0"/>
              <a:t>Störst ökning 60-69 år.</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7</a:t>
            </a:fld>
            <a:endParaRPr lang="sv-SE"/>
          </a:p>
        </p:txBody>
      </p:sp>
    </p:spTree>
    <p:extLst>
      <p:ext uri="{BB962C8B-B14F-4D97-AF65-F5344CB8AC3E}">
        <p14:creationId xmlns:p14="http://schemas.microsoft.com/office/powerpoint/2010/main" val="63830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OBS! Olika varianter och kombinationer av HER2-blockad har visats se ge ännu bättre prognos,</a:t>
            </a:r>
            <a:r>
              <a:rPr lang="sv-SE" b="1" baseline="0" dirty="0"/>
              <a:t> både före och efter operationen</a:t>
            </a:r>
            <a:r>
              <a:rPr lang="sv-SE" baseline="0" dirty="0"/>
              <a:t>.</a:t>
            </a:r>
          </a:p>
          <a:p>
            <a:r>
              <a:rPr lang="sv-SE" dirty="0"/>
              <a:t>HER2 är ett protein som finns på ytan hos de flesta av kroppens celler. Proteinet styr hur cellen växer och delar på sig. Vid HER2-positiv bröstcancer finns en genmutation som får cancercellerna att producera många fler HER2-proteiner än normalt. Det leder till ökad celldelning och tumörtillväxt. </a:t>
            </a:r>
            <a:endParaRPr lang="sv-SE" b="1" dirty="0"/>
          </a:p>
          <a:p>
            <a:r>
              <a:rPr lang="sv-SE" b="1" dirty="0"/>
              <a:t>HER2-positiv bröstcancer</a:t>
            </a:r>
          </a:p>
          <a:p>
            <a:r>
              <a:rPr lang="sv-SE" dirty="0"/>
              <a:t>Omkring 13 % av alla bröstcancerpatienter drabbas av HER2-positiv bröstcancer</a:t>
            </a:r>
            <a:r>
              <a:rPr lang="sv-SE" baseline="30000" dirty="0"/>
              <a:t>1</a:t>
            </a:r>
            <a:r>
              <a:rPr lang="sv-SE" dirty="0"/>
              <a:t>. HER2-positiv innebär ett överuttryck av tillväxtfaktorreceptorn human </a:t>
            </a:r>
            <a:r>
              <a:rPr lang="sv-SE" dirty="0" err="1"/>
              <a:t>epidermal</a:t>
            </a:r>
            <a:r>
              <a:rPr lang="sv-SE" dirty="0"/>
              <a:t> </a:t>
            </a:r>
            <a:r>
              <a:rPr lang="sv-SE" dirty="0" err="1"/>
              <a:t>growth</a:t>
            </a:r>
            <a:r>
              <a:rPr lang="sv-SE" dirty="0"/>
              <a:t> </a:t>
            </a:r>
            <a:r>
              <a:rPr lang="sv-SE" dirty="0" err="1"/>
              <a:t>factor</a:t>
            </a:r>
            <a:r>
              <a:rPr lang="sv-SE" dirty="0"/>
              <a:t> receptor 2 (HER2) eller ett ökat antal kopior av HER2-genen i tumörcellerna och korrelerar med en aggressiv form av bröstcancer och därmed även med en försämrad prognos</a:t>
            </a:r>
            <a:r>
              <a:rPr lang="sv-SE" baseline="30000" dirty="0"/>
              <a:t>2</a:t>
            </a:r>
            <a:r>
              <a:rPr lang="sv-SE" dirty="0"/>
              <a:t>.</a:t>
            </a:r>
          </a:p>
          <a:p>
            <a:r>
              <a:rPr lang="sv-SE" b="1" dirty="0"/>
              <a:t>Målinriktad behandling bromsar sjukdomsförloppet</a:t>
            </a:r>
          </a:p>
          <a:p>
            <a:r>
              <a:rPr lang="sv-SE" dirty="0"/>
              <a:t>Idag finns behandling specifikt riktad mot HER2-positiv bröstcancer. Genom att tillföra kroppen HER2-målstyrda antikroppar blockeras HER2-receptorerna på cellytan, vilket leder till tumörens tillväxt bromsas eller stoppas. Ju tidigare behandlingen kan sättas in, desto bättre blir resultatet. Det är därför viktigt att tidigt avgöra om tumören är HER2-positiv genom ett vävnadsprov</a:t>
            </a:r>
            <a:r>
              <a:rPr lang="sv-SE" baseline="30000" dirty="0"/>
              <a:t>3</a:t>
            </a:r>
            <a:r>
              <a:rPr lang="sv-SE" dirty="0"/>
              <a:t>.</a:t>
            </a:r>
          </a:p>
          <a:p>
            <a:r>
              <a:rPr lang="sv-SE" b="1" dirty="0"/>
              <a:t>Behandling av tidig HER2-positiv bröstcancer</a:t>
            </a:r>
          </a:p>
          <a:p>
            <a:r>
              <a:rPr lang="sv-SE" dirty="0"/>
              <a:t>Vid HER2-positiv bröstcancer i tidig fas kan behandling idag ges med så kallade </a:t>
            </a:r>
            <a:r>
              <a:rPr lang="sv-SE" dirty="0" err="1"/>
              <a:t>monoklonala</a:t>
            </a:r>
            <a:r>
              <a:rPr lang="sv-SE" dirty="0"/>
              <a:t> antikroppar. Sedan introduktionen av denna behandlingsmetod har förutsättningarna för patienter med HER2-positiv bröstcancer avsevärt förbättrats och behandlingen har stöd i såväl rekommendationer som riktlinjer.</a:t>
            </a:r>
            <a:r>
              <a:rPr lang="sv-SE" baseline="30000" dirty="0"/>
              <a:t>3,4</a:t>
            </a:r>
            <a:r>
              <a:rPr lang="sv-SE" dirty="0"/>
              <a:t> Behandlingen ges antingen </a:t>
            </a:r>
            <a:r>
              <a:rPr lang="sv-SE" dirty="0" err="1"/>
              <a:t>neoadjuvant</a:t>
            </a:r>
            <a:r>
              <a:rPr lang="sv-SE" dirty="0"/>
              <a:t> (före operation) eller </a:t>
            </a:r>
            <a:r>
              <a:rPr lang="sv-SE" dirty="0" err="1"/>
              <a:t>adjuvant</a:t>
            </a:r>
            <a:r>
              <a:rPr lang="sv-SE" dirty="0"/>
              <a:t> (efter operation).</a:t>
            </a:r>
          </a:p>
          <a:p>
            <a:r>
              <a:rPr lang="sv-SE" b="1" dirty="0" err="1"/>
              <a:t>Neoadjuvant</a:t>
            </a:r>
            <a:r>
              <a:rPr lang="sv-SE" b="1" dirty="0"/>
              <a:t> behandling</a:t>
            </a:r>
          </a:p>
          <a:p>
            <a:r>
              <a:rPr lang="sv-SE" dirty="0"/>
              <a:t>Vid </a:t>
            </a:r>
            <a:r>
              <a:rPr lang="sv-SE" dirty="0" err="1"/>
              <a:t>neoadjuvant</a:t>
            </a:r>
            <a:r>
              <a:rPr lang="sv-SE" dirty="0"/>
              <a:t> behandling av tidig HER2-positiv bröstcancer kan den </a:t>
            </a:r>
            <a:r>
              <a:rPr lang="sv-SE" dirty="0" err="1"/>
              <a:t>monoklonala</a:t>
            </a:r>
            <a:r>
              <a:rPr lang="sv-SE" dirty="0"/>
              <a:t> antikroppen, </a:t>
            </a:r>
            <a:r>
              <a:rPr lang="sv-SE" dirty="0" err="1"/>
              <a:t>Perjeta</a:t>
            </a:r>
            <a:r>
              <a:rPr lang="sv-SE" dirty="0"/>
              <a:t> (</a:t>
            </a:r>
            <a:r>
              <a:rPr lang="sv-SE" dirty="0" err="1"/>
              <a:t>pertuzumab</a:t>
            </a:r>
            <a:r>
              <a:rPr lang="sv-SE" dirty="0"/>
              <a:t>), användas för att minska tumörens storlek inför kirurgi</a:t>
            </a:r>
            <a:r>
              <a:rPr lang="sv-SE" baseline="30000" dirty="0"/>
              <a:t>5</a:t>
            </a:r>
            <a:r>
              <a:rPr lang="sv-SE" dirty="0"/>
              <a:t>. Behandlingen kombineras med den </a:t>
            </a:r>
            <a:r>
              <a:rPr lang="sv-SE" dirty="0" err="1"/>
              <a:t>monoklonala</a:t>
            </a:r>
            <a:r>
              <a:rPr lang="sv-SE" dirty="0"/>
              <a:t> antikroppen </a:t>
            </a:r>
            <a:r>
              <a:rPr lang="sv-SE" dirty="0" err="1"/>
              <a:t>Herceptin</a:t>
            </a:r>
            <a:r>
              <a:rPr lang="sv-SE" dirty="0"/>
              <a:t> (</a:t>
            </a:r>
            <a:r>
              <a:rPr lang="sv-SE" dirty="0" err="1"/>
              <a:t>trastuzumab</a:t>
            </a:r>
            <a:r>
              <a:rPr lang="sv-SE" dirty="0"/>
              <a:t>), samt cytostatika, vilket är den grundläggande behandlingskombinationen vid tidig fas av HER2-positiv bröstcancer</a:t>
            </a:r>
            <a:r>
              <a:rPr lang="sv-SE" baseline="30000" dirty="0"/>
              <a:t>6</a:t>
            </a:r>
            <a:r>
              <a:rPr lang="sv-SE" dirty="0"/>
              <a:t>. Tillägg av </a:t>
            </a:r>
            <a:r>
              <a:rPr lang="sv-SE" dirty="0" err="1"/>
              <a:t>Perjeta</a:t>
            </a:r>
            <a:r>
              <a:rPr lang="sv-SE" dirty="0"/>
              <a:t> visar en signifikant förbättring av patologisk komplett respons (</a:t>
            </a:r>
            <a:r>
              <a:rPr lang="sv-SE" dirty="0" err="1"/>
              <a:t>pCR</a:t>
            </a:r>
            <a:r>
              <a:rPr lang="sv-SE" dirty="0"/>
              <a:t>) (RR: 57,9 %, ARR: 16,8%, p=0,0141, HR 95 %, KI: 36,1–55,7), jämfört med behandling med enbart </a:t>
            </a:r>
            <a:r>
              <a:rPr lang="sv-SE" dirty="0" err="1"/>
              <a:t>Herceptin</a:t>
            </a:r>
            <a:r>
              <a:rPr lang="sv-SE" dirty="0"/>
              <a:t> och docetaxel</a:t>
            </a:r>
            <a:r>
              <a:rPr lang="sv-SE" baseline="30000" dirty="0"/>
              <a:t>7</a:t>
            </a:r>
            <a:r>
              <a:rPr lang="sv-SE" dirty="0"/>
              <a:t>.</a:t>
            </a:r>
          </a:p>
          <a:p>
            <a:r>
              <a:rPr lang="sv-SE" b="1" dirty="0" err="1"/>
              <a:t>Adjuvant</a:t>
            </a:r>
            <a:r>
              <a:rPr lang="sv-SE" b="1" dirty="0"/>
              <a:t> behandling</a:t>
            </a:r>
          </a:p>
          <a:p>
            <a:r>
              <a:rPr lang="sv-SE" dirty="0"/>
              <a:t>Vid </a:t>
            </a:r>
            <a:r>
              <a:rPr lang="sv-SE" dirty="0" err="1"/>
              <a:t>adjuvant</a:t>
            </a:r>
            <a:r>
              <a:rPr lang="sv-SE" dirty="0"/>
              <a:t> behandling av vuxna patienter med tidig HER2-positiv bröstcancer ges </a:t>
            </a:r>
            <a:r>
              <a:rPr lang="sv-SE" dirty="0" err="1"/>
              <a:t>Herceptin</a:t>
            </a:r>
            <a:r>
              <a:rPr lang="sv-SE" dirty="0"/>
              <a:t> (</a:t>
            </a:r>
            <a:r>
              <a:rPr lang="sv-SE" dirty="0" err="1"/>
              <a:t>Trastuzumab</a:t>
            </a:r>
            <a:r>
              <a:rPr lang="sv-SE" dirty="0"/>
              <a:t>) idag som standardbehandling under ett år. Behandlingen, som ges i kombination med cytostatika, ges på klinik, genom subkutan injektion (2-5 minuter) var tredje vecka, eller intravenöst. Behandlingstiden kan pågå i upp till ett år och har visat sig minska risken för framtida död med 34 % (ARR:2,7%, KI:0,47–0,93,p=0,0115)</a:t>
            </a:r>
            <a:r>
              <a:rPr lang="sv-SE" baseline="30000" dirty="0"/>
              <a:t>3, 6</a:t>
            </a:r>
            <a:endParaRPr lang="sv-SE" dirty="0"/>
          </a:p>
          <a:p>
            <a:r>
              <a:rPr lang="sv-SE" dirty="0"/>
              <a:t>För patienter med en HER2 positiv tumör med hög risk för återfall finns sedan 2018 även möjlighet att erbjuda </a:t>
            </a:r>
            <a:r>
              <a:rPr lang="sv-SE" dirty="0" err="1"/>
              <a:t>adjuvant</a:t>
            </a:r>
            <a:r>
              <a:rPr lang="sv-SE" dirty="0"/>
              <a:t> behandling med </a:t>
            </a:r>
            <a:r>
              <a:rPr lang="sv-SE" dirty="0" err="1"/>
              <a:t>Perjeta</a:t>
            </a:r>
            <a:r>
              <a:rPr lang="sv-SE" dirty="0"/>
              <a:t> som tillägg till </a:t>
            </a:r>
            <a:r>
              <a:rPr lang="sv-SE" dirty="0" err="1"/>
              <a:t>Herceptin</a:t>
            </a:r>
            <a:r>
              <a:rPr lang="sv-SE" dirty="0"/>
              <a:t>. Behandlingen ges i kombination med </a:t>
            </a:r>
            <a:r>
              <a:rPr lang="sv-SE" dirty="0" err="1"/>
              <a:t>Herceptin</a:t>
            </a:r>
            <a:r>
              <a:rPr lang="sv-SE" dirty="0"/>
              <a:t> i totalt ett år och minskar den relativa risken för återfall i sjukdom eller död (</a:t>
            </a:r>
            <a:r>
              <a:rPr lang="sv-SE" dirty="0" err="1"/>
              <a:t>invasiv</a:t>
            </a:r>
            <a:r>
              <a:rPr lang="sv-SE" dirty="0"/>
              <a:t> </a:t>
            </a:r>
            <a:r>
              <a:rPr lang="sv-SE" dirty="0" err="1"/>
              <a:t>sjukdomsfri</a:t>
            </a:r>
            <a:r>
              <a:rPr lang="sv-SE" dirty="0"/>
              <a:t> överlevnad) med 19 % (ARR:1,6 %, HR=0,81, 95 % KI: 0,66–1,00, p=0,045) jämfört med dagens standardbehandling (</a:t>
            </a:r>
            <a:r>
              <a:rPr lang="sv-SE" dirty="0" err="1"/>
              <a:t>Herceptin</a:t>
            </a:r>
            <a:r>
              <a:rPr lang="sv-SE" dirty="0"/>
              <a:t> och cytostatika).</a:t>
            </a:r>
            <a:r>
              <a:rPr lang="sv-SE" baseline="30000" dirty="0"/>
              <a:t>5</a:t>
            </a:r>
            <a:endParaRPr lang="sv-SE" dirty="0"/>
          </a:p>
          <a:p>
            <a:r>
              <a:rPr lang="sv-SE" b="1" dirty="0"/>
              <a:t>Behandling av spridd HER2-positiv bröstcancer</a:t>
            </a:r>
          </a:p>
          <a:p>
            <a:r>
              <a:rPr lang="sv-SE" dirty="0"/>
              <a:t>Även bland patienter med avancerad HER2-positiv bröstcancer har utvecklingen lett till en stor förbättring i överlevnad på senare tid. Tack vare modern behandling kan många kvinnor idag leva med god livskvalitet i många år, trots spridd HER2-positiv bröstcancer.</a:t>
            </a:r>
          </a:p>
          <a:p>
            <a:r>
              <a:rPr lang="sv-SE" b="1" dirty="0"/>
              <a:t>Första linjens behandling</a:t>
            </a:r>
          </a:p>
          <a:p>
            <a:r>
              <a:rPr lang="sv-SE" dirty="0"/>
              <a:t>Första linjens behandling vid spridd HER2-positiv bröstcancer utgörs idag av </a:t>
            </a:r>
            <a:r>
              <a:rPr lang="sv-SE" dirty="0" err="1"/>
              <a:t>Perjeta</a:t>
            </a:r>
            <a:r>
              <a:rPr lang="sv-SE" dirty="0"/>
              <a:t> i kombination med </a:t>
            </a:r>
            <a:r>
              <a:rPr lang="sv-SE" dirty="0" err="1"/>
              <a:t>Herceptin</a:t>
            </a:r>
            <a:r>
              <a:rPr lang="sv-SE" dirty="0"/>
              <a:t> och cytostatika</a:t>
            </a:r>
            <a:r>
              <a:rPr lang="sv-SE" baseline="30000" dirty="0"/>
              <a:t>5</a:t>
            </a:r>
            <a:r>
              <a:rPr lang="sv-SE" dirty="0"/>
              <a:t>. Behandlingen förlänger den förväntade medianöverlevnaden från 40,8 månader till 56,5 månader (HR:0,68, 95% KI: 0,56–0,84, p=0,0002), jämfört med de patienter som enbart behandlas med </a:t>
            </a:r>
            <a:r>
              <a:rPr lang="sv-SE" dirty="0" err="1"/>
              <a:t>Herceptin</a:t>
            </a:r>
            <a:r>
              <a:rPr lang="sv-SE" dirty="0"/>
              <a:t> och cytostatika</a:t>
            </a:r>
            <a:r>
              <a:rPr lang="sv-SE" baseline="30000" dirty="0"/>
              <a:t>8</a:t>
            </a:r>
            <a:r>
              <a:rPr lang="sv-SE" dirty="0"/>
              <a:t>.</a:t>
            </a:r>
          </a:p>
          <a:p>
            <a:r>
              <a:rPr lang="sv-SE" b="1" dirty="0"/>
              <a:t>Andra linjens behandling</a:t>
            </a:r>
          </a:p>
          <a:p>
            <a:r>
              <a:rPr lang="sv-SE" dirty="0"/>
              <a:t>Som andra linjens behandling rekommenderas idag monoterapi med </a:t>
            </a:r>
            <a:r>
              <a:rPr lang="sv-SE" dirty="0" err="1"/>
              <a:t>Kadcyla</a:t>
            </a:r>
            <a:r>
              <a:rPr lang="sv-SE" dirty="0"/>
              <a:t> (</a:t>
            </a:r>
            <a:r>
              <a:rPr lang="sv-SE" dirty="0" err="1"/>
              <a:t>trastuzumab</a:t>
            </a:r>
            <a:r>
              <a:rPr lang="sv-SE" dirty="0"/>
              <a:t> </a:t>
            </a:r>
            <a:r>
              <a:rPr lang="sv-SE" dirty="0" err="1"/>
              <a:t>emtansin</a:t>
            </a:r>
            <a:r>
              <a:rPr lang="sv-SE" dirty="0"/>
              <a:t>), ett antikropp-</a:t>
            </a:r>
            <a:r>
              <a:rPr lang="sv-SE" dirty="0" err="1"/>
              <a:t>läkemedelskonjugat</a:t>
            </a:r>
            <a:r>
              <a:rPr lang="sv-SE" dirty="0"/>
              <a:t> mellan </a:t>
            </a:r>
            <a:r>
              <a:rPr lang="sv-SE" dirty="0" err="1"/>
              <a:t>trasuzumab</a:t>
            </a:r>
            <a:r>
              <a:rPr lang="sv-SE" dirty="0"/>
              <a:t> och ett cytostatikum (DM1). </a:t>
            </a:r>
            <a:r>
              <a:rPr lang="sv-SE" dirty="0" err="1"/>
              <a:t>Kadcyla</a:t>
            </a:r>
            <a:r>
              <a:rPr lang="sv-SE" dirty="0"/>
              <a:t> förlänger den progressionsfria överlevnaden och uppvisar färre biverkningar än traditionell cytostatikabehandling (</a:t>
            </a:r>
            <a:r>
              <a:rPr lang="sv-SE" dirty="0" err="1"/>
              <a:t>lapatinib</a:t>
            </a:r>
            <a:r>
              <a:rPr lang="sv-SE" dirty="0"/>
              <a:t> och </a:t>
            </a:r>
            <a:r>
              <a:rPr lang="sv-SE" dirty="0" err="1"/>
              <a:t>kapecitabin</a:t>
            </a:r>
            <a:r>
              <a:rPr lang="sv-SE" dirty="0"/>
              <a:t>)</a:t>
            </a:r>
            <a:r>
              <a:rPr lang="sv-SE" baseline="30000" dirty="0"/>
              <a:t>9, 10</a:t>
            </a:r>
            <a:r>
              <a:rPr lang="sv-SE" dirty="0"/>
              <a:t>.</a:t>
            </a:r>
          </a:p>
          <a:p>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8</a:t>
            </a:fld>
            <a:endParaRPr lang="sv-SE"/>
          </a:p>
        </p:txBody>
      </p:sp>
    </p:spTree>
    <p:extLst>
      <p:ext uri="{BB962C8B-B14F-4D97-AF65-F5344CB8AC3E}">
        <p14:creationId xmlns:p14="http://schemas.microsoft.com/office/powerpoint/2010/main" val="250621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1/10 kvinnor i Sverige får bröstcancer under sin livstid</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100 gånger vanligare hos kvinnor än män</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err="1" smtClean="0">
                <a:solidFill>
                  <a:schemeClr val="tx1"/>
                </a:solidFill>
                <a:latin typeface="+mn-lt"/>
                <a:ea typeface="+mn-ea"/>
                <a:cs typeface="+mn-cs"/>
              </a:rPr>
              <a:t>lymphoma</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leukaemia</a:t>
            </a:r>
            <a:r>
              <a:rPr lang="sv-SE" sz="1200" b="0" i="0" u="none" strike="noStrike" kern="1200" baseline="0" dirty="0" smtClean="0">
                <a:solidFill>
                  <a:schemeClr val="tx1"/>
                </a:solidFill>
                <a:latin typeface="+mn-lt"/>
                <a:ea typeface="+mn-ea"/>
                <a:cs typeface="+mn-cs"/>
              </a:rPr>
              <a:t> or </a:t>
            </a:r>
            <a:r>
              <a:rPr lang="sv-SE" sz="1200" b="0" i="0" u="none" strike="noStrike" kern="1200" baseline="0" dirty="0" err="1" smtClean="0">
                <a:solidFill>
                  <a:schemeClr val="tx1"/>
                </a:solidFill>
                <a:latin typeface="+mn-lt"/>
                <a:ea typeface="+mn-ea"/>
                <a:cs typeface="+mn-cs"/>
              </a:rPr>
              <a:t>bone</a:t>
            </a:r>
            <a:endParaRPr lang="sv-SE"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tumours</a:t>
            </a:r>
            <a:r>
              <a:rPr lang="en-US" sz="1200" b="0" i="0" u="none" strike="noStrike" kern="1200" baseline="0" dirty="0" smtClean="0">
                <a:solidFill>
                  <a:schemeClr val="tx1"/>
                </a:solidFill>
                <a:latin typeface="+mn-lt"/>
                <a:ea typeface="+mn-ea"/>
                <a:cs typeface="+mn-cs"/>
              </a:rPr>
              <a:t> in childhood, are at greater risk of developing breast</a:t>
            </a:r>
          </a:p>
          <a:p>
            <a:r>
              <a:rPr lang="sv-SE" sz="1200" b="0" i="0" u="none" strike="noStrike" kern="1200" baseline="0" dirty="0" smtClean="0">
                <a:solidFill>
                  <a:schemeClr val="tx1"/>
                </a:solidFill>
                <a:latin typeface="+mn-lt"/>
                <a:ea typeface="+mn-ea"/>
                <a:cs typeface="+mn-cs"/>
              </a:rPr>
              <a:t>cancer.</a:t>
            </a:r>
          </a:p>
          <a:p>
            <a:r>
              <a:rPr lang="en-US" sz="1200" b="0" i="0" u="none" strike="noStrike" kern="1200" baseline="0" dirty="0" smtClean="0">
                <a:solidFill>
                  <a:schemeClr val="tx1"/>
                </a:solidFill>
                <a:latin typeface="+mn-lt"/>
                <a:ea typeface="+mn-ea"/>
                <a:cs typeface="+mn-cs"/>
              </a:rPr>
              <a:t>risk-reducing mastectomy is even discussed in some countries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Proliferative lesions without atypical cells, such as </a:t>
            </a:r>
            <a:r>
              <a:rPr lang="en-US" sz="1200" b="0" i="0" u="none" strike="noStrike" kern="1200" baseline="0" dirty="0" err="1" smtClean="0">
                <a:solidFill>
                  <a:schemeClr val="tx1"/>
                </a:solidFill>
                <a:latin typeface="+mn-lt"/>
                <a:ea typeface="+mn-ea"/>
                <a:cs typeface="+mn-cs"/>
              </a:rPr>
              <a:t>fibroadenomas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or multiple </a:t>
            </a:r>
            <a:r>
              <a:rPr lang="en-US" sz="1200" b="0" i="0" u="none" strike="noStrike" kern="1200" baseline="0" dirty="0" err="1" smtClean="0">
                <a:solidFill>
                  <a:schemeClr val="tx1"/>
                </a:solidFill>
                <a:latin typeface="+mn-lt"/>
                <a:ea typeface="+mn-ea"/>
                <a:cs typeface="+mn-cs"/>
              </a:rPr>
              <a:t>intraductal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papillomas</a:t>
            </a:r>
            <a:r>
              <a:rPr lang="en-US" sz="1200" b="0" i="0" u="none" strike="noStrike" kern="1200" baseline="0" dirty="0" smtClean="0">
                <a:solidFill>
                  <a:schemeClr val="tx1"/>
                </a:solidFill>
                <a:latin typeface="+mn-lt"/>
                <a:ea typeface="+mn-ea"/>
                <a:cs typeface="+mn-cs"/>
              </a:rPr>
              <a:t>, increase the</a:t>
            </a:r>
          </a:p>
          <a:p>
            <a:r>
              <a:rPr lang="en-US" sz="1200" b="0" i="0" u="none" strike="noStrike" kern="1200" baseline="0" dirty="0" smtClean="0">
                <a:solidFill>
                  <a:schemeClr val="tx1"/>
                </a:solidFill>
                <a:latin typeface="+mn-lt"/>
                <a:ea typeface="+mn-ea"/>
                <a:cs typeface="+mn-cs"/>
              </a:rPr>
              <a:t>risk of breast cancer development by up to two times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effect was greater in </a:t>
            </a:r>
            <a:r>
              <a:rPr lang="en-US" sz="1200" b="0" i="0" u="none" strike="noStrike" kern="1200" baseline="0" dirty="0" err="1" smtClean="0">
                <a:solidFill>
                  <a:schemeClr val="tx1"/>
                </a:solidFill>
                <a:latin typeface="+mn-lt"/>
                <a:ea typeface="+mn-ea"/>
                <a:cs typeface="+mn-cs"/>
              </a:rPr>
              <a:t>oestrogen</a:t>
            </a:r>
            <a:r>
              <a:rPr lang="en-US" sz="1200" b="0" i="0" u="none" strike="noStrike" kern="1200" baseline="0" dirty="0" smtClean="0">
                <a:solidFill>
                  <a:schemeClr val="tx1"/>
                </a:solidFill>
                <a:latin typeface="+mn-lt"/>
                <a:ea typeface="+mn-ea"/>
                <a:cs typeface="+mn-cs"/>
              </a:rPr>
              <a:t>-progestin combinations,</a:t>
            </a:r>
          </a:p>
          <a:p>
            <a:r>
              <a:rPr lang="en-US" sz="1200" b="0" i="0" u="none" strike="noStrike" kern="1200" baseline="0" dirty="0" smtClean="0">
                <a:solidFill>
                  <a:schemeClr val="tx1"/>
                </a:solidFill>
                <a:latin typeface="+mn-lt"/>
                <a:ea typeface="+mn-ea"/>
                <a:cs typeface="+mn-cs"/>
              </a:rPr>
              <a:t>compared to other combinations of HRT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piller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riskökning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på</a:t>
            </a:r>
            <a:r>
              <a:rPr lang="en-US" sz="1200" b="0" i="0" u="none" strike="noStrike" kern="1200" baseline="0" dirty="0" smtClean="0">
                <a:solidFill>
                  <a:schemeClr val="tx1"/>
                </a:solidFill>
                <a:latin typeface="+mn-lt"/>
                <a:ea typeface="+mn-ea"/>
                <a:cs typeface="+mn-cs"/>
              </a:rPr>
              <a:t> 14% </a:t>
            </a:r>
            <a:r>
              <a:rPr lang="en-US" sz="1200" b="0" i="0" u="none" strike="noStrike" kern="1200" baseline="0" dirty="0" err="1" smtClean="0">
                <a:solidFill>
                  <a:schemeClr val="tx1"/>
                </a:solidFill>
                <a:latin typeface="+mn-lt"/>
                <a:ea typeface="+mn-ea"/>
                <a:cs typeface="+mn-cs"/>
              </a:rPr>
              <a:t>för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varje</a:t>
            </a:r>
            <a:r>
              <a:rPr lang="en-US" sz="1200" b="0" i="0" u="none" strike="noStrike" kern="1200" baseline="0" dirty="0" smtClean="0">
                <a:solidFill>
                  <a:schemeClr val="tx1"/>
                </a:solidFill>
                <a:latin typeface="+mn-lt"/>
                <a:ea typeface="+mn-ea"/>
                <a:cs typeface="+mn-cs"/>
              </a:rPr>
              <a:t> 10 </a:t>
            </a:r>
            <a:r>
              <a:rPr lang="en-US" sz="1200" b="0" i="0" u="none" strike="noStrike" kern="1200" baseline="0" dirty="0" err="1" smtClean="0">
                <a:solidFill>
                  <a:schemeClr val="tx1"/>
                </a:solidFill>
                <a:latin typeface="+mn-lt"/>
                <a:ea typeface="+mn-ea"/>
                <a:cs typeface="+mn-cs"/>
              </a:rPr>
              <a:t>års</a:t>
            </a:r>
            <a:r>
              <a:rPr lang="en-US" sz="1200" b="0" i="0" u="none" strike="noStrike" kern="1200" baseline="0" dirty="0" smtClean="0">
                <a:solidFill>
                  <a:schemeClr val="tx1"/>
                </a:solidFill>
                <a:latin typeface="+mn-lt"/>
                <a:ea typeface="+mn-ea"/>
                <a:cs typeface="+mn-cs"/>
              </a:rPr>
              <a:t>-period </a:t>
            </a:r>
            <a:r>
              <a:rPr lang="en-US" sz="1200" b="0" i="0" u="none" strike="noStrike" kern="1200" baseline="0" dirty="0" err="1" smtClean="0">
                <a:solidFill>
                  <a:schemeClr val="tx1"/>
                </a:solidFill>
                <a:latin typeface="+mn-lt"/>
                <a:ea typeface="+mn-ea"/>
                <a:cs typeface="+mn-cs"/>
              </a:rPr>
              <a:t>som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används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Enbart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progesteronbaserade</a:t>
            </a:r>
            <a:r>
              <a:rPr lang="en-US" sz="1200" b="0" i="0" u="none" strike="noStrike" kern="1200" baseline="0" dirty="0" smtClean="0">
                <a:solidFill>
                  <a:schemeClr val="tx1"/>
                </a:solidFill>
                <a:latin typeface="+mn-lt"/>
                <a:ea typeface="+mn-ea"/>
                <a:cs typeface="+mn-cs"/>
              </a:rPr>
              <a:t> p-</a:t>
            </a:r>
            <a:r>
              <a:rPr lang="en-US" sz="1200" b="0" i="0" u="none" strike="noStrike" kern="1200" baseline="0" dirty="0" err="1" smtClean="0">
                <a:solidFill>
                  <a:schemeClr val="tx1"/>
                </a:solidFill>
                <a:latin typeface="+mn-lt"/>
                <a:ea typeface="+mn-ea"/>
                <a:cs typeface="+mn-cs"/>
              </a:rPr>
              <a:t>piller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ingen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riskökning</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A </a:t>
            </a:r>
            <a:r>
              <a:rPr lang="sv-SE" sz="1200" b="0" i="0" u="none" strike="noStrike" kern="1200" baseline="0" dirty="0" err="1" smtClean="0">
                <a:solidFill>
                  <a:schemeClr val="tx1"/>
                </a:solidFill>
                <a:latin typeface="+mn-lt"/>
                <a:ea typeface="+mn-ea"/>
                <a:cs typeface="+mn-cs"/>
              </a:rPr>
              <a:t>retrospective</a:t>
            </a:r>
            <a:r>
              <a:rPr lang="sv-SE" sz="1200" b="0" i="0" u="none" strike="noStrike" kern="1200" baseline="0" dirty="0" smtClean="0">
                <a:solidFill>
                  <a:schemeClr val="tx1"/>
                </a:solidFill>
                <a:latin typeface="+mn-lt"/>
                <a:ea typeface="+mn-ea"/>
                <a:cs typeface="+mn-cs"/>
              </a:rPr>
              <a:t> </a:t>
            </a:r>
            <a:r>
              <a:rPr lang="sv-SE" sz="1200" b="0" i="0" u="none" strike="noStrike" kern="1200" baseline="0" dirty="0" err="1" smtClean="0">
                <a:solidFill>
                  <a:schemeClr val="tx1"/>
                </a:solidFill>
                <a:latin typeface="+mn-lt"/>
                <a:ea typeface="+mn-ea"/>
                <a:cs typeface="+mn-cs"/>
              </a:rPr>
              <a:t>study</a:t>
            </a:r>
            <a:endParaRPr lang="sv-S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using data from a cohort of 91,779 women found that greater</a:t>
            </a:r>
          </a:p>
          <a:p>
            <a:r>
              <a:rPr lang="en-US" sz="1200" b="0" i="0" u="none" strike="noStrike" kern="1200" baseline="0" dirty="0" smtClean="0">
                <a:solidFill>
                  <a:schemeClr val="tx1"/>
                </a:solidFill>
                <a:latin typeface="+mn-lt"/>
                <a:ea typeface="+mn-ea"/>
                <a:cs typeface="+mn-cs"/>
              </a:rPr>
              <a:t>consumption of a plant-based diet was associated with a</a:t>
            </a:r>
          </a:p>
          <a:p>
            <a:r>
              <a:rPr lang="en-US" sz="1200" b="0" i="0" u="none" strike="noStrike" kern="1200" baseline="0" dirty="0" smtClean="0">
                <a:solidFill>
                  <a:schemeClr val="tx1"/>
                </a:solidFill>
                <a:latin typeface="+mn-lt"/>
                <a:ea typeface="+mn-ea"/>
                <a:cs typeface="+mn-cs"/>
              </a:rPr>
              <a:t>reduced risk (RR 0.85) of breast cancer, particularly in</a:t>
            </a:r>
          </a:p>
          <a:p>
            <a:r>
              <a:rPr lang="sv-SE" sz="1200" b="0" i="0" u="none" strike="noStrike" kern="1200" baseline="0" dirty="0" smtClean="0">
                <a:solidFill>
                  <a:schemeClr val="tx1"/>
                </a:solidFill>
                <a:latin typeface="+mn-lt"/>
                <a:ea typeface="+mn-ea"/>
                <a:cs typeface="+mn-cs"/>
              </a:rPr>
              <a:t>HR-positive </a:t>
            </a:r>
            <a:r>
              <a:rPr lang="sv-SE" sz="1200" b="0" i="0" u="none" strike="noStrike" kern="1200" baseline="0" dirty="0" err="1" smtClean="0">
                <a:solidFill>
                  <a:schemeClr val="tx1"/>
                </a:solidFill>
                <a:latin typeface="+mn-lt"/>
                <a:ea typeface="+mn-ea"/>
                <a:cs typeface="+mn-cs"/>
              </a:rPr>
              <a:t>tumours</a:t>
            </a:r>
            <a:r>
              <a:rPr lang="sv-SE" sz="1200" b="0" i="0" u="none" strike="noStrike" kern="1200" baseline="0" dirty="0" smtClean="0">
                <a:solidFill>
                  <a:schemeClr val="tx1"/>
                </a:solidFill>
                <a:latin typeface="+mn-lt"/>
                <a:ea typeface="+mn-ea"/>
                <a:cs typeface="+mn-cs"/>
              </a:rPr>
              <a:t> [56].</a:t>
            </a:r>
          </a:p>
          <a:p>
            <a:endParaRPr lang="sv-S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breast cancer was confounded by alcohol use. When restricting</a:t>
            </a:r>
          </a:p>
          <a:p>
            <a:r>
              <a:rPr lang="en-US" sz="1200" b="0" i="0" u="none" strike="noStrike" kern="1200" baseline="0" dirty="0" smtClean="0">
                <a:solidFill>
                  <a:schemeClr val="tx1"/>
                </a:solidFill>
                <a:latin typeface="+mn-lt"/>
                <a:ea typeface="+mn-ea"/>
                <a:cs typeface="+mn-cs"/>
              </a:rPr>
              <a:t>the analysis to subjects who reported no alcohol intake,</a:t>
            </a:r>
          </a:p>
          <a:p>
            <a:r>
              <a:rPr lang="en-US" sz="1200" b="0" i="0" u="none" strike="noStrike" kern="1200" baseline="0" dirty="0" smtClean="0">
                <a:solidFill>
                  <a:schemeClr val="tx1"/>
                </a:solidFill>
                <a:latin typeface="+mn-lt"/>
                <a:ea typeface="+mn-ea"/>
                <a:cs typeface="+mn-cs"/>
              </a:rPr>
              <a:t>smoking was not associated with breast cancer [64].</a:t>
            </a:r>
          </a:p>
          <a:p>
            <a:endParaRPr lang="en-US" sz="1200" b="0" i="0" u="none" strike="noStrike" kern="1200" baseline="0" dirty="0" smtClean="0">
              <a:solidFill>
                <a:schemeClr val="tx1"/>
              </a:solidFill>
              <a:latin typeface="+mn-lt"/>
              <a:ea typeface="+mn-ea"/>
              <a:cs typeface="+mn-cs"/>
            </a:endParaRPr>
          </a:p>
          <a:p>
            <a:r>
              <a:rPr lang="sv-SE" dirty="0" smtClean="0"/>
              <a:t>• Enligt World Cancer Research </a:t>
            </a:r>
            <a:r>
              <a:rPr lang="sv-SE" dirty="0" err="1" smtClean="0"/>
              <a:t>Fund</a:t>
            </a:r>
            <a:r>
              <a:rPr lang="sv-SE" dirty="0" smtClean="0"/>
              <a:t> kan 40% av postmenopausal bröstcancer förebyggas genom minskad alkohol konsumtion, fysisk inaktivitet och </a:t>
            </a:r>
            <a:r>
              <a:rPr lang="sv-SE" dirty="0" err="1" smtClean="0"/>
              <a:t>obesity</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9</a:t>
            </a:fld>
            <a:endParaRPr lang="sv-SE"/>
          </a:p>
        </p:txBody>
      </p:sp>
    </p:spTree>
    <p:extLst>
      <p:ext uri="{BB962C8B-B14F-4D97-AF65-F5344CB8AC3E}">
        <p14:creationId xmlns:p14="http://schemas.microsoft.com/office/powerpoint/2010/main" val="151207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nationella kvalitetsregistret för bröstcancer startade 2008 och det nationella kvalitetsregistret för bröstrekonstruktion 2011. Regionalt cancercentrum Stockholm Gotland ansvarar för registren.</a:t>
            </a:r>
          </a:p>
        </p:txBody>
      </p:sp>
      <p:sp>
        <p:nvSpPr>
          <p:cNvPr id="4" name="Platshållare för bildnummer 3"/>
          <p:cNvSpPr>
            <a:spLocks noGrp="1"/>
          </p:cNvSpPr>
          <p:nvPr>
            <p:ph type="sldNum" sz="quarter" idx="10"/>
          </p:nvPr>
        </p:nvSpPr>
        <p:spPr/>
        <p:txBody>
          <a:bodyPr/>
          <a:lstStyle/>
          <a:p>
            <a:fld id="{71797FA0-647D-450E-B01A-43EC2ECC9554}" type="slidenum">
              <a:rPr lang="sv-SE" smtClean="0"/>
              <a:t>10</a:t>
            </a:fld>
            <a:endParaRPr lang="sv-SE"/>
          </a:p>
        </p:txBody>
      </p:sp>
    </p:spTree>
    <p:extLst>
      <p:ext uri="{BB962C8B-B14F-4D97-AF65-F5344CB8AC3E}">
        <p14:creationId xmlns:p14="http://schemas.microsoft.com/office/powerpoint/2010/main" val="1037909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The TDLU consists of terminal ducts and clusters of up to 100 sac-like acini, forming a well-recognized functional and anatomical unit of the breast</a:t>
            </a:r>
            <a:endParaRPr lang="sv-SE" altLang="sv-SE" dirty="0"/>
          </a:p>
          <a:p>
            <a:r>
              <a:rPr lang="sv-SE" altLang="sv-SE" dirty="0"/>
              <a:t>Kvinnobröstets </a:t>
            </a:r>
            <a:r>
              <a:rPr lang="sv-SE" altLang="sv-SE" dirty="0">
                <a:hlinkClick r:id="rId3" tooltip="Anatomi"/>
              </a:rPr>
              <a:t>anatomi</a:t>
            </a:r>
            <a:r>
              <a:rPr lang="sv-SE" altLang="sv-SE" dirty="0"/>
              <a:t> 1.</a:t>
            </a:r>
            <a:r>
              <a:rPr lang="sv-SE" altLang="sv-SE" dirty="0">
                <a:hlinkClick r:id="rId4" tooltip="Bröstkorg"/>
              </a:rPr>
              <a:t>Bröstkorgens</a:t>
            </a:r>
            <a:r>
              <a:rPr lang="sv-SE" altLang="sv-SE" dirty="0"/>
              <a:t> vägg 2.</a:t>
            </a:r>
            <a:r>
              <a:rPr lang="sv-SE" altLang="sv-SE" dirty="0">
                <a:hlinkClick r:id="rId5" tooltip="Stora bröstmuskeln"/>
              </a:rPr>
              <a:t>Stora bröstmuskeln</a:t>
            </a:r>
            <a:r>
              <a:rPr lang="sv-SE" altLang="sv-SE" dirty="0"/>
              <a:t> (</a:t>
            </a:r>
            <a:r>
              <a:rPr lang="sv-SE" altLang="sv-SE" dirty="0" err="1"/>
              <a:t>pectoralis</a:t>
            </a:r>
            <a:r>
              <a:rPr lang="sv-SE" altLang="sv-SE" dirty="0"/>
              <a:t>) 3.</a:t>
            </a:r>
            <a:r>
              <a:rPr lang="sv-SE" altLang="sv-SE" dirty="0">
                <a:hlinkClick r:id="rId6" tooltip="Lob (anatomi)"/>
              </a:rPr>
              <a:t>Lob</a:t>
            </a:r>
            <a:r>
              <a:rPr lang="sv-SE" altLang="sv-SE" dirty="0"/>
              <a:t> 4.</a:t>
            </a:r>
            <a:r>
              <a:rPr lang="sv-SE" altLang="sv-SE" dirty="0">
                <a:hlinkClick r:id="rId7" tooltip="Bröstvårta"/>
              </a:rPr>
              <a:t>Bröstvårta</a:t>
            </a:r>
            <a:r>
              <a:rPr lang="sv-SE" altLang="sv-SE" dirty="0"/>
              <a:t> 5.</a:t>
            </a:r>
            <a:r>
              <a:rPr lang="sv-SE" altLang="sv-SE" dirty="0">
                <a:hlinkClick r:id="rId8" tooltip="Vårtgård"/>
              </a:rPr>
              <a:t>Vårtgård</a:t>
            </a:r>
            <a:r>
              <a:rPr lang="sv-SE" altLang="sv-SE" dirty="0"/>
              <a:t> 6.Mjölkgång 7.</a:t>
            </a:r>
            <a:r>
              <a:rPr lang="sv-SE" altLang="sv-SE" dirty="0">
                <a:hlinkClick r:id="rId9" tooltip="Bindväv"/>
              </a:rPr>
              <a:t>Bindväv</a:t>
            </a:r>
            <a:r>
              <a:rPr lang="sv-SE" altLang="sv-SE" dirty="0"/>
              <a:t> 8.</a:t>
            </a:r>
            <a:r>
              <a:rPr lang="sv-SE" altLang="sv-SE" dirty="0">
                <a:hlinkClick r:id="rId10" tooltip="Hud"/>
              </a:rPr>
              <a:t>Hud</a:t>
            </a:r>
            <a:endParaRPr lang="sv-SE" altLang="sv-SE" dirty="0"/>
          </a:p>
          <a:p>
            <a:r>
              <a:rPr lang="sv-SE" dirty="0"/>
              <a:t>Avstånd hud – </a:t>
            </a:r>
            <a:r>
              <a:rPr lang="sv-SE" dirty="0" err="1"/>
              <a:t>anterior</a:t>
            </a:r>
            <a:r>
              <a:rPr lang="sv-SE" dirty="0"/>
              <a:t> </a:t>
            </a:r>
            <a:r>
              <a:rPr lang="sv-SE" dirty="0" err="1"/>
              <a:t>lamella</a:t>
            </a:r>
            <a:r>
              <a:rPr lang="sv-SE" dirty="0"/>
              <a:t> varierar. Har betydelse vid skin-</a:t>
            </a:r>
            <a:r>
              <a:rPr lang="sv-SE" dirty="0" err="1"/>
              <a:t>sparing</a:t>
            </a:r>
            <a:r>
              <a:rPr lang="sv-SE" dirty="0"/>
              <a:t> </a:t>
            </a:r>
            <a:r>
              <a:rPr lang="sv-SE" dirty="0" err="1"/>
              <a:t>mastectomy</a:t>
            </a:r>
            <a:r>
              <a:rPr lang="sv-SE" dirty="0"/>
              <a:t>.</a:t>
            </a:r>
          </a:p>
        </p:txBody>
      </p:sp>
      <p:sp>
        <p:nvSpPr>
          <p:cNvPr id="4" name="Platshållare för bildnummer 3"/>
          <p:cNvSpPr>
            <a:spLocks noGrp="1"/>
          </p:cNvSpPr>
          <p:nvPr>
            <p:ph type="sldNum" sz="quarter" idx="10"/>
          </p:nvPr>
        </p:nvSpPr>
        <p:spPr/>
        <p:txBody>
          <a:bodyPr/>
          <a:lstStyle/>
          <a:p>
            <a:fld id="{71797FA0-647D-450E-B01A-43EC2ECC9554}" type="slidenum">
              <a:rPr lang="sv-SE" smtClean="0"/>
              <a:t>11</a:t>
            </a:fld>
            <a:endParaRPr lang="sv-SE"/>
          </a:p>
        </p:txBody>
      </p:sp>
    </p:spTree>
    <p:extLst>
      <p:ext uri="{BB962C8B-B14F-4D97-AF65-F5344CB8AC3E}">
        <p14:creationId xmlns:p14="http://schemas.microsoft.com/office/powerpoint/2010/main" val="189956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Storskalig undersökning av genexpression på RNA-nivå har gett möjlighet till en ny oberoende kategorisering av bröstcancertumörer </a:t>
            </a:r>
          </a:p>
          <a:p>
            <a:r>
              <a:rPr lang="sv-SE" dirty="0" smtClean="0"/>
              <a:t>(</a:t>
            </a:r>
            <a:r>
              <a:rPr lang="sv-SE" dirty="0" err="1" smtClean="0"/>
              <a:t>Sorlie</a:t>
            </a:r>
            <a:r>
              <a:rPr lang="sv-SE" dirty="0" smtClean="0"/>
              <a:t> et al., 2001)</a:t>
            </a:r>
          </a:p>
          <a:p>
            <a:r>
              <a:rPr lang="sv-SE" dirty="0" smtClean="0"/>
              <a:t>Nedanstående subgruppsindelning är baserat på S:t Gallen 2013 (</a:t>
            </a:r>
            <a:r>
              <a:rPr lang="sv-SE" dirty="0" err="1" smtClean="0"/>
              <a:t>Goldhirsch</a:t>
            </a:r>
            <a:r>
              <a:rPr lang="sv-SE" dirty="0" smtClean="0"/>
              <a:t>, </a:t>
            </a:r>
            <a:r>
              <a:rPr lang="sv-SE" dirty="0" err="1" smtClean="0"/>
              <a:t>Winer</a:t>
            </a:r>
            <a:r>
              <a:rPr lang="sv-SE" dirty="0" smtClean="0"/>
              <a:t>, et al., 2013), men där Ki67 delas in i tre grupper enligt </a:t>
            </a:r>
            <a:r>
              <a:rPr lang="sv-SE" dirty="0" err="1" smtClean="0"/>
              <a:t>Maisonneuve</a:t>
            </a:r>
            <a:r>
              <a:rPr lang="sv-SE" dirty="0" smtClean="0"/>
              <a:t> och medarbetare (</a:t>
            </a:r>
            <a:r>
              <a:rPr lang="sv-SE" dirty="0" err="1" smtClean="0"/>
              <a:t>Maisonneuve</a:t>
            </a:r>
            <a:r>
              <a:rPr lang="sv-SE" dirty="0" smtClean="0"/>
              <a:t> et al., 2014) och där även histologisk grad beaktas (Ehinger et al., 2017). </a:t>
            </a:r>
            <a:r>
              <a:rPr lang="sv-SE" dirty="0" err="1" smtClean="0"/>
              <a:t>SURROGATMÅTTdavid</a:t>
            </a:r>
            <a:endParaRPr lang="sv-SE" dirty="0"/>
          </a:p>
        </p:txBody>
      </p:sp>
      <p:sp>
        <p:nvSpPr>
          <p:cNvPr id="4" name="Platshållare för bildnummer 3"/>
          <p:cNvSpPr>
            <a:spLocks noGrp="1"/>
          </p:cNvSpPr>
          <p:nvPr>
            <p:ph type="sldNum" sz="quarter" idx="10"/>
          </p:nvPr>
        </p:nvSpPr>
        <p:spPr/>
        <p:txBody>
          <a:bodyPr/>
          <a:lstStyle/>
          <a:p>
            <a:fld id="{71797FA0-647D-450E-B01A-43EC2ECC9554}" type="slidenum">
              <a:rPr lang="sv-SE" smtClean="0"/>
              <a:t>12</a:t>
            </a:fld>
            <a:endParaRPr lang="sv-SE"/>
          </a:p>
        </p:txBody>
      </p:sp>
    </p:spTree>
    <p:extLst>
      <p:ext uri="{BB962C8B-B14F-4D97-AF65-F5344CB8AC3E}">
        <p14:creationId xmlns:p14="http://schemas.microsoft.com/office/powerpoint/2010/main" val="45305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E05805D1-86CE-4D11-B107-C7D9162EC55E}" type="datetimeFigureOut">
              <a:rPr lang="sv-SE" smtClean="0"/>
              <a:t>2022-11-14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318758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805D1-86CE-4D11-B107-C7D9162EC55E}" type="datetimeFigureOut">
              <a:rPr lang="sv-SE" smtClean="0"/>
              <a:t>2022-11-14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337062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805D1-86CE-4D11-B107-C7D9162EC55E}" type="datetimeFigureOut">
              <a:rPr lang="sv-SE" smtClean="0"/>
              <a:t>2022-11-14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95380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E05805D1-86CE-4D11-B107-C7D9162EC55E}" type="datetimeFigureOut">
              <a:rPr lang="sv-SE" smtClean="0"/>
              <a:t>2022-11-14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218816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05805D1-86CE-4D11-B107-C7D9162EC55E}" type="datetimeFigureOut">
              <a:rPr lang="sv-SE" smtClean="0"/>
              <a:t>2022-11-14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41864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05805D1-86CE-4D11-B107-C7D9162EC55E}" type="datetimeFigureOut">
              <a:rPr lang="sv-SE" smtClean="0"/>
              <a:t>2022-11-14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121836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E05805D1-86CE-4D11-B107-C7D9162EC55E}" type="datetimeFigureOut">
              <a:rPr lang="sv-SE" smtClean="0"/>
              <a:t>2022-11-14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6236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05805D1-86CE-4D11-B107-C7D9162EC55E}" type="datetimeFigureOut">
              <a:rPr lang="sv-SE" smtClean="0"/>
              <a:t>2022-11-14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110604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05805D1-86CE-4D11-B107-C7D9162EC55E}" type="datetimeFigureOut">
              <a:rPr lang="sv-SE" smtClean="0"/>
              <a:t>2022-11-14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26792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05805D1-86CE-4D11-B107-C7D9162EC55E}" type="datetimeFigureOut">
              <a:rPr lang="sv-SE" smtClean="0"/>
              <a:t>2022-11-14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256951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E05805D1-86CE-4D11-B107-C7D9162EC55E}" type="datetimeFigureOut">
              <a:rPr lang="sv-SE" smtClean="0"/>
              <a:t>2022-11-14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29E6FEA-3251-4F2B-BB2E-0AAF8F2E994F}" type="slidenum">
              <a:rPr lang="sv-SE" smtClean="0"/>
              <a:t>‹#›</a:t>
            </a:fld>
            <a:endParaRPr lang="sv-SE"/>
          </a:p>
        </p:txBody>
      </p:sp>
    </p:spTree>
    <p:extLst>
      <p:ext uri="{BB962C8B-B14F-4D97-AF65-F5344CB8AC3E}">
        <p14:creationId xmlns:p14="http://schemas.microsoft.com/office/powerpoint/2010/main" val="202391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805D1-86CE-4D11-B107-C7D9162EC55E}" type="datetimeFigureOut">
              <a:rPr lang="sv-SE" smtClean="0"/>
              <a:t>2022-11-14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E6FEA-3251-4F2B-BB2E-0AAF8F2E994F}" type="slidenum">
              <a:rPr lang="sv-SE" smtClean="0"/>
              <a:t>‹#›</a:t>
            </a:fld>
            <a:endParaRPr lang="sv-SE"/>
          </a:p>
        </p:txBody>
      </p:sp>
    </p:spTree>
    <p:extLst>
      <p:ext uri="{BB962C8B-B14F-4D97-AF65-F5344CB8AC3E}">
        <p14:creationId xmlns:p14="http://schemas.microsoft.com/office/powerpoint/2010/main" val="3073425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4000" dirty="0" smtClean="0">
                <a:latin typeface="Algerian" panose="04020705040A02060702" pitchFamily="82" charset="0"/>
              </a:rPr>
              <a:t>Välkommen till KUB-kurs i bröstkirurgi 14-15 nov 2022</a:t>
            </a:r>
            <a:endParaRPr lang="sv-SE" sz="4000" dirty="0">
              <a:latin typeface="Algerian" panose="04020705040A02060702" pitchFamily="82" charset="0"/>
            </a:endParaRPr>
          </a:p>
        </p:txBody>
      </p:sp>
      <p:sp>
        <p:nvSpPr>
          <p:cNvPr id="3" name="Underrubrik 2"/>
          <p:cNvSpPr>
            <a:spLocks noGrp="1"/>
          </p:cNvSpPr>
          <p:nvPr>
            <p:ph type="subTitle" idx="1"/>
          </p:nvPr>
        </p:nvSpPr>
        <p:spPr/>
        <p:txBody>
          <a:bodyPr/>
          <a:lstStyle/>
          <a:p>
            <a:endParaRPr lang="sv-SE"/>
          </a:p>
        </p:txBody>
      </p:sp>
    </p:spTree>
    <p:extLst>
      <p:ext uri="{BB962C8B-B14F-4D97-AF65-F5344CB8AC3E}">
        <p14:creationId xmlns:p14="http://schemas.microsoft.com/office/powerpoint/2010/main" val="358115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840820"/>
            <a:ext cx="9144000" cy="2387600"/>
          </a:xfrm>
        </p:spPr>
        <p:txBody>
          <a:bodyPr>
            <a:normAutofit/>
          </a:bodyPr>
          <a:lstStyle/>
          <a:p>
            <a:pPr algn="l"/>
            <a:r>
              <a:rPr lang="sv-SE" sz="3200" dirty="0"/>
              <a:t>Behandlingsrekommendationer följer ett Nationellt vårdprogram. Syftet är likvärdig vård. </a:t>
            </a:r>
            <a:br>
              <a:rPr lang="sv-SE" sz="3200" dirty="0"/>
            </a:br>
            <a:r>
              <a:rPr lang="sv-SE" sz="3200" dirty="0"/>
              <a:t/>
            </a:r>
            <a:br>
              <a:rPr lang="sv-SE" sz="3200" dirty="0"/>
            </a:br>
            <a:r>
              <a:rPr lang="sv-SE" sz="3200" dirty="0"/>
              <a:t>Nationella kvalitetsregistret för bröstcancer (NKBC)</a:t>
            </a:r>
          </a:p>
        </p:txBody>
      </p:sp>
      <p:sp>
        <p:nvSpPr>
          <p:cNvPr id="3" name="Underrubrik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62567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26811" y="2408237"/>
            <a:ext cx="9144000" cy="2387600"/>
          </a:xfrm>
        </p:spPr>
        <p:txBody>
          <a:bodyPr>
            <a:normAutofit fontScale="90000"/>
          </a:bodyPr>
          <a:lstStyle/>
          <a:p>
            <a:pPr algn="l"/>
            <a:r>
              <a:rPr lang="sv-SE" sz="2800" dirty="0"/>
              <a:t/>
            </a:r>
            <a:br>
              <a:rPr lang="sv-SE" sz="2800" dirty="0"/>
            </a:br>
            <a:r>
              <a:rPr lang="sv-SE" sz="2800" dirty="0"/>
              <a:t>TDLU terminal </a:t>
            </a:r>
            <a:r>
              <a:rPr lang="sv-SE" sz="2800" dirty="0" err="1"/>
              <a:t>duct</a:t>
            </a:r>
            <a:r>
              <a:rPr lang="sv-SE" sz="2800" dirty="0"/>
              <a:t> </a:t>
            </a:r>
            <a:r>
              <a:rPr lang="sv-SE" sz="2800" dirty="0" err="1"/>
              <a:t>lobular</a:t>
            </a:r>
            <a:r>
              <a:rPr lang="sv-SE" sz="2800" dirty="0"/>
              <a:t> </a:t>
            </a:r>
            <a:r>
              <a:rPr lang="sv-SE" sz="2800" dirty="0" err="1"/>
              <a:t>unit</a:t>
            </a:r>
            <a:r>
              <a:rPr lang="sv-SE" sz="2800" dirty="0"/>
              <a:t/>
            </a:r>
            <a:br>
              <a:rPr lang="sv-SE" sz="2800" dirty="0"/>
            </a:br>
            <a:r>
              <a:rPr lang="sv-SE" sz="2800" dirty="0" err="1" smtClean="0"/>
              <a:t>Duktal</a:t>
            </a:r>
            <a:r>
              <a:rPr lang="sv-SE" sz="2800" dirty="0"/>
              <a:t>,</a:t>
            </a:r>
            <a:r>
              <a:rPr lang="sv-SE" sz="2800" dirty="0" smtClean="0"/>
              <a:t> numera ”no special </a:t>
            </a:r>
            <a:r>
              <a:rPr lang="sv-SE" sz="2800" dirty="0" err="1" smtClean="0"/>
              <a:t>type</a:t>
            </a:r>
            <a:r>
              <a:rPr lang="sv-SE" sz="2800" dirty="0" smtClean="0"/>
              <a:t> (NST)” 75-80</a:t>
            </a:r>
            <a:r>
              <a:rPr lang="sv-SE" sz="2800" dirty="0"/>
              <a:t>%</a:t>
            </a:r>
            <a:br>
              <a:rPr lang="sv-SE" sz="2800" dirty="0"/>
            </a:br>
            <a:r>
              <a:rPr lang="sv-SE" sz="2800" dirty="0" err="1"/>
              <a:t>Lobulär</a:t>
            </a:r>
            <a:r>
              <a:rPr lang="sv-SE" sz="2800" dirty="0"/>
              <a:t> 10-15%</a:t>
            </a:r>
            <a:br>
              <a:rPr lang="sv-SE" sz="2800" dirty="0"/>
            </a:br>
            <a:r>
              <a:rPr lang="sv-SE" sz="2800" dirty="0"/>
              <a:t>In situ LCIS/DCIS</a:t>
            </a:r>
            <a:r>
              <a:rPr lang="sv-SE" sz="3200" dirty="0"/>
              <a:t/>
            </a:r>
            <a:br>
              <a:rPr lang="sv-SE" sz="3200" dirty="0"/>
            </a:br>
            <a:r>
              <a:rPr lang="sv-SE" sz="2400" dirty="0"/>
              <a:t>Övriga: </a:t>
            </a:r>
            <a:r>
              <a:rPr lang="sv-SE" sz="2400" dirty="0" err="1"/>
              <a:t>mucinös</a:t>
            </a:r>
            <a:r>
              <a:rPr lang="sv-SE" sz="2400" dirty="0"/>
              <a:t>, </a:t>
            </a:r>
            <a:r>
              <a:rPr lang="sv-SE" sz="2400" dirty="0" err="1"/>
              <a:t>tubulär</a:t>
            </a:r>
            <a:r>
              <a:rPr lang="sv-SE" sz="2400" dirty="0"/>
              <a:t>,</a:t>
            </a:r>
            <a:br>
              <a:rPr lang="sv-SE" sz="2400" dirty="0"/>
            </a:br>
            <a:r>
              <a:rPr lang="sv-SE" sz="2400" dirty="0"/>
              <a:t> inflammatorisk, malignt melanom</a:t>
            </a:r>
          </a:p>
        </p:txBody>
      </p:sp>
      <p:sp>
        <p:nvSpPr>
          <p:cNvPr id="3" name="Underrubrik 2"/>
          <p:cNvSpPr>
            <a:spLocks noGrp="1"/>
          </p:cNvSpPr>
          <p:nvPr>
            <p:ph type="subTitle" idx="1"/>
          </p:nvPr>
        </p:nvSpPr>
        <p:spPr/>
        <p:txBody>
          <a:bodyPr/>
          <a:lstStyle/>
          <a:p>
            <a:endParaRPr lang="sv-SE" dirty="0"/>
          </a:p>
          <a:p>
            <a:endParaRPr lang="sv-SE" dirty="0"/>
          </a:p>
          <a:p>
            <a:endParaRPr lang="sv-SE" dirty="0"/>
          </a:p>
        </p:txBody>
      </p:sp>
      <p:pic>
        <p:nvPicPr>
          <p:cNvPr id="4" name="Picture 2" descr="http://upload.wikimedia.org/wikipedia/commons/thumb/0/0f/Breast_anatomy_normal_scheme.png/190px-Breast_anatomy_normal_sche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456" y="1740345"/>
            <a:ext cx="4085544" cy="473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p:cNvSpPr txBox="1"/>
          <p:nvPr/>
        </p:nvSpPr>
        <p:spPr>
          <a:xfrm>
            <a:off x="4163786" y="1094014"/>
            <a:ext cx="1967398" cy="646331"/>
          </a:xfrm>
          <a:prstGeom prst="rect">
            <a:avLst/>
          </a:prstGeom>
          <a:noFill/>
        </p:spPr>
        <p:txBody>
          <a:bodyPr wrap="none" rtlCol="0">
            <a:spAutoFit/>
          </a:bodyPr>
          <a:lstStyle/>
          <a:p>
            <a:r>
              <a:rPr lang="sv-SE" sz="3600" dirty="0"/>
              <a:t>Typ av BC</a:t>
            </a:r>
          </a:p>
        </p:txBody>
      </p:sp>
    </p:spTree>
    <p:extLst>
      <p:ext uri="{BB962C8B-B14F-4D97-AF65-F5344CB8AC3E}">
        <p14:creationId xmlns:p14="http://schemas.microsoft.com/office/powerpoint/2010/main" val="21758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53029" y="0"/>
            <a:ext cx="9144000" cy="816429"/>
          </a:xfrm>
        </p:spPr>
        <p:txBody>
          <a:bodyPr>
            <a:normAutofit/>
          </a:bodyPr>
          <a:lstStyle/>
          <a:p>
            <a:r>
              <a:rPr lang="sv-SE" sz="3600" dirty="0"/>
              <a:t>Andra sätt att klassificera…</a:t>
            </a:r>
          </a:p>
        </p:txBody>
      </p:sp>
      <p:sp>
        <p:nvSpPr>
          <p:cNvPr id="3" name="Underrubrik 2"/>
          <p:cNvSpPr>
            <a:spLocks noGrp="1"/>
          </p:cNvSpPr>
          <p:nvPr>
            <p:ph type="subTitle" idx="1"/>
          </p:nvPr>
        </p:nvSpPr>
        <p:spPr>
          <a:xfrm>
            <a:off x="1132115" y="1764482"/>
            <a:ext cx="9144000" cy="1655762"/>
          </a:xfrm>
        </p:spPr>
        <p:txBody>
          <a:bodyPr>
            <a:normAutofit/>
          </a:bodyPr>
          <a:lstStyle/>
          <a:p>
            <a:pPr algn="l"/>
            <a:r>
              <a:rPr lang="sv-SE" sz="2000" dirty="0" smtClean="0"/>
              <a:t>Östrogenreceptorer ER</a:t>
            </a:r>
            <a:endParaRPr lang="sv-SE" sz="2000" dirty="0"/>
          </a:p>
          <a:p>
            <a:pPr algn="l"/>
            <a:r>
              <a:rPr lang="sv-SE" sz="2000" dirty="0" smtClean="0"/>
              <a:t>Progesteronreceptorer PR</a:t>
            </a:r>
            <a:endParaRPr lang="sv-SE" sz="2000" dirty="0"/>
          </a:p>
          <a:p>
            <a:pPr algn="l"/>
            <a:r>
              <a:rPr lang="sv-SE" sz="2000" dirty="0" err="1" smtClean="0"/>
              <a:t>Proliferation</a:t>
            </a:r>
            <a:r>
              <a:rPr lang="sv-SE" sz="2000" dirty="0" smtClean="0"/>
              <a:t> </a:t>
            </a:r>
            <a:r>
              <a:rPr lang="sv-SE" sz="2000" dirty="0"/>
              <a:t>(Ki-67)</a:t>
            </a:r>
          </a:p>
          <a:p>
            <a:pPr algn="l"/>
            <a:r>
              <a:rPr lang="sv-SE" sz="2000" smtClean="0"/>
              <a:t>HER2-amplifierad</a:t>
            </a:r>
            <a:endParaRPr lang="sv-SE" sz="2000" dirty="0"/>
          </a:p>
          <a:p>
            <a:pPr algn="l"/>
            <a:endParaRPr lang="sv-SE" sz="2000" dirty="0"/>
          </a:p>
          <a:p>
            <a:pPr algn="l"/>
            <a:endParaRPr lang="sv-SE" sz="2000" dirty="0"/>
          </a:p>
        </p:txBody>
      </p:sp>
      <p:sp>
        <p:nvSpPr>
          <p:cNvPr id="5" name="textruta 4"/>
          <p:cNvSpPr txBox="1"/>
          <p:nvPr/>
        </p:nvSpPr>
        <p:spPr>
          <a:xfrm>
            <a:off x="7025336" y="5922890"/>
            <a:ext cx="5231979" cy="867274"/>
          </a:xfrm>
          <a:prstGeom prst="rect">
            <a:avLst/>
          </a:prstGeom>
          <a:noFill/>
        </p:spPr>
        <p:txBody>
          <a:bodyPr wrap="none" lIns="81646" tIns="40823" rIns="81646" bIns="40823" rtlCol="0">
            <a:spAutoFit/>
          </a:bodyPr>
          <a:lstStyle/>
          <a:p>
            <a:r>
              <a:rPr lang="sv-SE" sz="700" dirty="0"/>
              <a:t>Ref: </a:t>
            </a:r>
            <a:r>
              <a:rPr lang="sv-SE" sz="700" dirty="0" err="1"/>
              <a:t>Sorlie</a:t>
            </a:r>
            <a:r>
              <a:rPr lang="sv-SE" sz="700" dirty="0"/>
              <a:t> T et al. Gene expression </a:t>
            </a:r>
            <a:r>
              <a:rPr lang="sv-SE" sz="700" dirty="0" err="1"/>
              <a:t>patterns</a:t>
            </a:r>
            <a:r>
              <a:rPr lang="sv-SE" sz="700" dirty="0"/>
              <a:t> of </a:t>
            </a:r>
            <a:r>
              <a:rPr lang="sv-SE" sz="700" dirty="0" err="1"/>
              <a:t>breast</a:t>
            </a:r>
            <a:r>
              <a:rPr lang="sv-SE" sz="700" dirty="0"/>
              <a:t> </a:t>
            </a:r>
            <a:r>
              <a:rPr lang="sv-SE" sz="700" dirty="0" err="1"/>
              <a:t>carcinomas</a:t>
            </a:r>
            <a:r>
              <a:rPr lang="sv-SE" sz="700" dirty="0"/>
              <a:t> </a:t>
            </a:r>
            <a:r>
              <a:rPr lang="sv-SE" sz="700" dirty="0" err="1"/>
              <a:t>distinguish</a:t>
            </a:r>
            <a:r>
              <a:rPr lang="sv-SE" sz="700" dirty="0"/>
              <a:t> </a:t>
            </a:r>
            <a:r>
              <a:rPr lang="sv-SE" sz="700" dirty="0" err="1"/>
              <a:t>tumor</a:t>
            </a:r>
            <a:r>
              <a:rPr lang="sv-SE" sz="700" dirty="0"/>
              <a:t> </a:t>
            </a:r>
            <a:r>
              <a:rPr lang="sv-SE" sz="700" dirty="0" err="1"/>
              <a:t>subclasses</a:t>
            </a:r>
            <a:r>
              <a:rPr lang="sv-SE" sz="700" dirty="0"/>
              <a:t> </a:t>
            </a:r>
            <a:r>
              <a:rPr lang="sv-SE" sz="700" dirty="0" err="1"/>
              <a:t>with</a:t>
            </a:r>
            <a:r>
              <a:rPr lang="sv-SE" sz="700" dirty="0"/>
              <a:t> </a:t>
            </a:r>
            <a:r>
              <a:rPr lang="sv-SE" sz="700" dirty="0" err="1"/>
              <a:t>clinical</a:t>
            </a:r>
            <a:r>
              <a:rPr lang="sv-SE" sz="700" dirty="0"/>
              <a:t> </a:t>
            </a:r>
            <a:r>
              <a:rPr lang="sv-SE" sz="700" dirty="0" err="1"/>
              <a:t>implications</a:t>
            </a:r>
            <a:r>
              <a:rPr lang="sv-SE" sz="700" dirty="0"/>
              <a:t>.</a:t>
            </a:r>
          </a:p>
          <a:p>
            <a:r>
              <a:rPr lang="sv-SE" sz="700" dirty="0"/>
              <a:t> </a:t>
            </a:r>
            <a:r>
              <a:rPr lang="sv-SE" sz="700" dirty="0" err="1"/>
              <a:t>Proceedings</a:t>
            </a:r>
            <a:r>
              <a:rPr lang="sv-SE" sz="700" dirty="0"/>
              <a:t> of the National Academy of Sciences of the United States of </a:t>
            </a:r>
            <a:r>
              <a:rPr lang="sv-SE" sz="700" dirty="0" err="1"/>
              <a:t>America</a:t>
            </a:r>
            <a:r>
              <a:rPr lang="sv-SE" sz="700" dirty="0"/>
              <a:t>. 2001;98(19):10869-74.</a:t>
            </a:r>
            <a:r>
              <a:rPr lang="en-US" sz="700" dirty="0"/>
              <a:t> </a:t>
            </a:r>
          </a:p>
          <a:p>
            <a:endParaRPr lang="sv-SE" sz="700" dirty="0"/>
          </a:p>
          <a:p>
            <a:r>
              <a:rPr lang="en-US" sz="700" dirty="0" err="1"/>
              <a:t>Goldhirsch</a:t>
            </a:r>
            <a:r>
              <a:rPr lang="en-US" sz="700" dirty="0"/>
              <a:t> A, Winer Ep </a:t>
            </a:r>
            <a:r>
              <a:rPr lang="en-US" sz="700" dirty="0" err="1"/>
              <a:t>Fau</a:t>
            </a:r>
            <a:r>
              <a:rPr lang="en-US" sz="700" dirty="0"/>
              <a:t> - Coates AS, Coates As </a:t>
            </a:r>
            <a:r>
              <a:rPr lang="en-US" sz="700" dirty="0" err="1"/>
              <a:t>Fau</a:t>
            </a:r>
            <a:r>
              <a:rPr lang="en-US" sz="700" dirty="0"/>
              <a:t> - </a:t>
            </a:r>
            <a:r>
              <a:rPr lang="en-US" sz="700" dirty="0" err="1"/>
              <a:t>Gelber</a:t>
            </a:r>
            <a:r>
              <a:rPr lang="en-US" sz="700" dirty="0"/>
              <a:t> RD, et al: Personalizing the treatment of women with early</a:t>
            </a:r>
          </a:p>
          <a:p>
            <a:r>
              <a:rPr lang="en-US" sz="700" dirty="0"/>
              <a:t> breast cancer: highlights of the St </a:t>
            </a:r>
            <a:r>
              <a:rPr lang="en-US" sz="700" dirty="0" err="1"/>
              <a:t>Gallen</a:t>
            </a:r>
            <a:r>
              <a:rPr lang="en-US" sz="700" dirty="0"/>
              <a:t> International Expert Consensus on the Primary Therapy of Early Breast Cancer 2013.</a:t>
            </a:r>
          </a:p>
          <a:p>
            <a:r>
              <a:rPr lang="en-US" sz="700" dirty="0"/>
              <a:t> Ann </a:t>
            </a:r>
            <a:r>
              <a:rPr lang="en-US" sz="700" dirty="0" err="1"/>
              <a:t>Oncol</a:t>
            </a:r>
            <a:r>
              <a:rPr lang="en-US" sz="700" dirty="0"/>
              <a:t>. 2013 Sep;24(9):2206-23 </a:t>
            </a:r>
            <a:endParaRPr lang="sv-SE" sz="700" dirty="0"/>
          </a:p>
          <a:p>
            <a:endParaRPr lang="sv-SE" sz="900" dirty="0"/>
          </a:p>
        </p:txBody>
      </p:sp>
      <p:pic>
        <p:nvPicPr>
          <p:cNvPr id="4" name="Bildobjekt 3"/>
          <p:cNvPicPr>
            <a:picLocks noChangeAspect="1"/>
          </p:cNvPicPr>
          <p:nvPr/>
        </p:nvPicPr>
        <p:blipFill>
          <a:blip r:embed="rId3"/>
          <a:stretch>
            <a:fillRect/>
          </a:stretch>
        </p:blipFill>
        <p:spPr>
          <a:xfrm>
            <a:off x="4443186" y="816429"/>
            <a:ext cx="6253843" cy="4961440"/>
          </a:xfrm>
          <a:prstGeom prst="rect">
            <a:avLst/>
          </a:prstGeom>
        </p:spPr>
      </p:pic>
    </p:spTree>
    <p:extLst>
      <p:ext uri="{BB962C8B-B14F-4D97-AF65-F5344CB8AC3E}">
        <p14:creationId xmlns:p14="http://schemas.microsoft.com/office/powerpoint/2010/main" val="4095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226086" y="1533752"/>
            <a:ext cx="9144000" cy="1655762"/>
          </a:xfrm>
        </p:spPr>
        <p:txBody>
          <a:bodyPr>
            <a:noAutofit/>
          </a:bodyPr>
          <a:lstStyle/>
          <a:p>
            <a:pPr algn="l"/>
            <a:r>
              <a:rPr lang="sv-SE" altLang="sv-SE" dirty="0">
                <a:solidFill>
                  <a:srgbClr val="000000"/>
                </a:solidFill>
              </a:rPr>
              <a:t>&lt;10 %</a:t>
            </a:r>
          </a:p>
          <a:p>
            <a:pPr algn="l"/>
            <a:r>
              <a:rPr lang="sv-SE" altLang="sv-SE" dirty="0">
                <a:solidFill>
                  <a:srgbClr val="000000"/>
                </a:solidFill>
              </a:rPr>
              <a:t>BRCA 1 och 2 – står för ca 2-5% av bröstcancerinsjuknande.</a:t>
            </a:r>
          </a:p>
          <a:p>
            <a:pPr algn="l"/>
            <a:r>
              <a:rPr lang="sv-SE" altLang="sv-SE" dirty="0">
                <a:solidFill>
                  <a:srgbClr val="000000"/>
                </a:solidFill>
              </a:rPr>
              <a:t>Ökad risk utan BRCA – släktträd! </a:t>
            </a:r>
          </a:p>
          <a:p>
            <a:pPr algn="l"/>
            <a:r>
              <a:rPr lang="sv-SE" altLang="sv-SE" dirty="0">
                <a:solidFill>
                  <a:srgbClr val="000000"/>
                </a:solidFill>
              </a:rPr>
              <a:t>Risk </a:t>
            </a:r>
            <a:r>
              <a:rPr lang="sv-SE" altLang="sv-SE" dirty="0" err="1">
                <a:solidFill>
                  <a:srgbClr val="000000"/>
                </a:solidFill>
              </a:rPr>
              <a:t>prediction</a:t>
            </a:r>
            <a:r>
              <a:rPr lang="sv-SE" altLang="sv-SE" dirty="0">
                <a:solidFill>
                  <a:srgbClr val="000000"/>
                </a:solidFill>
              </a:rPr>
              <a:t> </a:t>
            </a:r>
            <a:r>
              <a:rPr lang="sv-SE" altLang="sv-SE" dirty="0" err="1">
                <a:solidFill>
                  <a:srgbClr val="000000"/>
                </a:solidFill>
              </a:rPr>
              <a:t>models</a:t>
            </a:r>
            <a:r>
              <a:rPr lang="sv-SE" altLang="sv-SE" dirty="0">
                <a:solidFill>
                  <a:srgbClr val="000000"/>
                </a:solidFill>
              </a:rPr>
              <a:t>, ex. BODADICEA</a:t>
            </a:r>
          </a:p>
          <a:p>
            <a:pPr algn="l"/>
            <a:r>
              <a:rPr lang="sv-SE" altLang="sv-SE" dirty="0">
                <a:solidFill>
                  <a:srgbClr val="000000"/>
                </a:solidFill>
              </a:rPr>
              <a:t>20-30% </a:t>
            </a:r>
            <a:r>
              <a:rPr lang="sv-SE" altLang="sv-SE" dirty="0" err="1">
                <a:solidFill>
                  <a:srgbClr val="000000"/>
                </a:solidFill>
              </a:rPr>
              <a:t>lifetime</a:t>
            </a:r>
            <a:r>
              <a:rPr lang="sv-SE" altLang="sv-SE" dirty="0">
                <a:solidFill>
                  <a:srgbClr val="000000"/>
                </a:solidFill>
              </a:rPr>
              <a:t> risk </a:t>
            </a:r>
            <a:r>
              <a:rPr lang="sv-SE" altLang="sv-SE" dirty="0" err="1">
                <a:solidFill>
                  <a:srgbClr val="000000"/>
                </a:solidFill>
              </a:rPr>
              <a:t>of</a:t>
            </a:r>
            <a:r>
              <a:rPr lang="sv-SE" altLang="sv-SE" dirty="0">
                <a:solidFill>
                  <a:srgbClr val="000000"/>
                </a:solidFill>
              </a:rPr>
              <a:t> </a:t>
            </a:r>
            <a:r>
              <a:rPr lang="sv-SE" altLang="sv-SE" dirty="0" err="1">
                <a:solidFill>
                  <a:srgbClr val="000000"/>
                </a:solidFill>
              </a:rPr>
              <a:t>bc</a:t>
            </a:r>
            <a:r>
              <a:rPr lang="sv-SE" altLang="sv-SE" dirty="0">
                <a:solidFill>
                  <a:srgbClr val="000000"/>
                </a:solidFill>
              </a:rPr>
              <a:t> – </a:t>
            </a:r>
            <a:r>
              <a:rPr lang="sv-SE" altLang="sv-SE" dirty="0" err="1">
                <a:solidFill>
                  <a:srgbClr val="000000"/>
                </a:solidFill>
              </a:rPr>
              <a:t>regular</a:t>
            </a:r>
            <a:r>
              <a:rPr lang="sv-SE" altLang="sv-SE" dirty="0">
                <a:solidFill>
                  <a:srgbClr val="000000"/>
                </a:solidFill>
              </a:rPr>
              <a:t> </a:t>
            </a:r>
            <a:r>
              <a:rPr lang="sv-SE" altLang="sv-SE" dirty="0" err="1" smtClean="0">
                <a:solidFill>
                  <a:srgbClr val="000000"/>
                </a:solidFill>
              </a:rPr>
              <a:t>mammography</a:t>
            </a:r>
            <a:endParaRPr lang="sv-SE" altLang="sv-SE" dirty="0">
              <a:solidFill>
                <a:srgbClr val="000000"/>
              </a:solidFill>
            </a:endParaRPr>
          </a:p>
          <a:p>
            <a:pPr algn="l"/>
            <a:r>
              <a:rPr lang="sv-SE" altLang="sv-SE" dirty="0" smtClean="0">
                <a:solidFill>
                  <a:srgbClr val="000000"/>
                </a:solidFill>
              </a:rPr>
              <a:t>Remiss </a:t>
            </a:r>
            <a:r>
              <a:rPr lang="sv-SE" altLang="sv-SE" dirty="0">
                <a:solidFill>
                  <a:srgbClr val="000000"/>
                </a:solidFill>
              </a:rPr>
              <a:t>till onkogenetisk mottagning:</a:t>
            </a:r>
          </a:p>
          <a:p>
            <a:pPr algn="l"/>
            <a:r>
              <a:rPr lang="sv-SE" altLang="sv-SE" dirty="0">
                <a:solidFill>
                  <a:srgbClr val="000000"/>
                </a:solidFill>
              </a:rPr>
              <a:t>	 </a:t>
            </a:r>
            <a:r>
              <a:rPr lang="sv-SE" altLang="sv-SE" dirty="0" smtClean="0">
                <a:solidFill>
                  <a:srgbClr val="000000"/>
                </a:solidFill>
              </a:rPr>
              <a:t>&lt;40 år </a:t>
            </a:r>
            <a:r>
              <a:rPr lang="sv-SE" altLang="sv-SE" dirty="0" err="1" smtClean="0">
                <a:solidFill>
                  <a:srgbClr val="000000"/>
                </a:solidFill>
              </a:rPr>
              <a:t>bc</a:t>
            </a:r>
            <a:r>
              <a:rPr lang="sv-SE" altLang="sv-SE" dirty="0" smtClean="0">
                <a:solidFill>
                  <a:srgbClr val="000000"/>
                </a:solidFill>
              </a:rPr>
              <a:t> eller </a:t>
            </a:r>
            <a:r>
              <a:rPr lang="sv-SE" altLang="sv-SE" dirty="0" err="1" smtClean="0">
                <a:solidFill>
                  <a:srgbClr val="000000"/>
                </a:solidFill>
              </a:rPr>
              <a:t>ovarialca</a:t>
            </a:r>
            <a:r>
              <a:rPr lang="sv-SE" altLang="sv-SE" dirty="0" smtClean="0">
                <a:solidFill>
                  <a:srgbClr val="000000"/>
                </a:solidFill>
              </a:rPr>
              <a:t> oavsett ålder. </a:t>
            </a:r>
          </a:p>
          <a:p>
            <a:pPr algn="l"/>
            <a:r>
              <a:rPr lang="sv-SE" altLang="sv-SE" dirty="0">
                <a:solidFill>
                  <a:srgbClr val="000000"/>
                </a:solidFill>
              </a:rPr>
              <a:t>	</a:t>
            </a:r>
            <a:r>
              <a:rPr lang="sv-SE" altLang="sv-SE" dirty="0" smtClean="0">
                <a:solidFill>
                  <a:srgbClr val="000000"/>
                </a:solidFill>
              </a:rPr>
              <a:t> &lt;50 år om 1 fall av </a:t>
            </a:r>
            <a:r>
              <a:rPr lang="sv-SE" altLang="sv-SE" dirty="0" err="1" smtClean="0">
                <a:solidFill>
                  <a:srgbClr val="000000"/>
                </a:solidFill>
              </a:rPr>
              <a:t>bc</a:t>
            </a:r>
            <a:r>
              <a:rPr lang="sv-SE" altLang="sv-SE" dirty="0" smtClean="0">
                <a:solidFill>
                  <a:srgbClr val="000000"/>
                </a:solidFill>
              </a:rPr>
              <a:t> eller </a:t>
            </a:r>
            <a:r>
              <a:rPr lang="sv-SE" altLang="sv-SE" dirty="0" err="1" smtClean="0">
                <a:solidFill>
                  <a:srgbClr val="000000"/>
                </a:solidFill>
              </a:rPr>
              <a:t>ovarialca</a:t>
            </a:r>
            <a:endParaRPr lang="sv-SE" altLang="sv-SE" dirty="0">
              <a:solidFill>
                <a:srgbClr val="000000"/>
              </a:solidFill>
            </a:endParaRPr>
          </a:p>
          <a:p>
            <a:pPr algn="l"/>
            <a:r>
              <a:rPr lang="sv-SE" altLang="sv-SE" dirty="0" smtClean="0">
                <a:solidFill>
                  <a:srgbClr val="000000"/>
                </a:solidFill>
              </a:rPr>
              <a:t>	&lt;60 år om 2 fall av </a:t>
            </a:r>
            <a:r>
              <a:rPr lang="sv-SE" altLang="sv-SE" dirty="0" err="1" smtClean="0">
                <a:solidFill>
                  <a:srgbClr val="000000"/>
                </a:solidFill>
              </a:rPr>
              <a:t>bc</a:t>
            </a:r>
            <a:r>
              <a:rPr lang="sv-SE" altLang="sv-SE" dirty="0" smtClean="0">
                <a:solidFill>
                  <a:srgbClr val="000000"/>
                </a:solidFill>
              </a:rPr>
              <a:t> eller </a:t>
            </a:r>
            <a:r>
              <a:rPr lang="sv-SE" altLang="sv-SE" dirty="0" err="1" smtClean="0">
                <a:solidFill>
                  <a:srgbClr val="000000"/>
                </a:solidFill>
              </a:rPr>
              <a:t>ovarialca</a:t>
            </a:r>
            <a:endParaRPr lang="sv-SE" altLang="sv-SE" dirty="0" smtClean="0">
              <a:solidFill>
                <a:srgbClr val="000000"/>
              </a:solidFill>
            </a:endParaRPr>
          </a:p>
          <a:p>
            <a:pPr algn="l"/>
            <a:r>
              <a:rPr lang="sv-SE" altLang="sv-SE" dirty="0">
                <a:solidFill>
                  <a:srgbClr val="000000"/>
                </a:solidFill>
              </a:rPr>
              <a:t>	</a:t>
            </a:r>
            <a:r>
              <a:rPr lang="sv-SE" altLang="sv-SE" dirty="0" smtClean="0">
                <a:solidFill>
                  <a:srgbClr val="000000"/>
                </a:solidFill>
              </a:rPr>
              <a:t>manlig </a:t>
            </a:r>
            <a:r>
              <a:rPr lang="sv-SE" altLang="sv-SE" dirty="0" err="1" smtClean="0">
                <a:solidFill>
                  <a:srgbClr val="000000"/>
                </a:solidFill>
              </a:rPr>
              <a:t>bröstca</a:t>
            </a:r>
            <a:endParaRPr lang="sv-SE" altLang="sv-SE" dirty="0" smtClean="0">
              <a:solidFill>
                <a:srgbClr val="000000"/>
              </a:solidFill>
            </a:endParaRPr>
          </a:p>
          <a:p>
            <a:pPr algn="l"/>
            <a:r>
              <a:rPr lang="sv-SE" altLang="sv-SE" dirty="0">
                <a:solidFill>
                  <a:srgbClr val="000000"/>
                </a:solidFill>
              </a:rPr>
              <a:t>	</a:t>
            </a:r>
            <a:r>
              <a:rPr lang="sv-SE" altLang="sv-SE" dirty="0" smtClean="0">
                <a:solidFill>
                  <a:srgbClr val="000000"/>
                </a:solidFill>
              </a:rPr>
              <a:t>trippelnegativ </a:t>
            </a:r>
            <a:r>
              <a:rPr lang="sv-SE" altLang="sv-SE" dirty="0" err="1" smtClean="0">
                <a:solidFill>
                  <a:srgbClr val="000000"/>
                </a:solidFill>
              </a:rPr>
              <a:t>bc</a:t>
            </a:r>
            <a:r>
              <a:rPr lang="sv-SE" altLang="sv-SE" dirty="0" smtClean="0">
                <a:solidFill>
                  <a:srgbClr val="000000"/>
                </a:solidFill>
              </a:rPr>
              <a:t> &lt; 60 år</a:t>
            </a:r>
          </a:p>
          <a:p>
            <a:pPr algn="l"/>
            <a:r>
              <a:rPr lang="sv-SE" altLang="sv-SE" dirty="0" smtClean="0">
                <a:solidFill>
                  <a:srgbClr val="000000"/>
                </a:solidFill>
              </a:rPr>
              <a:t>              bilateral </a:t>
            </a:r>
            <a:r>
              <a:rPr lang="sv-SE" altLang="sv-SE" dirty="0" err="1" smtClean="0">
                <a:solidFill>
                  <a:srgbClr val="000000"/>
                </a:solidFill>
              </a:rPr>
              <a:t>bc</a:t>
            </a:r>
            <a:endParaRPr lang="sv-SE" altLang="sv-SE" dirty="0">
              <a:solidFill>
                <a:srgbClr val="000000"/>
              </a:solidFill>
            </a:endParaRPr>
          </a:p>
          <a:p>
            <a:pPr algn="l"/>
            <a:r>
              <a:rPr lang="sv-SE" altLang="sv-SE" dirty="0">
                <a:solidFill>
                  <a:srgbClr val="000000"/>
                </a:solidFill>
              </a:rPr>
              <a:t>               </a:t>
            </a:r>
          </a:p>
          <a:p>
            <a:pPr algn="l"/>
            <a:endParaRPr lang="sv-SE" sz="3200" dirty="0"/>
          </a:p>
        </p:txBody>
      </p:sp>
      <p:sp>
        <p:nvSpPr>
          <p:cNvPr id="4" name="textruta 3"/>
          <p:cNvSpPr txBox="1"/>
          <p:nvPr/>
        </p:nvSpPr>
        <p:spPr>
          <a:xfrm>
            <a:off x="2794102" y="719003"/>
            <a:ext cx="5936946" cy="523220"/>
          </a:xfrm>
          <a:prstGeom prst="rect">
            <a:avLst/>
          </a:prstGeom>
          <a:noFill/>
        </p:spPr>
        <p:txBody>
          <a:bodyPr wrap="none" rtlCol="0">
            <a:spAutoFit/>
          </a:bodyPr>
          <a:lstStyle/>
          <a:p>
            <a:r>
              <a:rPr lang="sv-SE" sz="2800" dirty="0"/>
              <a:t>Är det vanligt med ärftlig bröstcancer</a:t>
            </a:r>
            <a:r>
              <a:rPr lang="sv-SE" sz="2800" dirty="0" smtClean="0"/>
              <a:t>?</a:t>
            </a:r>
            <a:endParaRPr lang="sv-SE" sz="2800" dirty="0"/>
          </a:p>
        </p:txBody>
      </p:sp>
    </p:spTree>
    <p:extLst>
      <p:ext uri="{BB962C8B-B14F-4D97-AF65-F5344CB8AC3E}">
        <p14:creationId xmlns:p14="http://schemas.microsoft.com/office/powerpoint/2010/main" val="3443271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36563"/>
            <a:ext cx="9144000" cy="2387600"/>
          </a:xfrm>
        </p:spPr>
        <p:txBody>
          <a:bodyPr>
            <a:normAutofit/>
          </a:bodyPr>
          <a:lstStyle/>
          <a:p>
            <a:r>
              <a:rPr lang="sv-SE" sz="5400" dirty="0"/>
              <a:t>Trend mot minskande </a:t>
            </a:r>
            <a:r>
              <a:rPr lang="sv-SE" sz="5400" dirty="0" smtClean="0"/>
              <a:t>(axill)kirurgi</a:t>
            </a:r>
            <a:r>
              <a:rPr lang="sv-SE" sz="5400" dirty="0"/>
              <a:t>….?</a:t>
            </a:r>
          </a:p>
        </p:txBody>
      </p:sp>
      <p:sp>
        <p:nvSpPr>
          <p:cNvPr id="3" name="Underrubrik 2"/>
          <p:cNvSpPr>
            <a:spLocks noGrp="1"/>
          </p:cNvSpPr>
          <p:nvPr>
            <p:ph type="subTitle" idx="1"/>
          </p:nvPr>
        </p:nvSpPr>
        <p:spPr>
          <a:xfrm>
            <a:off x="2879272" y="6030119"/>
            <a:ext cx="9144000" cy="1655762"/>
          </a:xfrm>
        </p:spPr>
        <p:txBody>
          <a:bodyPr>
            <a:normAutofit/>
          </a:bodyPr>
          <a:lstStyle/>
          <a:p>
            <a:endParaRPr lang="sv-SE" sz="2000" dirty="0"/>
          </a:p>
        </p:txBody>
      </p:sp>
      <p:pic>
        <p:nvPicPr>
          <p:cNvPr id="4" name="Picture 2" descr="C:\Users\awi037\Desktop\BROmöte22april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3004046"/>
            <a:ext cx="5048250" cy="325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75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464128" y="-317500"/>
            <a:ext cx="9144000" cy="2387600"/>
          </a:xfrm>
        </p:spPr>
        <p:txBody>
          <a:bodyPr>
            <a:normAutofit/>
          </a:bodyPr>
          <a:lstStyle/>
          <a:p>
            <a:r>
              <a:rPr lang="sv-SE" sz="4000" dirty="0"/>
              <a:t>Mammografiscreening</a:t>
            </a:r>
          </a:p>
        </p:txBody>
      </p:sp>
      <p:sp>
        <p:nvSpPr>
          <p:cNvPr id="3" name="Underrubrik 2"/>
          <p:cNvSpPr>
            <a:spLocks noGrp="1"/>
          </p:cNvSpPr>
          <p:nvPr>
            <p:ph type="subTitle" idx="1"/>
          </p:nvPr>
        </p:nvSpPr>
        <p:spPr>
          <a:xfrm>
            <a:off x="-1464128" y="3172619"/>
            <a:ext cx="9144000" cy="1655762"/>
          </a:xfrm>
        </p:spPr>
        <p:txBody>
          <a:bodyPr>
            <a:noAutofit/>
          </a:bodyPr>
          <a:lstStyle/>
          <a:p>
            <a:r>
              <a:rPr lang="sv-SE" sz="1600" dirty="0"/>
              <a:t>Infördes i Sverige under 1980-och 1990-talen</a:t>
            </a:r>
          </a:p>
          <a:p>
            <a:r>
              <a:rPr lang="sv-SE" sz="1600" dirty="0"/>
              <a:t>1997 var screening fullt utvecklad i Sverige</a:t>
            </a:r>
          </a:p>
          <a:p>
            <a:r>
              <a:rPr lang="sv-SE" sz="1600" dirty="0"/>
              <a:t>Kvinnor 40-74 </a:t>
            </a:r>
            <a:r>
              <a:rPr lang="sv-SE" sz="1600" dirty="0" smtClean="0"/>
              <a:t>år</a:t>
            </a:r>
          </a:p>
          <a:p>
            <a:r>
              <a:rPr lang="sv-SE" sz="1600" dirty="0" smtClean="0"/>
              <a:t>Mer än </a:t>
            </a:r>
            <a:r>
              <a:rPr lang="sv-SE" sz="1600" dirty="0"/>
              <a:t>hälften av alla bröstcancrar upptäcks via screeningen</a:t>
            </a:r>
          </a:p>
          <a:p>
            <a:r>
              <a:rPr lang="sv-SE" sz="1600" dirty="0" smtClean="0"/>
              <a:t>Har </a:t>
            </a:r>
            <a:r>
              <a:rPr lang="sv-SE" sz="1600" dirty="0"/>
              <a:t>minskat dödligheten i bröstcancer</a:t>
            </a:r>
          </a:p>
          <a:p>
            <a:r>
              <a:rPr lang="sv-SE" sz="1600" dirty="0"/>
              <a:t>Bra, lättillgänglig och billig metod</a:t>
            </a:r>
          </a:p>
          <a:p>
            <a:r>
              <a:rPr lang="sv-SE" sz="1600" dirty="0"/>
              <a:t>Nackdel: täta bröst svårupptäckta </a:t>
            </a:r>
            <a:r>
              <a:rPr lang="sv-SE" sz="1600" dirty="0" smtClean="0"/>
              <a:t>cancrar</a:t>
            </a:r>
            <a:endParaRPr lang="sv-SE" sz="16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838199"/>
            <a:ext cx="4191000" cy="5877943"/>
          </a:xfrm>
          <a:prstGeom prst="rect">
            <a:avLst/>
          </a:prstGeom>
        </p:spPr>
      </p:pic>
    </p:spTree>
    <p:extLst>
      <p:ext uri="{BB962C8B-B14F-4D97-AF65-F5344CB8AC3E}">
        <p14:creationId xmlns:p14="http://schemas.microsoft.com/office/powerpoint/2010/main" val="2976517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2828020" y="1825625"/>
            <a:ext cx="6535960" cy="4351338"/>
          </a:xfrm>
          <a:prstGeom prst="rect">
            <a:avLst/>
          </a:prstGeom>
        </p:spPr>
      </p:pic>
    </p:spTree>
    <p:extLst>
      <p:ext uri="{BB962C8B-B14F-4D97-AF65-F5344CB8AC3E}">
        <p14:creationId xmlns:p14="http://schemas.microsoft.com/office/powerpoint/2010/main" val="95837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endParaRPr lang="sv-SE" sz="5400" dirty="0"/>
          </a:p>
        </p:txBody>
      </p:sp>
      <p:sp>
        <p:nvSpPr>
          <p:cNvPr id="3" name="Underrubrik 2"/>
          <p:cNvSpPr>
            <a:spLocks noGrp="1"/>
          </p:cNvSpPr>
          <p:nvPr>
            <p:ph type="subTitle" idx="1"/>
          </p:nvPr>
        </p:nvSpPr>
        <p:spPr>
          <a:xfrm>
            <a:off x="2879272" y="6030119"/>
            <a:ext cx="9144000" cy="1655762"/>
          </a:xfrm>
        </p:spPr>
        <p:txBody>
          <a:bodyPr>
            <a:normAutofit/>
          </a:bodyPr>
          <a:lstStyle/>
          <a:p>
            <a:endParaRPr lang="sv-SE" sz="2000"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684" y="1196743"/>
            <a:ext cx="3271988" cy="4626439"/>
          </a:xfrm>
          <a:prstGeom prst="rect">
            <a:avLst/>
          </a:prstGeom>
        </p:spPr>
      </p:pic>
    </p:spTree>
    <p:extLst>
      <p:ext uri="{BB962C8B-B14F-4D97-AF65-F5344CB8AC3E}">
        <p14:creationId xmlns:p14="http://schemas.microsoft.com/office/powerpoint/2010/main" val="1957645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endParaRPr lang="sv-SE" sz="5400" dirty="0"/>
          </a:p>
        </p:txBody>
      </p:sp>
      <p:sp>
        <p:nvSpPr>
          <p:cNvPr id="3" name="Underrubrik 2"/>
          <p:cNvSpPr>
            <a:spLocks noGrp="1"/>
          </p:cNvSpPr>
          <p:nvPr>
            <p:ph type="subTitle" idx="1"/>
          </p:nvPr>
        </p:nvSpPr>
        <p:spPr>
          <a:xfrm>
            <a:off x="1385887" y="4907755"/>
            <a:ext cx="9144000" cy="1655762"/>
          </a:xfrm>
        </p:spPr>
        <p:txBody>
          <a:bodyPr>
            <a:normAutofit/>
          </a:bodyPr>
          <a:lstStyle/>
          <a:p>
            <a:r>
              <a:rPr lang="sv-SE" sz="2000" dirty="0"/>
              <a:t>4-6 gånger högre risk för kvinnor med tät bröstkörtelvävnad</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887" y="2224087"/>
            <a:ext cx="9420225" cy="2409825"/>
          </a:xfrm>
          <a:prstGeom prst="rect">
            <a:avLst/>
          </a:prstGeom>
        </p:spPr>
      </p:pic>
    </p:spTree>
    <p:extLst>
      <p:ext uri="{BB962C8B-B14F-4D97-AF65-F5344CB8AC3E}">
        <p14:creationId xmlns:p14="http://schemas.microsoft.com/office/powerpoint/2010/main" val="1075778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5400" dirty="0"/>
              <a:t>Cytostatika – före eller efter?</a:t>
            </a:r>
          </a:p>
        </p:txBody>
      </p:sp>
      <p:sp>
        <p:nvSpPr>
          <p:cNvPr id="3" name="Underrubrik 2"/>
          <p:cNvSpPr>
            <a:spLocks noGrp="1"/>
          </p:cNvSpPr>
          <p:nvPr>
            <p:ph type="subTitle" idx="1"/>
          </p:nvPr>
        </p:nvSpPr>
        <p:spPr>
          <a:xfrm>
            <a:off x="1524000" y="4059079"/>
            <a:ext cx="9144000" cy="1655762"/>
          </a:xfrm>
        </p:spPr>
        <p:txBody>
          <a:bodyPr>
            <a:normAutofit/>
          </a:bodyPr>
          <a:lstStyle/>
          <a:p>
            <a:r>
              <a:rPr lang="sv-SE" sz="2000" dirty="0" smtClean="0"/>
              <a:t>Cytostatika ges nu oftare </a:t>
            </a:r>
            <a:r>
              <a:rPr lang="sv-SE" sz="2000" dirty="0" err="1" smtClean="0"/>
              <a:t>neoadjuvant</a:t>
            </a:r>
            <a:endParaRPr lang="sv-SE" sz="2000" dirty="0"/>
          </a:p>
          <a:p>
            <a:r>
              <a:rPr lang="sv-SE" sz="2000" dirty="0"/>
              <a:t>Fördelar: utvärdera effekt, möjliggöra bröstbevarande kirurgi</a:t>
            </a:r>
          </a:p>
          <a:p>
            <a:r>
              <a:rPr lang="sv-SE" sz="2000" dirty="0" err="1"/>
              <a:t>Ffa</a:t>
            </a:r>
            <a:r>
              <a:rPr lang="sv-SE" sz="2000" dirty="0"/>
              <a:t> HER2 och trippelnegativa (&gt;2 cm)</a:t>
            </a:r>
          </a:p>
        </p:txBody>
      </p:sp>
      <p:sp>
        <p:nvSpPr>
          <p:cNvPr id="4" name="textruta 3"/>
          <p:cNvSpPr txBox="1"/>
          <p:nvPr/>
        </p:nvSpPr>
        <p:spPr>
          <a:xfrm>
            <a:off x="7023100" y="872431"/>
            <a:ext cx="3317318" cy="646331"/>
          </a:xfrm>
          <a:prstGeom prst="rect">
            <a:avLst/>
          </a:prstGeom>
          <a:noFill/>
        </p:spPr>
        <p:txBody>
          <a:bodyPr wrap="none" rtlCol="0">
            <a:spAutoFit/>
          </a:bodyPr>
          <a:lstStyle/>
          <a:p>
            <a:r>
              <a:rPr lang="sv-SE" dirty="0"/>
              <a:t>Cytostatika</a:t>
            </a:r>
            <a:r>
              <a:rPr lang="sv-SE" b="1" dirty="0"/>
              <a:t> före </a:t>
            </a:r>
            <a:r>
              <a:rPr lang="sv-SE" dirty="0"/>
              <a:t>operationen gavs</a:t>
            </a:r>
          </a:p>
          <a:p>
            <a:r>
              <a:rPr lang="sv-SE" dirty="0"/>
              <a:t> och ges till inoperabel cancer</a:t>
            </a:r>
          </a:p>
        </p:txBody>
      </p:sp>
      <p:sp>
        <p:nvSpPr>
          <p:cNvPr id="5" name="textruta 4"/>
          <p:cNvSpPr txBox="1"/>
          <p:nvPr/>
        </p:nvSpPr>
        <p:spPr>
          <a:xfrm>
            <a:off x="889000" y="780098"/>
            <a:ext cx="4211730" cy="1477328"/>
          </a:xfrm>
          <a:prstGeom prst="rect">
            <a:avLst/>
          </a:prstGeom>
          <a:noFill/>
        </p:spPr>
        <p:txBody>
          <a:bodyPr wrap="none" rtlCol="0">
            <a:spAutoFit/>
          </a:bodyPr>
          <a:lstStyle/>
          <a:p>
            <a:r>
              <a:rPr lang="sv-SE" dirty="0"/>
              <a:t>Cytostatika </a:t>
            </a:r>
            <a:r>
              <a:rPr lang="sv-SE" b="1" dirty="0"/>
              <a:t>efter</a:t>
            </a:r>
            <a:r>
              <a:rPr lang="sv-SE" dirty="0"/>
              <a:t> operationen övervägs vid:</a:t>
            </a:r>
          </a:p>
          <a:p>
            <a:r>
              <a:rPr lang="sv-SE" dirty="0" smtClean="0"/>
              <a:t>-Axillmetastaser</a:t>
            </a:r>
            <a:endParaRPr lang="sv-SE" dirty="0"/>
          </a:p>
          <a:p>
            <a:r>
              <a:rPr lang="sv-SE" dirty="0"/>
              <a:t>-Trippelnegativ tumör</a:t>
            </a:r>
          </a:p>
          <a:p>
            <a:r>
              <a:rPr lang="sv-SE" dirty="0"/>
              <a:t>- Låg ålder</a:t>
            </a:r>
          </a:p>
          <a:p>
            <a:r>
              <a:rPr lang="sv-SE" dirty="0" smtClean="0"/>
              <a:t>-</a:t>
            </a:r>
            <a:r>
              <a:rPr lang="sv-SE" dirty="0"/>
              <a:t>H</a:t>
            </a:r>
            <a:r>
              <a:rPr lang="sv-SE" dirty="0" smtClean="0"/>
              <a:t>ög </a:t>
            </a:r>
            <a:r>
              <a:rPr lang="sv-SE" dirty="0" err="1" smtClean="0"/>
              <a:t>proliferation</a:t>
            </a:r>
            <a:endParaRPr lang="sv-SE" dirty="0"/>
          </a:p>
        </p:txBody>
      </p:sp>
    </p:spTree>
    <p:extLst>
      <p:ext uri="{BB962C8B-B14F-4D97-AF65-F5344CB8AC3E}">
        <p14:creationId xmlns:p14="http://schemas.microsoft.com/office/powerpoint/2010/main" val="1383658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93914"/>
            <a:ext cx="10515600" cy="4838020"/>
          </a:xfrm>
        </p:spPr>
        <p:txBody>
          <a:bodyPr>
            <a:normAutofit fontScale="25000" lnSpcReduction="20000"/>
          </a:bodyPr>
          <a:lstStyle/>
          <a:p>
            <a:r>
              <a:rPr lang="sv-SE" sz="5600" smtClean="0"/>
              <a:t>SCHEMA</a:t>
            </a:r>
            <a:endParaRPr lang="sv-SE" sz="5600" dirty="0" smtClean="0"/>
          </a:p>
          <a:p>
            <a:endParaRPr lang="sv-SE" sz="5600" dirty="0"/>
          </a:p>
          <a:p>
            <a:r>
              <a:rPr lang="sv-SE" sz="5600" dirty="0" smtClean="0"/>
              <a:t>9.00-9.15</a:t>
            </a:r>
            <a:r>
              <a:rPr lang="sv-SE" sz="5600" dirty="0"/>
              <a:t>	Introduktion, kursmål. (ÅW)</a:t>
            </a:r>
          </a:p>
          <a:p>
            <a:r>
              <a:rPr lang="sv-SE" sz="5600" dirty="0"/>
              <a:t> </a:t>
            </a:r>
            <a:r>
              <a:rPr lang="sv-SE" sz="5600" dirty="0" smtClean="0"/>
              <a:t>9.15-09.45</a:t>
            </a:r>
            <a:r>
              <a:rPr lang="sv-SE" sz="5600" dirty="0"/>
              <a:t>	Epidemiologi (ÅW)</a:t>
            </a:r>
          </a:p>
          <a:p>
            <a:r>
              <a:rPr lang="sv-SE" sz="5600" dirty="0"/>
              <a:t> </a:t>
            </a:r>
            <a:r>
              <a:rPr lang="sv-SE" sz="5600" dirty="0" smtClean="0"/>
              <a:t>09.45-10.45</a:t>
            </a:r>
            <a:r>
              <a:rPr lang="sv-SE" sz="5600" dirty="0"/>
              <a:t>	Basal bröstpatologi – prognosfaktorer och preparathantering (HO)</a:t>
            </a:r>
          </a:p>
          <a:p>
            <a:r>
              <a:rPr lang="sv-SE" sz="5600" dirty="0" smtClean="0"/>
              <a:t>10.45–10.50   </a:t>
            </a:r>
            <a:r>
              <a:rPr lang="sv-SE" sz="5600" dirty="0"/>
              <a:t>Bensträckare</a:t>
            </a:r>
          </a:p>
          <a:p>
            <a:r>
              <a:rPr lang="sv-SE" sz="5600" dirty="0" smtClean="0"/>
              <a:t>10.50-12.00    </a:t>
            </a:r>
            <a:r>
              <a:rPr lang="sv-SE" sz="5600" dirty="0"/>
              <a:t>Diagnostik med fallpresentationer (JR)</a:t>
            </a:r>
          </a:p>
          <a:p>
            <a:r>
              <a:rPr lang="sv-SE" sz="5600" dirty="0"/>
              <a:t> </a:t>
            </a:r>
            <a:r>
              <a:rPr lang="sv-SE" sz="5600" dirty="0" smtClean="0"/>
              <a:t>12.00-13.00</a:t>
            </a:r>
            <a:r>
              <a:rPr lang="sv-SE" sz="5600" dirty="0"/>
              <a:t>	LUNCH</a:t>
            </a:r>
          </a:p>
          <a:p>
            <a:r>
              <a:rPr lang="sv-SE" sz="5600" dirty="0"/>
              <a:t> </a:t>
            </a:r>
            <a:r>
              <a:rPr lang="sv-SE" sz="5600" dirty="0" smtClean="0"/>
              <a:t>13.00-14.00    </a:t>
            </a:r>
            <a:r>
              <a:rPr lang="sv-SE" sz="5600" dirty="0"/>
              <a:t>Bröstbevarande kirurgi, </a:t>
            </a:r>
            <a:r>
              <a:rPr lang="sv-SE" sz="5600" dirty="0" err="1"/>
              <a:t>mastektomi</a:t>
            </a:r>
            <a:r>
              <a:rPr lang="sv-SE" sz="5600" dirty="0"/>
              <a:t> och axillkirurgi (ÅW)</a:t>
            </a:r>
          </a:p>
          <a:p>
            <a:r>
              <a:rPr lang="sv-SE" sz="5600" dirty="0"/>
              <a:t> </a:t>
            </a:r>
            <a:r>
              <a:rPr lang="sv-SE" sz="5600" dirty="0" smtClean="0"/>
              <a:t>14.00-14.15</a:t>
            </a:r>
            <a:r>
              <a:rPr lang="sv-SE" sz="5600" dirty="0"/>
              <a:t>		Fika</a:t>
            </a:r>
          </a:p>
          <a:p>
            <a:r>
              <a:rPr lang="sv-SE" sz="5600" dirty="0" smtClean="0"/>
              <a:t>14.15-15.30</a:t>
            </a:r>
            <a:r>
              <a:rPr lang="sv-SE" sz="5600" dirty="0"/>
              <a:t>	Cancerbeskedet- kirurgens ansvar (SP)</a:t>
            </a:r>
          </a:p>
          <a:p>
            <a:r>
              <a:rPr lang="sv-SE" sz="5600" dirty="0"/>
              <a:t> </a:t>
            </a:r>
            <a:r>
              <a:rPr lang="sv-SE" sz="5600" dirty="0" smtClean="0"/>
              <a:t> </a:t>
            </a:r>
            <a:r>
              <a:rPr lang="sv-SE" sz="5600" dirty="0"/>
              <a:t>15.30-15.45   Sammanfattning. </a:t>
            </a:r>
          </a:p>
          <a:p>
            <a:r>
              <a:rPr lang="sv-SE" sz="5600" dirty="0"/>
              <a:t>  </a:t>
            </a:r>
            <a:r>
              <a:rPr lang="sv-SE" sz="5600" dirty="0" smtClean="0"/>
              <a:t>Kursmiddag </a:t>
            </a:r>
            <a:r>
              <a:rPr lang="sv-SE" sz="5600" dirty="0"/>
              <a:t>18.00 Kungsgatan 1</a:t>
            </a:r>
          </a:p>
          <a:p>
            <a:r>
              <a:rPr lang="sv-SE" sz="5600" dirty="0"/>
              <a:t> </a:t>
            </a:r>
            <a:r>
              <a:rPr lang="sv-SE" sz="5600" i="1" u="sng" dirty="0" smtClean="0"/>
              <a:t>Tisdag </a:t>
            </a:r>
            <a:r>
              <a:rPr lang="sv-SE" sz="5600" i="1" u="sng" dirty="0"/>
              <a:t>15 november</a:t>
            </a:r>
            <a:endParaRPr lang="sv-SE" sz="5600" dirty="0"/>
          </a:p>
          <a:p>
            <a:r>
              <a:rPr lang="sv-SE" sz="5600" dirty="0"/>
              <a:t> </a:t>
            </a:r>
            <a:r>
              <a:rPr lang="sv-SE" sz="5600" dirty="0" smtClean="0"/>
              <a:t>8.00- </a:t>
            </a:r>
            <a:r>
              <a:rPr lang="sv-SE" sz="5600" dirty="0"/>
              <a:t>9.15     Onkologi; Den </a:t>
            </a:r>
            <a:r>
              <a:rPr lang="sv-SE" sz="5600" dirty="0" err="1"/>
              <a:t>adjuvanta</a:t>
            </a:r>
            <a:r>
              <a:rPr lang="sv-SE" sz="5600" dirty="0"/>
              <a:t> behandlingen. (AV)</a:t>
            </a:r>
          </a:p>
          <a:p>
            <a:r>
              <a:rPr lang="sv-SE" sz="5600" dirty="0"/>
              <a:t> </a:t>
            </a:r>
            <a:r>
              <a:rPr lang="sv-SE" sz="5600" dirty="0" smtClean="0"/>
              <a:t>9.15- </a:t>
            </a:r>
            <a:r>
              <a:rPr lang="sv-SE" sz="5600" dirty="0"/>
              <a:t>9.30     Fika</a:t>
            </a:r>
          </a:p>
          <a:p>
            <a:r>
              <a:rPr lang="sv-SE" sz="5600" dirty="0" smtClean="0"/>
              <a:t>9.30-10.25   </a:t>
            </a:r>
            <a:r>
              <a:rPr lang="sv-SE" sz="5600" dirty="0"/>
              <a:t>Benigna bröstsjukdomar (PW)</a:t>
            </a:r>
          </a:p>
          <a:p>
            <a:r>
              <a:rPr lang="sv-SE" sz="5600" dirty="0" smtClean="0"/>
              <a:t> </a:t>
            </a:r>
            <a:r>
              <a:rPr lang="sv-SE" sz="5600" dirty="0"/>
              <a:t>10.25 – 10.30 </a:t>
            </a:r>
            <a:r>
              <a:rPr lang="sv-SE" sz="5600" dirty="0" smtClean="0"/>
              <a:t>Bensträckare</a:t>
            </a:r>
          </a:p>
          <a:p>
            <a:r>
              <a:rPr lang="sv-SE" sz="5600" dirty="0" smtClean="0"/>
              <a:t> </a:t>
            </a:r>
            <a:r>
              <a:rPr lang="sv-SE" sz="5600" dirty="0"/>
              <a:t>10.30 – 11.30  </a:t>
            </a:r>
            <a:r>
              <a:rPr lang="sv-SE" sz="5600" dirty="0" err="1"/>
              <a:t>Onkoplastiska</a:t>
            </a:r>
            <a:r>
              <a:rPr lang="sv-SE" sz="5600" dirty="0"/>
              <a:t> operationsmetoder (IO)</a:t>
            </a:r>
          </a:p>
          <a:p>
            <a:r>
              <a:rPr lang="sv-SE" sz="5600" dirty="0"/>
              <a:t> </a:t>
            </a:r>
            <a:r>
              <a:rPr lang="sv-SE" sz="5600" dirty="0" smtClean="0"/>
              <a:t>11.30-12.00  </a:t>
            </a:r>
            <a:r>
              <a:rPr lang="sv-SE" sz="5600" dirty="0"/>
              <a:t>Falldiskussioner (MW, DT, PW, m </a:t>
            </a:r>
            <a:r>
              <a:rPr lang="sv-SE" sz="5600" dirty="0" err="1"/>
              <a:t>fl</a:t>
            </a:r>
            <a:r>
              <a:rPr lang="sv-SE" sz="5600" dirty="0"/>
              <a:t>)</a:t>
            </a:r>
          </a:p>
          <a:p>
            <a:r>
              <a:rPr lang="sv-SE" sz="5600" dirty="0"/>
              <a:t> </a:t>
            </a:r>
            <a:r>
              <a:rPr lang="sv-SE" sz="5600" dirty="0" smtClean="0"/>
              <a:t>1200-12.45  Lunch</a:t>
            </a:r>
          </a:p>
          <a:p>
            <a:r>
              <a:rPr lang="sv-SE" sz="5600" dirty="0" smtClean="0"/>
              <a:t>12.45-14.00  </a:t>
            </a:r>
            <a:r>
              <a:rPr lang="sv-SE" sz="5600" dirty="0"/>
              <a:t>Falldiskussioner (MW, PW, DT, m </a:t>
            </a:r>
            <a:r>
              <a:rPr lang="sv-SE" sz="5600" dirty="0" err="1"/>
              <a:t>fl</a:t>
            </a:r>
            <a:r>
              <a:rPr lang="sv-SE" sz="5600" dirty="0"/>
              <a:t>)</a:t>
            </a:r>
          </a:p>
          <a:p>
            <a:r>
              <a:rPr lang="sv-SE" sz="5600" dirty="0"/>
              <a:t> </a:t>
            </a:r>
            <a:r>
              <a:rPr lang="sv-SE" sz="5600" dirty="0" smtClean="0"/>
              <a:t>14.00-15.00</a:t>
            </a:r>
            <a:r>
              <a:rPr lang="sv-SE" sz="5600" dirty="0"/>
              <a:t>	Examination och kursutvärdering (PW, DT)</a:t>
            </a:r>
          </a:p>
          <a:p>
            <a:endParaRPr lang="sv-SE" dirty="0"/>
          </a:p>
        </p:txBody>
      </p:sp>
    </p:spTree>
    <p:extLst>
      <p:ext uri="{BB962C8B-B14F-4D97-AF65-F5344CB8AC3E}">
        <p14:creationId xmlns:p14="http://schemas.microsoft.com/office/powerpoint/2010/main" val="3174966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2"/>
          <p:cNvSpPr>
            <a:spLocks noGrp="1"/>
          </p:cNvSpPr>
          <p:nvPr>
            <p:ph type="title"/>
          </p:nvPr>
        </p:nvSpPr>
        <p:spPr/>
        <p:txBody>
          <a:bodyPr/>
          <a:lstStyle/>
          <a:p>
            <a:pPr algn="ctr"/>
            <a:r>
              <a:rPr lang="sv-SE" altLang="sv-SE" sz="3600" b="1">
                <a:solidFill>
                  <a:srgbClr val="000000"/>
                </a:solidFill>
              </a:rPr>
              <a:t>Cancerbeskedet</a:t>
            </a:r>
          </a:p>
        </p:txBody>
      </p:sp>
      <p:pic>
        <p:nvPicPr>
          <p:cNvPr id="1945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251950" cy="6858000"/>
          </a:xfrm>
          <a:noFill/>
        </p:spPr>
      </p:pic>
      <p:sp>
        <p:nvSpPr>
          <p:cNvPr id="19460" name="textruta 5"/>
          <p:cNvSpPr txBox="1">
            <a:spLocks noChangeArrowheads="1"/>
          </p:cNvSpPr>
          <p:nvPr/>
        </p:nvSpPr>
        <p:spPr bwMode="auto">
          <a:xfrm>
            <a:off x="4370388" y="1844676"/>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Char char="•"/>
              <a:defRPr sz="3200">
                <a:solidFill>
                  <a:schemeClr val="tx1"/>
                </a:solidFill>
                <a:latin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sv-SE" altLang="sv-SE" sz="3600" b="1" i="1">
                <a:solidFill>
                  <a:srgbClr val="000000"/>
                </a:solidFill>
                <a:latin typeface="Times New Roman" panose="02020603050405020304" pitchFamily="18" charset="0"/>
              </a:rPr>
              <a:t>Cancerbeskedet</a:t>
            </a:r>
            <a:endParaRPr lang="sv-SE" altLang="sv-SE" sz="3600" i="1">
              <a:latin typeface="Times New Roman" panose="02020603050405020304" pitchFamily="18" charset="0"/>
            </a:endParaRPr>
          </a:p>
        </p:txBody>
      </p:sp>
    </p:spTree>
    <p:extLst>
      <p:ext uri="{BB962C8B-B14F-4D97-AF65-F5344CB8AC3E}">
        <p14:creationId xmlns:p14="http://schemas.microsoft.com/office/powerpoint/2010/main" val="172368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defRPr/>
            </a:pPr>
            <a:endParaRPr lang="sv-SE"/>
          </a:p>
        </p:txBody>
      </p:sp>
      <p:sp>
        <p:nvSpPr>
          <p:cNvPr id="21507" name="Platshållare för text 2"/>
          <p:cNvSpPr>
            <a:spLocks noGrp="1"/>
          </p:cNvSpPr>
          <p:nvPr>
            <p:ph type="body" idx="1"/>
          </p:nvPr>
        </p:nvSpPr>
        <p:spPr/>
        <p:txBody>
          <a:bodyPr/>
          <a:lstStyle/>
          <a:p>
            <a:endParaRPr lang="sv-SE" altLang="sv-SE"/>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ruta 4"/>
          <p:cNvSpPr txBox="1">
            <a:spLocks noChangeArrowheads="1"/>
          </p:cNvSpPr>
          <p:nvPr/>
        </p:nvSpPr>
        <p:spPr bwMode="auto">
          <a:xfrm>
            <a:off x="4136584" y="2565401"/>
            <a:ext cx="39188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Char char="•"/>
              <a:defRPr sz="3200">
                <a:solidFill>
                  <a:schemeClr val="tx1"/>
                </a:solidFill>
                <a:latin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Arial" panose="020B0604020202020204" pitchFamily="34" charset="0"/>
              </a:defRPr>
            </a:lvl4pPr>
            <a:lvl5pPr marL="2057400" indent="-228600" eaLnBrk="0" hangingPunct="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sv-SE" altLang="sv-SE" i="1" dirty="0" smtClean="0">
                <a:solidFill>
                  <a:srgbClr val="000000"/>
                </a:solidFill>
                <a:latin typeface="Times New Roman" panose="02020603050405020304" pitchFamily="18" charset="0"/>
              </a:rPr>
              <a:t>Introduktionen klar!!!!</a:t>
            </a:r>
            <a:endParaRPr lang="sv-SE" altLang="sv-SE" i="1" dirty="0">
              <a:solidFill>
                <a:srgbClr val="000000"/>
              </a:solidFill>
              <a:latin typeface="Times New Roman" panose="02020603050405020304" pitchFamily="18" charset="0"/>
            </a:endParaRPr>
          </a:p>
          <a:p>
            <a:pPr algn="ctr" eaLnBrk="1" hangingPunct="1">
              <a:spcBef>
                <a:spcPct val="0"/>
              </a:spcBef>
              <a:buClrTx/>
              <a:buFontTx/>
              <a:buNone/>
            </a:pPr>
            <a:r>
              <a:rPr lang="sv-SE" altLang="sv-SE" i="1" dirty="0">
                <a:solidFill>
                  <a:srgbClr val="000000"/>
                </a:solidFill>
                <a:latin typeface="Times New Roman" panose="02020603050405020304" pitchFamily="18" charset="0"/>
              </a:rPr>
              <a:t>Frågor?</a:t>
            </a:r>
          </a:p>
        </p:txBody>
      </p:sp>
    </p:spTree>
    <p:extLst>
      <p:ext uri="{BB962C8B-B14F-4D97-AF65-F5344CB8AC3E}">
        <p14:creationId xmlns:p14="http://schemas.microsoft.com/office/powerpoint/2010/main" val="62357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3200" dirty="0"/>
              <a:t>Introduktion KUB-kurs bröstkirurgi </a:t>
            </a:r>
            <a:r>
              <a:rPr lang="sv-SE" sz="3200" dirty="0" smtClean="0"/>
              <a:t>14-15 nov 2022</a:t>
            </a:r>
            <a:endParaRPr lang="sv-SE" sz="3200" dirty="0"/>
          </a:p>
        </p:txBody>
      </p:sp>
      <p:sp>
        <p:nvSpPr>
          <p:cNvPr id="3" name="Underrubrik 2"/>
          <p:cNvSpPr>
            <a:spLocks noGrp="1"/>
          </p:cNvSpPr>
          <p:nvPr>
            <p:ph type="subTitle" idx="1"/>
          </p:nvPr>
        </p:nvSpPr>
        <p:spPr>
          <a:xfrm>
            <a:off x="2852128" y="5202238"/>
            <a:ext cx="9144000" cy="1655762"/>
          </a:xfrm>
        </p:spPr>
        <p:txBody>
          <a:bodyPr>
            <a:normAutofit/>
          </a:bodyPr>
          <a:lstStyle/>
          <a:p>
            <a:endParaRPr lang="sv-SE" sz="2000" dirty="0" smtClean="0"/>
          </a:p>
          <a:p>
            <a:r>
              <a:rPr lang="sv-SE" sz="2000" dirty="0" smtClean="0"/>
              <a:t>Åsa </a:t>
            </a:r>
            <a:r>
              <a:rPr lang="sv-SE" sz="2000" dirty="0"/>
              <a:t>Wickberg överläkare, </a:t>
            </a:r>
            <a:r>
              <a:rPr lang="sv-SE" sz="2000" dirty="0" smtClean="0"/>
              <a:t>M.D.</a:t>
            </a:r>
          </a:p>
          <a:p>
            <a:r>
              <a:rPr lang="sv-SE" sz="2000" dirty="0" smtClean="0"/>
              <a:t>Bröstendokrinsektionen </a:t>
            </a:r>
          </a:p>
          <a:p>
            <a:r>
              <a:rPr lang="sv-SE" sz="2000" dirty="0" smtClean="0"/>
              <a:t>Kirurgkliniken, USÖ</a:t>
            </a:r>
            <a:endParaRPr lang="sv-SE" sz="20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1" y="3774794"/>
            <a:ext cx="3255105" cy="2141740"/>
          </a:xfrm>
          <a:prstGeom prst="rect">
            <a:avLst/>
          </a:prstGeom>
        </p:spPr>
      </p:pic>
      <p:pic>
        <p:nvPicPr>
          <p:cNvPr id="5" name="Picture 7" descr="1990339_520_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9131" y="344752"/>
            <a:ext cx="2813538" cy="207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7631" y="3509963"/>
            <a:ext cx="3242142" cy="213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objekt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531" y="251699"/>
            <a:ext cx="1960197" cy="2814934"/>
          </a:xfrm>
          <a:prstGeom prst="rect">
            <a:avLst/>
          </a:prstGeom>
        </p:spPr>
      </p:pic>
    </p:spTree>
    <p:extLst>
      <p:ext uri="{BB962C8B-B14F-4D97-AF65-F5344CB8AC3E}">
        <p14:creationId xmlns:p14="http://schemas.microsoft.com/office/powerpoint/2010/main" val="651273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3"/>
          <a:stretch>
            <a:fillRect/>
          </a:stretch>
        </p:blipFill>
        <p:spPr>
          <a:xfrm>
            <a:off x="1186544" y="623248"/>
            <a:ext cx="5403479" cy="5499286"/>
          </a:xfrm>
          <a:prstGeom prst="rect">
            <a:avLst/>
          </a:prstGeom>
        </p:spPr>
      </p:pic>
      <p:sp>
        <p:nvSpPr>
          <p:cNvPr id="5" name="textruta 4"/>
          <p:cNvSpPr txBox="1"/>
          <p:nvPr/>
        </p:nvSpPr>
        <p:spPr>
          <a:xfrm>
            <a:off x="7103592" y="2625315"/>
            <a:ext cx="4502707" cy="1477328"/>
          </a:xfrm>
          <a:prstGeom prst="rect">
            <a:avLst/>
          </a:prstGeom>
          <a:noFill/>
        </p:spPr>
        <p:txBody>
          <a:bodyPr wrap="none" rtlCol="0">
            <a:spAutoFit/>
          </a:bodyPr>
          <a:lstStyle/>
          <a:p>
            <a:r>
              <a:rPr lang="en-US" dirty="0"/>
              <a:t>Region-Specific Incidence and Mortality </a:t>
            </a:r>
            <a:r>
              <a:rPr lang="en-US" dirty="0" smtClean="0"/>
              <a:t>Age-</a:t>
            </a:r>
          </a:p>
          <a:p>
            <a:r>
              <a:rPr lang="en-US" dirty="0" smtClean="0"/>
              <a:t>Standardized </a:t>
            </a:r>
            <a:r>
              <a:rPr lang="en-US" dirty="0"/>
              <a:t>Rates </a:t>
            </a:r>
            <a:r>
              <a:rPr lang="en-US" dirty="0" smtClean="0"/>
              <a:t>for </a:t>
            </a:r>
            <a:r>
              <a:rPr lang="en-US" dirty="0"/>
              <a:t>Female Breast </a:t>
            </a:r>
            <a:r>
              <a:rPr lang="en-US" dirty="0" smtClean="0"/>
              <a:t>Cancer</a:t>
            </a:r>
          </a:p>
          <a:p>
            <a:r>
              <a:rPr lang="en-US" dirty="0" smtClean="0"/>
              <a:t> </a:t>
            </a:r>
            <a:r>
              <a:rPr lang="en-US" dirty="0"/>
              <a:t>in 2020. Rates are shown in descending </a:t>
            </a:r>
            <a:r>
              <a:rPr lang="en-US" dirty="0" smtClean="0"/>
              <a:t>order</a:t>
            </a:r>
          </a:p>
          <a:p>
            <a:r>
              <a:rPr lang="en-US" dirty="0" smtClean="0"/>
              <a:t> </a:t>
            </a:r>
            <a:r>
              <a:rPr lang="en-US" dirty="0"/>
              <a:t>of the world (W) age-standardized </a:t>
            </a:r>
            <a:r>
              <a:rPr lang="en-US" dirty="0" smtClean="0"/>
              <a:t>incidence</a:t>
            </a:r>
          </a:p>
          <a:p>
            <a:r>
              <a:rPr lang="en-US" dirty="0" smtClean="0"/>
              <a:t> rate. Source</a:t>
            </a:r>
            <a:r>
              <a:rPr lang="en-US" dirty="0"/>
              <a:t>: GLOBOCAN 2020.</a:t>
            </a:r>
            <a:endParaRPr lang="sv-SE" dirty="0"/>
          </a:p>
        </p:txBody>
      </p:sp>
    </p:spTree>
    <p:extLst>
      <p:ext uri="{BB962C8B-B14F-4D97-AF65-F5344CB8AC3E}">
        <p14:creationId xmlns:p14="http://schemas.microsoft.com/office/powerpoint/2010/main" val="2774936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dirty="0"/>
          </a:p>
        </p:txBody>
      </p:sp>
      <p:sp>
        <p:nvSpPr>
          <p:cNvPr id="3" name="Underrubrik 2"/>
          <p:cNvSpPr>
            <a:spLocks noGrp="1"/>
          </p:cNvSpPr>
          <p:nvPr>
            <p:ph type="subTitle" idx="1"/>
          </p:nvPr>
        </p:nvSpPr>
        <p:spPr/>
        <p:txBody>
          <a:bodyPr/>
          <a:lstStyle/>
          <a:p>
            <a:endParaRPr lang="sv-SE"/>
          </a:p>
        </p:txBody>
      </p:sp>
      <p:pic>
        <p:nvPicPr>
          <p:cNvPr id="4" name="Picture 2" descr="C:\Users\awi037\Desktop\httpwww.cancercent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783" y="1057720"/>
            <a:ext cx="6084434" cy="490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73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3"/>
          <a:stretch>
            <a:fillRect/>
          </a:stretch>
        </p:blipFill>
        <p:spPr>
          <a:xfrm>
            <a:off x="838200" y="660853"/>
            <a:ext cx="10094399" cy="4351338"/>
          </a:xfrm>
          <a:prstGeom prst="rect">
            <a:avLst/>
          </a:prstGeom>
        </p:spPr>
      </p:pic>
      <p:sp>
        <p:nvSpPr>
          <p:cNvPr id="6" name="textruta 5"/>
          <p:cNvSpPr txBox="1"/>
          <p:nvPr/>
        </p:nvSpPr>
        <p:spPr>
          <a:xfrm>
            <a:off x="5910943" y="6019800"/>
            <a:ext cx="184731" cy="369332"/>
          </a:xfrm>
          <a:prstGeom prst="rect">
            <a:avLst/>
          </a:prstGeom>
          <a:noFill/>
        </p:spPr>
        <p:txBody>
          <a:bodyPr wrap="none" rtlCol="0">
            <a:spAutoFit/>
          </a:bodyPr>
          <a:lstStyle/>
          <a:p>
            <a:endParaRPr lang="sv-SE"/>
          </a:p>
        </p:txBody>
      </p:sp>
      <p:sp>
        <p:nvSpPr>
          <p:cNvPr id="7" name="textruta 6"/>
          <p:cNvSpPr txBox="1"/>
          <p:nvPr/>
        </p:nvSpPr>
        <p:spPr>
          <a:xfrm>
            <a:off x="4680857" y="5725886"/>
            <a:ext cx="6933373" cy="461665"/>
          </a:xfrm>
          <a:prstGeom prst="rect">
            <a:avLst/>
          </a:prstGeom>
          <a:noFill/>
        </p:spPr>
        <p:txBody>
          <a:bodyPr wrap="none" rtlCol="0">
            <a:spAutoFit/>
          </a:bodyPr>
          <a:lstStyle/>
          <a:p>
            <a:r>
              <a:rPr lang="en-US" sz="1200" dirty="0" err="1"/>
              <a:t>Rossouw</a:t>
            </a:r>
            <a:r>
              <a:rPr lang="en-US" sz="1200" dirty="0"/>
              <a:t> et al, Risk and benefits of estrogen plus progestin in healthy postmenopausal women</a:t>
            </a:r>
            <a:r>
              <a:rPr lang="en-US" sz="1200" dirty="0" smtClean="0"/>
              <a:t>:</a:t>
            </a:r>
          </a:p>
          <a:p>
            <a:r>
              <a:rPr lang="en-US" sz="1200" dirty="0" smtClean="0"/>
              <a:t> </a:t>
            </a:r>
            <a:r>
              <a:rPr lang="en-US" sz="1200" dirty="0"/>
              <a:t>principal results from the Women’s health Initiative randomized controlled</a:t>
            </a:r>
            <a:r>
              <a:rPr lang="sv-SE" sz="1200" dirty="0"/>
              <a:t>trial. JAMA. 2002;288(3):321–33.</a:t>
            </a:r>
          </a:p>
        </p:txBody>
      </p:sp>
    </p:spTree>
    <p:extLst>
      <p:ext uri="{BB962C8B-B14F-4D97-AF65-F5344CB8AC3E}">
        <p14:creationId xmlns:p14="http://schemas.microsoft.com/office/powerpoint/2010/main" val="1733966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4759" y="665360"/>
            <a:ext cx="6303811" cy="5929739"/>
          </a:xfrm>
        </p:spPr>
      </p:pic>
    </p:spTree>
    <p:extLst>
      <p:ext uri="{BB962C8B-B14F-4D97-AF65-F5344CB8AC3E}">
        <p14:creationId xmlns:p14="http://schemas.microsoft.com/office/powerpoint/2010/main" val="413567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54339" y="3283347"/>
            <a:ext cx="9144000" cy="2387600"/>
          </a:xfrm>
        </p:spPr>
        <p:txBody>
          <a:bodyPr>
            <a:normAutofit/>
          </a:bodyPr>
          <a:lstStyle/>
          <a:p>
            <a:r>
              <a:rPr lang="sv-SE" sz="2400" dirty="0"/>
              <a:t/>
            </a:r>
            <a:br>
              <a:rPr lang="sv-SE" sz="2400" dirty="0"/>
            </a:br>
            <a:r>
              <a:rPr lang="sv-SE" sz="2400" dirty="0"/>
              <a:t/>
            </a:r>
            <a:br>
              <a:rPr lang="sv-SE" sz="2400" dirty="0"/>
            </a:br>
            <a:r>
              <a:rPr lang="sv-SE" sz="2400" dirty="0"/>
              <a:t>”…HER2- blockad vid HER2-positiv bröstcancer är ett av de hittills</a:t>
            </a:r>
            <a:br>
              <a:rPr lang="sv-SE" sz="2400" dirty="0"/>
            </a:br>
            <a:r>
              <a:rPr lang="sv-SE" sz="2400" dirty="0"/>
              <a:t> största genombrott som skett i behandlingen av bröstcancer…”</a:t>
            </a:r>
          </a:p>
        </p:txBody>
      </p:sp>
      <p:sp>
        <p:nvSpPr>
          <p:cNvPr id="3" name="Underrubrik 2"/>
          <p:cNvSpPr>
            <a:spLocks noGrp="1"/>
          </p:cNvSpPr>
          <p:nvPr>
            <p:ph type="subTitle" idx="1"/>
          </p:nvPr>
        </p:nvSpPr>
        <p:spPr>
          <a:xfrm>
            <a:off x="390072" y="2171700"/>
            <a:ext cx="9144000" cy="1655762"/>
          </a:xfrm>
        </p:spPr>
        <p:txBody>
          <a:bodyPr>
            <a:normAutofit fontScale="92500" lnSpcReduction="20000"/>
          </a:bodyPr>
          <a:lstStyle/>
          <a:p>
            <a:pPr algn="l"/>
            <a:r>
              <a:rPr lang="sv-SE" sz="2000" dirty="0"/>
              <a:t>HER2 protein, finns på cellytan på de flesta celler</a:t>
            </a:r>
          </a:p>
          <a:p>
            <a:pPr algn="l"/>
            <a:r>
              <a:rPr lang="sv-SE" sz="2000" dirty="0"/>
              <a:t>Styr cellens tillväxt och delning</a:t>
            </a:r>
          </a:p>
          <a:p>
            <a:pPr algn="l"/>
            <a:r>
              <a:rPr lang="sv-SE" sz="2000" dirty="0"/>
              <a:t>HER2-positiv bröstcancer – genmutation leder</a:t>
            </a:r>
          </a:p>
          <a:p>
            <a:pPr algn="l"/>
            <a:r>
              <a:rPr lang="sv-SE" sz="2000" dirty="0"/>
              <a:t> till många flera HER2-proteiner än normalt</a:t>
            </a:r>
          </a:p>
          <a:p>
            <a:pPr algn="l"/>
            <a:r>
              <a:rPr lang="sv-SE" sz="2000" dirty="0" smtClean="0"/>
              <a:t>Målinriktade </a:t>
            </a:r>
            <a:r>
              <a:rPr lang="sv-SE" sz="2000" dirty="0" err="1" smtClean="0"/>
              <a:t>monoklonala</a:t>
            </a:r>
            <a:r>
              <a:rPr lang="sv-SE" sz="2000" dirty="0" smtClean="0"/>
              <a:t> antikroppar</a:t>
            </a:r>
            <a:r>
              <a:rPr lang="sv-SE" sz="2000" dirty="0"/>
              <a:t>) blockerar HER2-proteinet</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865" y="9930"/>
            <a:ext cx="3364436" cy="6886170"/>
          </a:xfrm>
          <a:prstGeom prst="rect">
            <a:avLst/>
          </a:prstGeom>
        </p:spPr>
      </p:pic>
      <p:sp>
        <p:nvSpPr>
          <p:cNvPr id="5" name="Ellips 4"/>
          <p:cNvSpPr/>
          <p:nvPr/>
        </p:nvSpPr>
        <p:spPr>
          <a:xfrm>
            <a:off x="8604402" y="3525638"/>
            <a:ext cx="1574081"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p:cNvSpPr/>
          <p:nvPr/>
        </p:nvSpPr>
        <p:spPr>
          <a:xfrm>
            <a:off x="10490200" y="4016573"/>
            <a:ext cx="1333500" cy="921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4388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CC">
            <a:alpha val="35000"/>
          </a:srgbClr>
        </a:solidFill>
        <a:effectLst/>
      </p:bgPr>
    </p:bg>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277107" y="1730375"/>
            <a:ext cx="9144000" cy="1655762"/>
          </a:xfrm>
        </p:spPr>
        <p:txBody>
          <a:bodyPr>
            <a:noAutofit/>
          </a:bodyPr>
          <a:lstStyle/>
          <a:p>
            <a:pPr algn="l"/>
            <a:r>
              <a:rPr lang="sv-SE" sz="1800" dirty="0" err="1" smtClean="0"/>
              <a:t>Atypical</a:t>
            </a:r>
            <a:r>
              <a:rPr lang="sv-SE" sz="1800" dirty="0" smtClean="0"/>
              <a:t> </a:t>
            </a:r>
            <a:r>
              <a:rPr lang="sv-SE" sz="1800" dirty="0" err="1" smtClean="0"/>
              <a:t>ductal</a:t>
            </a:r>
            <a:r>
              <a:rPr lang="sv-SE" sz="1800" dirty="0" smtClean="0"/>
              <a:t> </a:t>
            </a:r>
            <a:r>
              <a:rPr lang="sv-SE" sz="1800" dirty="0" err="1"/>
              <a:t>hyperplasia</a:t>
            </a:r>
            <a:r>
              <a:rPr lang="sv-SE" sz="1800" dirty="0"/>
              <a:t> (ADH) </a:t>
            </a:r>
            <a:r>
              <a:rPr lang="sv-SE" sz="1800" dirty="0" smtClean="0"/>
              <a:t>or</a:t>
            </a:r>
          </a:p>
          <a:p>
            <a:pPr algn="l"/>
            <a:r>
              <a:rPr lang="sv-SE" sz="1800" dirty="0" smtClean="0"/>
              <a:t> </a:t>
            </a:r>
            <a:r>
              <a:rPr lang="sv-SE" sz="1800" dirty="0" err="1"/>
              <a:t>atypical</a:t>
            </a:r>
            <a:r>
              <a:rPr lang="sv-SE" sz="1800" dirty="0"/>
              <a:t> </a:t>
            </a:r>
            <a:r>
              <a:rPr lang="sv-SE" sz="1800" dirty="0" err="1"/>
              <a:t>lobular</a:t>
            </a:r>
            <a:r>
              <a:rPr lang="sv-SE" sz="1800" dirty="0"/>
              <a:t> </a:t>
            </a:r>
            <a:r>
              <a:rPr lang="sv-SE" sz="1800" dirty="0" err="1" smtClean="0"/>
              <a:t>hyperplasia</a:t>
            </a:r>
            <a:r>
              <a:rPr lang="sv-SE" sz="1800" dirty="0"/>
              <a:t> </a:t>
            </a:r>
            <a:r>
              <a:rPr lang="en-US" sz="1800" dirty="0" smtClean="0"/>
              <a:t>(ALH</a:t>
            </a:r>
            <a:r>
              <a:rPr lang="en-US" sz="1800" dirty="0"/>
              <a:t>), increase the risk </a:t>
            </a:r>
            <a:r>
              <a:rPr lang="en-US" sz="1800" dirty="0" smtClean="0"/>
              <a:t>of</a:t>
            </a:r>
          </a:p>
          <a:p>
            <a:pPr algn="l"/>
            <a:r>
              <a:rPr lang="en-US" sz="1800" dirty="0" smtClean="0"/>
              <a:t>developing </a:t>
            </a:r>
            <a:r>
              <a:rPr lang="en-US" sz="1800" dirty="0"/>
              <a:t>breast cancer up to </a:t>
            </a:r>
            <a:r>
              <a:rPr lang="en-US" sz="1800" dirty="0" smtClean="0"/>
              <a:t>five </a:t>
            </a:r>
            <a:r>
              <a:rPr lang="sv-SE" sz="1800" dirty="0" err="1" smtClean="0"/>
              <a:t>times</a:t>
            </a:r>
            <a:r>
              <a:rPr lang="sv-SE" sz="1800" dirty="0" smtClean="0"/>
              <a:t> </a:t>
            </a:r>
            <a:r>
              <a:rPr lang="sv-SE" sz="1800" dirty="0" err="1"/>
              <a:t>higher</a:t>
            </a:r>
            <a:r>
              <a:rPr lang="sv-SE" sz="1800" dirty="0"/>
              <a:t> </a:t>
            </a:r>
            <a:r>
              <a:rPr lang="sv-SE" sz="1800" dirty="0" err="1"/>
              <a:t>than</a:t>
            </a:r>
            <a:r>
              <a:rPr lang="sv-SE" sz="1800" dirty="0"/>
              <a:t> </a:t>
            </a:r>
            <a:endParaRPr lang="sv-SE" sz="1800" dirty="0" smtClean="0"/>
          </a:p>
          <a:p>
            <a:pPr algn="l"/>
            <a:r>
              <a:rPr lang="sv-SE" sz="1800" dirty="0"/>
              <a:t>n</a:t>
            </a:r>
            <a:r>
              <a:rPr lang="sv-SE" sz="1800" dirty="0" smtClean="0"/>
              <a:t>ormal</a:t>
            </a:r>
          </a:p>
          <a:p>
            <a:pPr algn="l"/>
            <a:endParaRPr lang="en-US" sz="1800" dirty="0" smtClean="0"/>
          </a:p>
          <a:p>
            <a:pPr algn="l"/>
            <a:endParaRPr lang="en-US" sz="1800" dirty="0"/>
          </a:p>
          <a:p>
            <a:pPr algn="l"/>
            <a:endParaRPr lang="en-US" sz="1800" dirty="0" smtClean="0"/>
          </a:p>
          <a:p>
            <a:pPr algn="l"/>
            <a:r>
              <a:rPr lang="en-US" sz="1400" dirty="0" smtClean="0"/>
              <a:t>Obesity in older women due to over-exposition of estrogen</a:t>
            </a:r>
          </a:p>
          <a:p>
            <a:pPr algn="l"/>
            <a:r>
              <a:rPr lang="en-US" sz="1400" dirty="0" smtClean="0"/>
              <a:t> from fat tissue (</a:t>
            </a:r>
            <a:r>
              <a:rPr lang="en-US" sz="1400" dirty="0" err="1" smtClean="0"/>
              <a:t>östradiol</a:t>
            </a:r>
            <a:r>
              <a:rPr lang="en-US" sz="1400" dirty="0" smtClean="0"/>
              <a:t> </a:t>
            </a:r>
            <a:r>
              <a:rPr lang="en-US" sz="1400" dirty="0" err="1" smtClean="0"/>
              <a:t>blir</a:t>
            </a:r>
            <a:r>
              <a:rPr lang="en-US" sz="1400" dirty="0" smtClean="0"/>
              <a:t> </a:t>
            </a:r>
            <a:r>
              <a:rPr lang="en-US" sz="1400" dirty="0" err="1" smtClean="0"/>
              <a:t>östrogen</a:t>
            </a:r>
            <a:r>
              <a:rPr lang="en-US" sz="1400" dirty="0" smtClean="0"/>
              <a:t>). </a:t>
            </a:r>
            <a:r>
              <a:rPr lang="en-US" sz="1400" dirty="0" err="1" smtClean="0"/>
              <a:t>Yngre</a:t>
            </a:r>
            <a:r>
              <a:rPr lang="en-US" sz="1400" dirty="0" smtClean="0"/>
              <a:t> </a:t>
            </a:r>
            <a:r>
              <a:rPr lang="en-US" sz="1400" dirty="0" err="1" smtClean="0"/>
              <a:t>kvinnor</a:t>
            </a:r>
            <a:r>
              <a:rPr lang="en-US" sz="1400" dirty="0" smtClean="0"/>
              <a:t> </a:t>
            </a:r>
            <a:r>
              <a:rPr lang="en-US" sz="1400" dirty="0" err="1" smtClean="0"/>
              <a:t>minskad</a:t>
            </a:r>
            <a:r>
              <a:rPr lang="en-US" sz="1400" dirty="0" smtClean="0"/>
              <a:t> risk?</a:t>
            </a:r>
            <a:endParaRPr lang="en-US" sz="1400" dirty="0"/>
          </a:p>
          <a:p>
            <a:pPr algn="l"/>
            <a:endParaRPr lang="en-US" sz="1800" dirty="0" smtClean="0"/>
          </a:p>
          <a:p>
            <a:pPr algn="l"/>
            <a:endParaRPr lang="en-US" sz="1400" dirty="0" smtClean="0"/>
          </a:p>
          <a:p>
            <a:pPr algn="l"/>
            <a:r>
              <a:rPr lang="en-US" sz="1400" dirty="0" err="1" smtClean="0"/>
              <a:t>Rossouw</a:t>
            </a:r>
            <a:r>
              <a:rPr lang="en-US" sz="1400" dirty="0" smtClean="0"/>
              <a:t> et al, Risk </a:t>
            </a:r>
            <a:r>
              <a:rPr lang="en-US" sz="1400" dirty="0"/>
              <a:t>and benefits </a:t>
            </a:r>
            <a:r>
              <a:rPr lang="en-US" sz="1400" dirty="0" smtClean="0"/>
              <a:t>of estrogen </a:t>
            </a:r>
            <a:r>
              <a:rPr lang="en-US" sz="1400" dirty="0"/>
              <a:t>plus progestin in healthy postmenopausal women: </a:t>
            </a:r>
            <a:r>
              <a:rPr lang="en-US" sz="1400" dirty="0" smtClean="0"/>
              <a:t>principal results </a:t>
            </a:r>
            <a:r>
              <a:rPr lang="en-US" sz="1400" dirty="0"/>
              <a:t>from the Women’s health Initiative randomized </a:t>
            </a:r>
            <a:r>
              <a:rPr lang="en-US" sz="1400" dirty="0" smtClean="0"/>
              <a:t>controlled</a:t>
            </a:r>
            <a:r>
              <a:rPr lang="sv-SE" sz="1400" dirty="0" smtClean="0"/>
              <a:t>trial</a:t>
            </a:r>
            <a:r>
              <a:rPr lang="sv-SE" sz="1400" dirty="0"/>
              <a:t>. JAMA. 2002;288(3):321–33.</a:t>
            </a:r>
          </a:p>
          <a:p>
            <a:pPr algn="l"/>
            <a:r>
              <a:rPr lang="en-US" sz="1400" dirty="0" err="1" smtClean="0"/>
              <a:t>Beral</a:t>
            </a:r>
            <a:r>
              <a:rPr lang="en-US" sz="1400" dirty="0" smtClean="0"/>
              <a:t> </a:t>
            </a:r>
            <a:r>
              <a:rPr lang="en-US" sz="1400" dirty="0"/>
              <a:t>V, Million Women Study Collaborators. Breast cancer </a:t>
            </a:r>
            <a:r>
              <a:rPr lang="en-US" sz="1400" dirty="0" smtClean="0"/>
              <a:t>and hormone-replacement </a:t>
            </a:r>
            <a:r>
              <a:rPr lang="en-US" sz="1400" dirty="0"/>
              <a:t>therapy in the million women study. </a:t>
            </a:r>
            <a:r>
              <a:rPr lang="en-US" sz="1400" dirty="0" smtClean="0"/>
              <a:t>Lancet.</a:t>
            </a:r>
            <a:r>
              <a:rPr lang="sv-SE" sz="1400" dirty="0" smtClean="0"/>
              <a:t>2003;362(9382</a:t>
            </a:r>
            <a:r>
              <a:rPr lang="sv-SE" sz="1400" dirty="0"/>
              <a:t>):419</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354" y="0"/>
            <a:ext cx="4928345" cy="5677903"/>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637" y="3271837"/>
            <a:ext cx="2143125" cy="2143125"/>
          </a:xfrm>
          <a:prstGeom prst="rect">
            <a:avLst/>
          </a:prstGeom>
        </p:spPr>
      </p:pic>
    </p:spTree>
    <p:extLst>
      <p:ext uri="{BB962C8B-B14F-4D97-AF65-F5344CB8AC3E}">
        <p14:creationId xmlns:p14="http://schemas.microsoft.com/office/powerpoint/2010/main" val="3310099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Anpassat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FF99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2190</Words>
  <Application>Microsoft Office PowerPoint</Application>
  <PresentationFormat>Bredbild</PresentationFormat>
  <Paragraphs>201</Paragraphs>
  <Slides>21</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Algerian</vt:lpstr>
      <vt:lpstr>Arial</vt:lpstr>
      <vt:lpstr>Calibri</vt:lpstr>
      <vt:lpstr>Calibri Light</vt:lpstr>
      <vt:lpstr>Times New Roman</vt:lpstr>
      <vt:lpstr>Office-tema</vt:lpstr>
      <vt:lpstr>Välkommen till KUB-kurs i bröstkirurgi 14-15 nov 2022</vt:lpstr>
      <vt:lpstr>PowerPoint-presentation</vt:lpstr>
      <vt:lpstr>Introduktion KUB-kurs bröstkirurgi 14-15 nov 2022</vt:lpstr>
      <vt:lpstr>PowerPoint-presentation</vt:lpstr>
      <vt:lpstr>PowerPoint-presentation</vt:lpstr>
      <vt:lpstr>PowerPoint-presentation</vt:lpstr>
      <vt:lpstr>PowerPoint-presentation</vt:lpstr>
      <vt:lpstr>  ”…HER2- blockad vid HER2-positiv bröstcancer är ett av de hittills  största genombrott som skett i behandlingen av bröstcancer…”</vt:lpstr>
      <vt:lpstr>PowerPoint-presentation</vt:lpstr>
      <vt:lpstr>Behandlingsrekommendationer följer ett Nationellt vårdprogram. Syftet är likvärdig vård.   Nationella kvalitetsregistret för bröstcancer (NKBC)</vt:lpstr>
      <vt:lpstr> TDLU terminal duct lobular unit Duktal, numera ”no special type (NST)” 75-80% Lobulär 10-15% In situ LCIS/DCIS Övriga: mucinös, tubulär,  inflammatorisk, malignt melanom</vt:lpstr>
      <vt:lpstr>Andra sätt att klassificera…</vt:lpstr>
      <vt:lpstr>PowerPoint-presentation</vt:lpstr>
      <vt:lpstr>Trend mot minskande (axill)kirurgi….?</vt:lpstr>
      <vt:lpstr>Mammografiscreening</vt:lpstr>
      <vt:lpstr>PowerPoint-presentation</vt:lpstr>
      <vt:lpstr>PowerPoint-presentation</vt:lpstr>
      <vt:lpstr>PowerPoint-presentation</vt:lpstr>
      <vt:lpstr>Cytostatika – före eller efter?</vt:lpstr>
      <vt:lpstr>Cancerbeskedet</vt:lpstr>
      <vt:lpstr>PowerPoint-presentation</vt:lpstr>
    </vt:vector>
  </TitlesOfParts>
  <Company>Region Örebro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Wickberg Åsa, USÖ Kir klin</dc:creator>
  <cp:lastModifiedBy>Wickberg Åsa, Kir bröst endok sek</cp:lastModifiedBy>
  <cp:revision>202</cp:revision>
  <dcterms:created xsi:type="dcterms:W3CDTF">2019-10-02T07:05:35Z</dcterms:created>
  <dcterms:modified xsi:type="dcterms:W3CDTF">2022-11-14T09:49:35Z</dcterms:modified>
</cp:coreProperties>
</file>