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98" r:id="rId3"/>
    <p:sldMasterId id="2147483670" r:id="rId4"/>
  </p:sldMasterIdLst>
  <p:notesMasterIdLst>
    <p:notesMasterId r:id="rId38"/>
  </p:notesMasterIdLst>
  <p:sldIdLst>
    <p:sldId id="289" r:id="rId5"/>
    <p:sldId id="301" r:id="rId6"/>
    <p:sldId id="299" r:id="rId7"/>
    <p:sldId id="290" r:id="rId8"/>
    <p:sldId id="293" r:id="rId9"/>
    <p:sldId id="302" r:id="rId10"/>
    <p:sldId id="256" r:id="rId11"/>
    <p:sldId id="280" r:id="rId12"/>
    <p:sldId id="263" r:id="rId13"/>
    <p:sldId id="286" r:id="rId14"/>
    <p:sldId id="281" r:id="rId15"/>
    <p:sldId id="284" r:id="rId16"/>
    <p:sldId id="285" r:id="rId17"/>
    <p:sldId id="287" r:id="rId18"/>
    <p:sldId id="300" r:id="rId19"/>
    <p:sldId id="273" r:id="rId20"/>
    <p:sldId id="274" r:id="rId21"/>
    <p:sldId id="276" r:id="rId22"/>
    <p:sldId id="264" r:id="rId23"/>
    <p:sldId id="294" r:id="rId24"/>
    <p:sldId id="260" r:id="rId25"/>
    <p:sldId id="266" r:id="rId26"/>
    <p:sldId id="291" r:id="rId27"/>
    <p:sldId id="303" r:id="rId28"/>
    <p:sldId id="259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B6F064F1-6CE1-4E65-8034-6EC887132B98}">
          <p14:sldIdLst>
            <p14:sldId id="289"/>
            <p14:sldId id="301"/>
            <p14:sldId id="299"/>
            <p14:sldId id="290"/>
            <p14:sldId id="293"/>
            <p14:sldId id="302"/>
            <p14:sldId id="256"/>
            <p14:sldId id="280"/>
            <p14:sldId id="263"/>
            <p14:sldId id="286"/>
            <p14:sldId id="281"/>
            <p14:sldId id="284"/>
            <p14:sldId id="285"/>
            <p14:sldId id="287"/>
            <p14:sldId id="300"/>
            <p14:sldId id="273"/>
            <p14:sldId id="274"/>
            <p14:sldId id="276"/>
            <p14:sldId id="264"/>
            <p14:sldId id="294"/>
            <p14:sldId id="260"/>
            <p14:sldId id="266"/>
            <p14:sldId id="291"/>
            <p14:sldId id="303"/>
            <p14:sldId id="259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</p14:sldIdLst>
        </p14:section>
        <p14:section name="Namnlöst avsnitt" id="{5CFE1928-7496-4B00-8BD2-7DF944EE3CE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86025" autoAdjust="0"/>
  </p:normalViewPr>
  <p:slideViewPr>
    <p:cSldViewPr snapToGrid="0" showGuides="1">
      <p:cViewPr varScale="1">
        <p:scale>
          <a:sx n="99" d="100"/>
          <a:sy n="99" d="100"/>
        </p:scale>
        <p:origin x="1566" y="90"/>
      </p:cViewPr>
      <p:guideLst>
        <p:guide orient="horz"/>
        <p:guide pos="57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D5BAB-E0D0-437A-9058-430252D9D618}" type="datetimeFigureOut">
              <a:rPr lang="en-GB" smtClean="0"/>
              <a:t>14/11/2022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B2F27-15E0-4742-B0BA-181C870B2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80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Föreningen </a:t>
            </a:r>
            <a:r>
              <a:rPr lang="sv-SE" dirty="0" err="1" smtClean="0"/>
              <a:t>Plattnormen</a:t>
            </a:r>
            <a:r>
              <a:rPr lang="sv-SE" dirty="0" smtClean="0"/>
              <a:t> kämpar för att en slät, platt bröstkorg ska erbjudas som alternativ till bröstrekonstruktion efter en cancerbehandling.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961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should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marked with a clip before starting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neoadjuvant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treatment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residual cancer burden (RCB) that assesses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extent, cellularity, size of lymph node metastases and presence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treatment effects in the breast and the lymph nodes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PcR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leder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alltid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till BCS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konstigt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nog…..: After PST is widely used within clinical trials today</a:t>
            </a:r>
          </a:p>
          <a:p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Astonishingly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constantly</a:t>
            </a:r>
            <a:endParaRPr lang="sv-S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improving response rates do not translate into a higher 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BCT which ranges between 13% and 69% [30–31].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97FA0-647D-450E-B01A-43EC2ECC9554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7391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84907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ITC </a:t>
            </a:r>
          </a:p>
          <a:p>
            <a:r>
              <a:rPr lang="sv-SE" dirty="0" smtClean="0"/>
              <a:t>Mikrometastaser</a:t>
            </a:r>
            <a:r>
              <a:rPr lang="sv-SE" baseline="0" dirty="0" smtClean="0"/>
              <a:t> 0.2 -2 mm</a:t>
            </a:r>
          </a:p>
          <a:p>
            <a:r>
              <a:rPr lang="sv-SE" baseline="0" dirty="0" err="1" smtClean="0"/>
              <a:t>Makrometastaser</a:t>
            </a:r>
            <a:r>
              <a:rPr lang="sv-SE" baseline="0" dirty="0" smtClean="0"/>
              <a:t> &gt; 2 mm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935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dirty="0" smtClean="0"/>
              <a:t>Nivå I lymfkörtlar lateralt om m </a:t>
            </a:r>
            <a:r>
              <a:rPr lang="sv-SE" sz="1200" dirty="0" err="1" smtClean="0"/>
              <a:t>pectoralis</a:t>
            </a:r>
            <a:r>
              <a:rPr lang="sv-SE" sz="1200" dirty="0" smtClean="0"/>
              <a:t> minor, </a:t>
            </a:r>
          </a:p>
          <a:p>
            <a:r>
              <a:rPr lang="sv-SE" sz="1200" dirty="0" smtClean="0"/>
              <a:t>Nivå II lymfkörtlar bakom</a:t>
            </a:r>
            <a:r>
              <a:rPr lang="fr-FR" sz="1200" dirty="0" smtClean="0"/>
              <a:t> m pectoralis minor och upp mot kärlen</a:t>
            </a:r>
          </a:p>
          <a:p>
            <a:r>
              <a:rPr lang="fr-FR" sz="1200" dirty="0" smtClean="0"/>
              <a:t>Nivå III </a:t>
            </a:r>
            <a:r>
              <a:rPr lang="sv-SE" sz="1200" dirty="0" smtClean="0"/>
              <a:t>lymfkörtlar medialt om m </a:t>
            </a:r>
            <a:r>
              <a:rPr lang="sv-SE" sz="1200" dirty="0" err="1" smtClean="0"/>
              <a:t>pectoralis</a:t>
            </a:r>
            <a:r>
              <a:rPr lang="sv-SE" sz="1200" dirty="0" smtClean="0"/>
              <a:t> minors begränsning vid </a:t>
            </a:r>
            <a:r>
              <a:rPr lang="sv-SE" sz="1200" dirty="0" err="1" smtClean="0"/>
              <a:t>klavikeln</a:t>
            </a:r>
            <a:endParaRPr lang="sv-SE" sz="1200" dirty="0" smtClean="0"/>
          </a:p>
          <a:p>
            <a:r>
              <a:rPr lang="sv-SE" sz="1200" dirty="0" smtClean="0"/>
              <a:t>Utrym från v. </a:t>
            </a:r>
            <a:r>
              <a:rPr lang="sv-SE" sz="1200" dirty="0" err="1" smtClean="0"/>
              <a:t>axillaris</a:t>
            </a:r>
            <a:r>
              <a:rPr lang="sv-SE" sz="1200" dirty="0" smtClean="0"/>
              <a:t> och nedåt, medtagande fett och lymfkörtlar från nivå I och II </a:t>
            </a:r>
          </a:p>
          <a:p>
            <a:r>
              <a:rPr lang="sv-SE" sz="1200" dirty="0" smtClean="0"/>
              <a:t>Vid makroskopisk </a:t>
            </a:r>
            <a:r>
              <a:rPr lang="sv-SE" sz="1200" dirty="0" err="1" smtClean="0"/>
              <a:t>metastasering</a:t>
            </a:r>
            <a:r>
              <a:rPr lang="sv-SE" sz="1200" dirty="0" smtClean="0"/>
              <a:t> till högre belägna lymfkörtlar (nivå III) bör man försöka att även medta dessa.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82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thoracicus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longus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motorisk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till m serratus anterior –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vingskapula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thoracodoaralis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Motorisk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nerv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till m latissimus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dorsi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intercostobrachial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nerve is the lateral cutaneous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branch of the second intercostal nerve, which travels from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second intercostal space obliquely through the axilla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the anterior and central lymph nodes, and then 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anastomoses with the medial brachial cutaneous nerve. It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participates in sensory innervation of the medial part of the</a:t>
            </a:r>
          </a:p>
          <a:p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upper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arm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281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sv-SE" dirty="0" smtClean="0"/>
              <a:t>Den rapporterade incidensen av armlymfödem efter bröstcancerbehandling varierar. Variationen kan förklaras av olikheter i definition, mätmetoder och behandling av bröstcancer. Den högsta incidensen (upp till 89 %) av lymfödem ses hos patienter som opererats med axillutrymning och fått postoperativ strålbehandling mot axillen (Segerström et al. 1992, </a:t>
            </a:r>
            <a:r>
              <a:rPr lang="sv-SE" altLang="sv-SE" dirty="0" err="1" smtClean="0"/>
              <a:t>Tengrup</a:t>
            </a:r>
            <a:r>
              <a:rPr lang="sv-SE" altLang="sv-SE" dirty="0" smtClean="0"/>
              <a:t> et al. 1999). Senare kartläggningar visar på ca 40% (Johansson &amp; </a:t>
            </a:r>
            <a:r>
              <a:rPr lang="sv-SE" altLang="sv-SE" dirty="0" err="1" smtClean="0"/>
              <a:t>Branje</a:t>
            </a:r>
            <a:r>
              <a:rPr lang="sv-SE" altLang="sv-SE" dirty="0" smtClean="0"/>
              <a:t> 2010) Vid enbart axillutrymning utan </a:t>
            </a:r>
            <a:r>
              <a:rPr lang="sv-SE" altLang="sv-SE" dirty="0" err="1" smtClean="0"/>
              <a:t>axillär</a:t>
            </a:r>
            <a:r>
              <a:rPr lang="sv-SE" altLang="sv-SE" dirty="0" smtClean="0"/>
              <a:t> strålbehandling är incidensen ca 20% och vid </a:t>
            </a:r>
            <a:r>
              <a:rPr lang="sv-SE" altLang="sv-SE" dirty="0" err="1" smtClean="0"/>
              <a:t>sentinel-node</a:t>
            </a:r>
            <a:r>
              <a:rPr lang="sv-SE" altLang="sv-SE" dirty="0" smtClean="0"/>
              <a:t>- teknik förekommer inga lymfödem i armen (</a:t>
            </a:r>
            <a:r>
              <a:rPr lang="sv-SE" altLang="sv-SE" dirty="0" err="1" smtClean="0"/>
              <a:t>Celebioglu</a:t>
            </a:r>
            <a:r>
              <a:rPr lang="sv-SE" altLang="sv-SE" dirty="0" smtClean="0"/>
              <a:t> 2007 </a:t>
            </a:r>
          </a:p>
          <a:p>
            <a:endParaRPr lang="sv-S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Regional strålbehandling ger en lägre risk för lymfödem i armen än axillutrymning nivå 1–2,5 % mot 13 % (+++). </a:t>
            </a:r>
          </a:p>
          <a:p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Axillutrymning följd av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lokoregional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strålbehandling ger en högre risk för lymfödem än axillutrymning följd av lokal strålbehandling enbart, absolut risk 8,5 % mot 4,5 % (+++). </a:t>
            </a:r>
          </a:p>
          <a:p>
            <a:endParaRPr lang="sv-SE" altLang="sv-SE" dirty="0" smtClean="0">
              <a:cs typeface="Times New Roman" panose="02020603050405020304" pitchFamily="18" charset="0"/>
            </a:endParaRPr>
          </a:p>
          <a:p>
            <a:endParaRPr lang="sv-SE" altLang="sv-SE" dirty="0" smtClean="0"/>
          </a:p>
          <a:p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282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superficial fascia of the breast encases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glandular tissue with its anterior and posterior lamella.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anterior lamella is located superficial to the gland at varying</a:t>
            </a:r>
          </a:p>
          <a:p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distances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dermis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anterior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lamella</a:t>
            </a:r>
            <a:endParaRPr lang="sv-S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 clinical significance during skin-sparing mastectomies. 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retromammary</a:t>
            </a:r>
            <a:endParaRPr lang="sv-S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 (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Chassaignac’s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bursa) can be found [7]</a:t>
            </a:r>
          </a:p>
          <a:p>
            <a:r>
              <a:rPr lang="sv-SE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Cooper’s</a:t>
            </a:r>
            <a:r>
              <a:rPr lang="sv-SE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ligaments – kan dra in huden vid tumörväxt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89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Blodförsörjningen indelas i djupa och ytliga artärer. Djupa löper i</a:t>
            </a:r>
            <a:r>
              <a:rPr lang="sv-SE" baseline="0" dirty="0" smtClean="0"/>
              <a:t> </a:t>
            </a:r>
            <a:r>
              <a:rPr lang="sv-SE" baseline="0" dirty="0" err="1" smtClean="0"/>
              <a:t>septum</a:t>
            </a:r>
            <a:r>
              <a:rPr lang="sv-SE" baseline="0" dirty="0" smtClean="0"/>
              <a:t> </a:t>
            </a:r>
            <a:r>
              <a:rPr lang="sv-SE" baseline="0" dirty="0" err="1" smtClean="0"/>
              <a:t>fibrosum</a:t>
            </a:r>
            <a:r>
              <a:rPr lang="sv-SE" baseline="0" dirty="0" smtClean="0"/>
              <a:t>.</a:t>
            </a:r>
          </a:p>
          <a:p>
            <a:r>
              <a:rPr lang="sv-SE" baseline="0" dirty="0" smtClean="0"/>
              <a:t> </a:t>
            </a:r>
            <a:r>
              <a:rPr lang="sv-SE" baseline="0" dirty="0" err="1" smtClean="0"/>
              <a:t>Areola</a:t>
            </a:r>
            <a:r>
              <a:rPr lang="sv-SE" baseline="0" dirty="0" smtClean="0"/>
              <a:t> försörjs av 2-4 </a:t>
            </a:r>
            <a:r>
              <a:rPr lang="sv-SE" baseline="0" dirty="0" err="1" smtClean="0"/>
              <a:t>arteria</a:t>
            </a:r>
            <a:r>
              <a:rPr lang="sv-SE" baseline="0" dirty="0" smtClean="0"/>
              <a:t> mammaria interna. </a:t>
            </a:r>
          </a:p>
          <a:p>
            <a:r>
              <a:rPr lang="sv-SE" baseline="0" dirty="0" err="1" smtClean="0"/>
              <a:t>Arteria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thoracoacromion</a:t>
            </a:r>
            <a:r>
              <a:rPr lang="sv-SE" baseline="0" dirty="0" smtClean="0"/>
              <a:t> direkt från </a:t>
            </a:r>
            <a:r>
              <a:rPr lang="sv-SE" baseline="0" dirty="0" err="1" smtClean="0"/>
              <a:t>vena</a:t>
            </a:r>
            <a:r>
              <a:rPr lang="sv-SE" baseline="0" dirty="0" smtClean="0"/>
              <a:t> </a:t>
            </a:r>
            <a:r>
              <a:rPr lang="sv-SE" baseline="0" dirty="0" err="1" smtClean="0"/>
              <a:t>axillaris</a:t>
            </a:r>
            <a:r>
              <a:rPr lang="sv-SE" baseline="0" dirty="0" smtClean="0"/>
              <a:t> – övre polen av bröstet. </a:t>
            </a:r>
          </a:p>
          <a:p>
            <a:r>
              <a:rPr lang="sv-SE" baseline="0" dirty="0" err="1" smtClean="0"/>
              <a:t>Arteria</a:t>
            </a:r>
            <a:r>
              <a:rPr lang="sv-SE" baseline="0" dirty="0" smtClean="0"/>
              <a:t> </a:t>
            </a:r>
            <a:r>
              <a:rPr lang="sv-SE" baseline="0" dirty="0" err="1" smtClean="0"/>
              <a:t>thoracica</a:t>
            </a:r>
            <a:r>
              <a:rPr lang="sv-SE" baseline="0" dirty="0" smtClean="0"/>
              <a:t> </a:t>
            </a:r>
            <a:r>
              <a:rPr lang="sv-SE" baseline="0" dirty="0" err="1" smtClean="0"/>
              <a:t>lateralis</a:t>
            </a:r>
            <a:r>
              <a:rPr lang="sv-SE" baseline="0" dirty="0" smtClean="0"/>
              <a:t> – laterala delen av bröstet.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particular, the fifth to sixth intercostal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artery perforators are located in the area of the inframammary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fold. Their significance is enormous, because they serve as the blood supply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the inferior pole of the breast and hence are important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supporting inferior nipple pedicles during breast surgery.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48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2963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 smtClean="0"/>
              <a:t>Op</a:t>
            </a:r>
            <a:r>
              <a:rPr lang="sv-SE" dirty="0" smtClean="0"/>
              <a:t> bort friska bröst hos icke-muterade? Nej, finns ingen bevisad överlevnadsvinst</a:t>
            </a:r>
            <a:r>
              <a:rPr lang="sv-SE" baseline="0" dirty="0" smtClean="0"/>
              <a:t> med detta! </a:t>
            </a:r>
          </a:p>
          <a:p>
            <a:r>
              <a:rPr lang="sv-SE" baseline="0" dirty="0" smtClean="0"/>
              <a:t>BOADICEA eller Manchestermodellen: Om livstidsrisken att få BC överstiger 25-30 % för de som inte haft bröstcancer eller &gt;20 % för de som haft BC så kan ett mera frekvent kontrollprogram erbjudas. Alternativt profylaktisk </a:t>
            </a:r>
            <a:r>
              <a:rPr lang="sv-SE" baseline="0" dirty="0" err="1" smtClean="0"/>
              <a:t>mastektomi</a:t>
            </a:r>
            <a:r>
              <a:rPr lang="sv-SE" baseline="0" dirty="0" smtClean="0"/>
              <a:t>.</a:t>
            </a:r>
            <a:endParaRPr lang="sv-SE" dirty="0" smtClean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91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According to this formula, the required incision width (W) can be calculated as W = C − L, where C is</a:t>
            </a:r>
          </a:p>
          <a:p>
            <a:r>
              <a:rPr lang="en-US" dirty="0" smtClean="0"/>
              <a:t>the total length of skin following the breast curvature from</a:t>
            </a:r>
          </a:p>
          <a:p>
            <a:r>
              <a:rPr lang="en-US" dirty="0" smtClean="0"/>
              <a:t>the midclavicular point to the IMF and L is the straight line</a:t>
            </a:r>
          </a:p>
          <a:p>
            <a:r>
              <a:rPr lang="en-US" dirty="0" smtClean="0"/>
              <a:t>distance from the midclavicular point to the IMF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14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TDLU consists of terminal ducts and clusters of up to 100 sac-like acini, forming a well-recognized functional and anatomical </a:t>
            </a:r>
            <a:r>
              <a:rPr lang="sv-SE" sz="1200" dirty="0" err="1" smtClean="0"/>
              <a:t>unit</a:t>
            </a:r>
            <a:r>
              <a:rPr lang="sv-SE" sz="1200" dirty="0" smtClean="0"/>
              <a:t> </a:t>
            </a:r>
            <a:r>
              <a:rPr lang="sv-SE" sz="1200" dirty="0" err="1" smtClean="0"/>
              <a:t>of</a:t>
            </a:r>
            <a:r>
              <a:rPr lang="sv-SE" sz="1200" dirty="0" smtClean="0"/>
              <a:t> the </a:t>
            </a:r>
            <a:r>
              <a:rPr lang="sv-SE" sz="1200" dirty="0" err="1" smtClean="0"/>
              <a:t>breast</a:t>
            </a:r>
            <a:r>
              <a:rPr lang="sv-SE" dirty="0" smtClean="0">
                <a:latin typeface="JnfxlxQlnsbpLfxmbcMinionPro-Regular"/>
              </a:rPr>
              <a:t>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45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numerous publications with robust data showing that BCT is non-inferior compared to mastectomy in terms of OS, contralateral breast cancer, distant metastases or second primary cancers [8,16,17]. Some of these even indicate that BCT is superior to mastectomy [8,94]. In most publications, </a:t>
            </a:r>
            <a:r>
              <a:rPr lang="en-US" dirty="0" err="1" smtClean="0"/>
              <a:t>locoregional</a:t>
            </a:r>
            <a:r>
              <a:rPr lang="en-US" dirty="0" smtClean="0"/>
              <a:t> recurrence is shown to be more frequent in patients treated with BCT [16,17]. However, this varies according to tumor biology [94]. Early stage triple negative breast cancer (TNBC) treated with modified radical mastectomy without adjuvant radiation had a significantly increased risk of </a:t>
            </a:r>
            <a:r>
              <a:rPr lang="en-US" dirty="0" err="1" smtClean="0"/>
              <a:t>locoregional</a:t>
            </a:r>
            <a:r>
              <a:rPr lang="en-US" dirty="0" smtClean="0"/>
              <a:t> recurrence compared to BCT followed by radiation [94].</a:t>
            </a:r>
          </a:p>
          <a:p>
            <a:endParaRPr lang="en-US" dirty="0" smtClean="0"/>
          </a:p>
          <a:p>
            <a:r>
              <a:rPr lang="en-US" dirty="0" smtClean="0"/>
              <a:t>Modern surgical treatment of breast cancer. Riis et al 2020. Ann Med </a:t>
            </a:r>
            <a:r>
              <a:rPr lang="en-US" dirty="0" err="1" smtClean="0"/>
              <a:t>Surg</a:t>
            </a:r>
            <a:r>
              <a:rPr lang="en-US" dirty="0" smtClean="0"/>
              <a:t> (</a:t>
            </a:r>
            <a:r>
              <a:rPr lang="en-US" dirty="0" err="1" smtClean="0"/>
              <a:t>Lond</a:t>
            </a:r>
            <a:r>
              <a:rPr lang="en-US" dirty="0" smtClean="0"/>
              <a:t>). 2020 Aug; 56: 95–107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90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wide local excision can be either full-thickness type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including both the overlying skin and underlying fascia. When the</a:t>
            </a:r>
          </a:p>
          <a:p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not located close to the skin or fascia, a full-thickness resection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not necessary, but in these case also anterior and posterior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margins matter. b When 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located adjacent to the skin,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excising a slice of the overlying skin ensures anterior margin. c When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located adjacent to the pectoral fascia, excising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underlying fascia and overlying skin ensures posterior margin. 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tumour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may infiltrate the underlying pectoral fascia or even the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muscle. In this case, local excision of the underlying pectoral fascia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underlying muscle ensures posterior margin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B2F27-15E0-4742-B0BA-181C870B2AA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706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rgbClr val="EDEDED"/>
              </a:gs>
              <a:gs pos="98750">
                <a:srgbClr val="EDEDED"/>
              </a:gs>
              <a:gs pos="5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95314" y="2049917"/>
            <a:ext cx="7953375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95313" y="3587165"/>
            <a:ext cx="7953375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5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- Grön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0" y="785285"/>
            <a:ext cx="9144000" cy="5837767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10" name="Rektangel 9"/>
          <p:cNvSpPr/>
          <p:nvPr userDrawn="1"/>
        </p:nvSpPr>
        <p:spPr>
          <a:xfrm>
            <a:off x="0" y="6623455"/>
            <a:ext cx="9144000" cy="240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5137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- Blå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6623455"/>
            <a:ext cx="9144000" cy="24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3321078" cy="135678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4572000" y="785285"/>
            <a:ext cx="4572000" cy="5837767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7397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 - Blå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0" y="6623455"/>
            <a:ext cx="9144000" cy="24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3321078" cy="135678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4572000" y="785284"/>
            <a:ext cx="4572000" cy="291840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bild 10"/>
          <p:cNvSpPr>
            <a:spLocks noGrp="1"/>
          </p:cNvSpPr>
          <p:nvPr>
            <p:ph type="pic" sz="quarter" idx="17"/>
          </p:nvPr>
        </p:nvSpPr>
        <p:spPr>
          <a:xfrm>
            <a:off x="4572000" y="3705055"/>
            <a:ext cx="4572000" cy="291840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73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fallande bild - Blå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/>
          <p:cNvSpPr/>
          <p:nvPr userDrawn="1"/>
        </p:nvSpPr>
        <p:spPr>
          <a:xfrm>
            <a:off x="0" y="6623455"/>
            <a:ext cx="9144000" cy="2403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0" y="785285"/>
            <a:ext cx="9144000" cy="5837767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853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- Varia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-1587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rgbClr val="EDEDED"/>
              </a:gs>
              <a:gs pos="98750">
                <a:srgbClr val="EDEDED"/>
              </a:gs>
              <a:gs pos="5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95314" y="2049917"/>
            <a:ext cx="7953375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95313" y="3587165"/>
            <a:ext cx="7953375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12" name="Bildobjekt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  <p:pic>
        <p:nvPicPr>
          <p:cNvPr id="4" name="Bildobjekt 3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92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-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chemeClr val="bg1"/>
              </a:gs>
              <a:gs pos="98750">
                <a:schemeClr val="bg1"/>
              </a:gs>
              <a:gs pos="71000">
                <a:srgbClr val="DADAD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8" r="6137"/>
          <a:stretch/>
        </p:blipFill>
        <p:spPr>
          <a:xfrm>
            <a:off x="0" y="529"/>
            <a:ext cx="9144000" cy="685747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95314" y="2049917"/>
            <a:ext cx="5538068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595313" y="3587165"/>
            <a:ext cx="5538068" cy="175260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 - Vari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2000">
                <a:schemeClr val="bg1"/>
              </a:gs>
              <a:gs pos="98750">
                <a:schemeClr val="bg1"/>
              </a:gs>
              <a:gs pos="71000">
                <a:srgbClr val="DADAD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6" r="6707"/>
          <a:stretch/>
        </p:blipFill>
        <p:spPr>
          <a:xfrm>
            <a:off x="1" y="772645"/>
            <a:ext cx="9144000" cy="612193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09625" y="1164314"/>
            <a:ext cx="6124752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09624" y="2701564"/>
            <a:ext cx="6124752" cy="933033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2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439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>
            <a:off x="-1587" y="0"/>
            <a:ext cx="9144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5306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innehåll 2"/>
          <p:cNvSpPr>
            <a:spLocks noGrp="1"/>
          </p:cNvSpPr>
          <p:nvPr>
            <p:ph idx="13"/>
          </p:nvPr>
        </p:nvSpPr>
        <p:spPr>
          <a:xfrm>
            <a:off x="4149697" y="2614084"/>
            <a:ext cx="3321078" cy="3530600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6945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4058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696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5"/>
            <a:ext cx="6875462" cy="3024716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520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/>
          <p:cNvSpPr>
            <a:spLocks noGrp="1"/>
          </p:cNvSpPr>
          <p:nvPr>
            <p:ph idx="13"/>
          </p:nvPr>
        </p:nvSpPr>
        <p:spPr>
          <a:xfrm>
            <a:off x="4149697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49734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bild - Grön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0" y="6623455"/>
            <a:ext cx="9144000" cy="240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3321078" cy="135678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4572000" y="785285"/>
            <a:ext cx="4572000" cy="5837767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56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ch två bilder - Grön 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0" y="6623455"/>
            <a:ext cx="9144000" cy="2403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3321078" cy="135678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2614084"/>
            <a:ext cx="3321078" cy="3010339"/>
          </a:xfrm>
        </p:spPr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/>
          </p:nvPr>
        </p:nvSpPr>
        <p:spPr>
          <a:xfrm>
            <a:off x="4572000" y="785284"/>
            <a:ext cx="4572000" cy="291840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smtClean="0"/>
              <a:t>Datum</a:t>
            </a:r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bild 10"/>
          <p:cNvSpPr>
            <a:spLocks noGrp="1"/>
          </p:cNvSpPr>
          <p:nvPr>
            <p:ph type="pic" sz="quarter" idx="17"/>
          </p:nvPr>
        </p:nvSpPr>
        <p:spPr>
          <a:xfrm>
            <a:off x="4572000" y="3705055"/>
            <a:ext cx="4572000" cy="2918400"/>
          </a:xfrm>
          <a:solidFill>
            <a:schemeClr val="bg2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31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6875462" cy="135678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5314" y="2614084"/>
            <a:ext cx="6875462" cy="3512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67475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Datum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671544" y="6660857"/>
            <a:ext cx="3800912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437313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/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5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0" r:id="rId3"/>
    <p:sldLayoutId id="2147483654" r:id="rId4"/>
    <p:sldLayoutId id="2147483655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6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3038" algn="l" defTabSz="914400" rtl="0" eaLnBrk="1" latinLnBrk="0" hangingPunct="1">
        <a:spcBef>
          <a:spcPts val="0"/>
        </a:spcBef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6875462" cy="135678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5314" y="2614084"/>
            <a:ext cx="6875462" cy="3512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67475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Datum</a:t>
            </a:r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671544" y="6660857"/>
            <a:ext cx="3800912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437313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8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64" r:id="rId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6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3038" algn="l" defTabSz="914400" rtl="0" eaLnBrk="1" latinLnBrk="0" hangingPunct="1">
        <a:spcBef>
          <a:spcPts val="0"/>
        </a:spcBef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6875462" cy="135678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5314" y="2614084"/>
            <a:ext cx="6875462" cy="3512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67475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Datum</a:t>
            </a:r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671544" y="6660857"/>
            <a:ext cx="3800912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437313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8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28" r:id="rId2"/>
    <p:sldLayoutId id="2147483708" r:id="rId3"/>
    <p:sldLayoutId id="2147483707" r:id="rId4"/>
    <p:sldLayoutId id="2147483727" r:id="rId5"/>
    <p:sldLayoutId id="2147483709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6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3038" algn="l" defTabSz="914400" rtl="0" eaLnBrk="1" latinLnBrk="0" hangingPunct="1">
        <a:spcBef>
          <a:spcPts val="0"/>
        </a:spcBef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595314" y="785283"/>
            <a:ext cx="6875462" cy="135678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595314" y="2614084"/>
            <a:ext cx="6875462" cy="35120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67475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sv-SE" dirty="0" smtClean="0"/>
              <a:t>Datum</a:t>
            </a:r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671544" y="6660857"/>
            <a:ext cx="3800912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437313" y="6660857"/>
            <a:ext cx="540000" cy="15790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EE979298-3C3B-4069-AA25-E7B70A8EB89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4" name="Bildobjekt 3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" y="165600"/>
            <a:ext cx="1928241" cy="42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8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spcBef>
          <a:spcPts val="6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3038" algn="l" defTabSz="914400" rtl="0" eaLnBrk="1" latinLnBrk="0" hangingPunct="1">
        <a:spcBef>
          <a:spcPts val="0"/>
        </a:spcBef>
        <a:buFont typeface="Arial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6938" indent="-180975" algn="l" defTabSz="914400" rtl="0" eaLnBrk="1" latinLnBrk="0" hangingPunct="1">
        <a:spcBef>
          <a:spcPts val="0"/>
        </a:spcBef>
        <a:buFont typeface="Arial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ruta 5"/>
          <p:cNvSpPr txBox="1"/>
          <p:nvPr/>
        </p:nvSpPr>
        <p:spPr>
          <a:xfrm>
            <a:off x="3238140" y="319816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i="1" dirty="0" smtClean="0"/>
              <a:t>Bröstcancerkirurgi</a:t>
            </a:r>
            <a:endParaRPr lang="sv-SE" sz="2400" i="1" dirty="0"/>
          </a:p>
        </p:txBody>
      </p:sp>
      <p:sp>
        <p:nvSpPr>
          <p:cNvPr id="7" name="textruta 6"/>
          <p:cNvSpPr txBox="1"/>
          <p:nvPr/>
        </p:nvSpPr>
        <p:spPr>
          <a:xfrm>
            <a:off x="5905858" y="6389370"/>
            <a:ext cx="2566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Åsa Wickberg, PhD, ÖL, USÖ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31588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idx="1"/>
          </p:nvPr>
        </p:nvSpPr>
        <p:spPr>
          <a:xfrm>
            <a:off x="492444" y="3277024"/>
            <a:ext cx="6875462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400" dirty="0">
                <a:solidFill>
                  <a:srgbClr val="000000"/>
                </a:solidFill>
                <a:latin typeface="+mj-lt"/>
              </a:rPr>
              <a:t>Torresan and </a:t>
            </a:r>
            <a:r>
              <a:rPr lang="sv-SE" sz="1400" dirty="0" err="1">
                <a:solidFill>
                  <a:srgbClr val="000000"/>
                </a:solidFill>
                <a:latin typeface="+mj-lt"/>
              </a:rPr>
              <a:t>colleagues</a:t>
            </a:r>
            <a:endParaRPr lang="sv-SE" sz="1400" dirty="0">
              <a:solidFill>
                <a:srgbClr val="000000"/>
              </a:solidFill>
              <a:latin typeface="+mj-lt"/>
            </a:endParaRPr>
          </a:p>
          <a:p>
            <a:r>
              <a:rPr lang="sv-SE" sz="1400" dirty="0" err="1">
                <a:solidFill>
                  <a:srgbClr val="000000"/>
                </a:solidFill>
                <a:latin typeface="+mj-lt"/>
              </a:rPr>
              <a:t>analysed</a:t>
            </a:r>
            <a:r>
              <a:rPr lang="sv-SE" sz="1400" dirty="0">
                <a:solidFill>
                  <a:srgbClr val="000000"/>
                </a:solidFill>
                <a:latin typeface="+mj-lt"/>
              </a:rPr>
              <a:t> 42 skin </a:t>
            </a:r>
            <a:r>
              <a:rPr lang="sv-SE" sz="1400" dirty="0" err="1">
                <a:solidFill>
                  <a:srgbClr val="000000"/>
                </a:solidFill>
                <a:latin typeface="+mj-lt"/>
              </a:rPr>
              <a:t>flaps</a:t>
            </a:r>
            <a:r>
              <a:rPr lang="sv-SE" sz="1400" dirty="0">
                <a:solidFill>
                  <a:srgbClr val="000000"/>
                </a:solidFill>
                <a:latin typeface="+mj-lt"/>
              </a:rPr>
              <a:t> from skin-</a:t>
            </a:r>
            <a:r>
              <a:rPr lang="sv-SE" sz="1400" dirty="0" err="1">
                <a:solidFill>
                  <a:srgbClr val="000000"/>
                </a:solidFill>
                <a:latin typeface="+mj-lt"/>
              </a:rPr>
              <a:t>sparing</a:t>
            </a:r>
            <a:r>
              <a:rPr lang="sv-SE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sv-SE" sz="1400" dirty="0" err="1">
                <a:solidFill>
                  <a:srgbClr val="000000"/>
                </a:solidFill>
                <a:latin typeface="+mj-lt"/>
              </a:rPr>
              <a:t>mastectomies</a:t>
            </a:r>
            <a:endParaRPr lang="sv-SE" sz="1400" dirty="0">
              <a:solidFill>
                <a:srgbClr val="000000"/>
              </a:solidFill>
              <a:latin typeface="+mj-lt"/>
            </a:endParaRP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and found residual TDLUs in 60% of cases. Flap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thickness &gt;5 mm was significantly associated with a higher</a:t>
            </a:r>
          </a:p>
          <a:p>
            <a:r>
              <a:rPr lang="en-US" sz="1400" dirty="0">
                <a:solidFill>
                  <a:srgbClr val="000000"/>
                </a:solidFill>
                <a:latin typeface="+mj-lt"/>
              </a:rPr>
              <a:t>risk of residual TDLUs </a:t>
            </a:r>
            <a:endParaRPr lang="sv-SE" sz="1400" dirty="0"/>
          </a:p>
        </p:txBody>
      </p:sp>
      <p:sp>
        <p:nvSpPr>
          <p:cNvPr id="5" name="Rektangel 4"/>
          <p:cNvSpPr/>
          <p:nvPr/>
        </p:nvSpPr>
        <p:spPr>
          <a:xfrm>
            <a:off x="492444" y="5166628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+mj-lt"/>
              </a:rPr>
              <a:t>Interestingly, flap thickness &lt;5 mm is associated</a:t>
            </a:r>
          </a:p>
          <a:p>
            <a:r>
              <a:rPr lang="en-US" sz="1400" dirty="0">
                <a:latin typeface="+mj-lt"/>
              </a:rPr>
              <a:t>with a higher risk of skin and NAC ischemia, whereas </a:t>
            </a:r>
            <a:r>
              <a:rPr lang="en-US" sz="1400" dirty="0" smtClean="0">
                <a:latin typeface="+mj-lt"/>
              </a:rPr>
              <a:t>flap </a:t>
            </a:r>
            <a:r>
              <a:rPr lang="en-US" sz="1400" dirty="0">
                <a:latin typeface="+mj-lt"/>
              </a:rPr>
              <a:t>thickness &gt;5 mm confers a</a:t>
            </a:r>
          </a:p>
          <a:p>
            <a:r>
              <a:rPr lang="en-US" sz="1400" dirty="0">
                <a:latin typeface="+mj-lt"/>
              </a:rPr>
              <a:t>higher risk of residual TDLUs in the skin flap.</a:t>
            </a:r>
            <a:endParaRPr lang="sv-SE" sz="1400" dirty="0">
              <a:latin typeface="+mj-lt"/>
            </a:endParaRP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>
          <a:xfrm>
            <a:off x="492444" y="2341528"/>
            <a:ext cx="6875462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sz="1400" dirty="0"/>
              <a:t>Modern </a:t>
            </a:r>
            <a:r>
              <a:rPr lang="sv-SE" sz="1400" dirty="0" err="1" smtClean="0"/>
              <a:t>histopathology</a:t>
            </a:r>
            <a:r>
              <a:rPr lang="sv-SE" sz="1400" dirty="0"/>
              <a:t> </a:t>
            </a:r>
            <a:r>
              <a:rPr lang="en-US" sz="1400" dirty="0" smtClean="0"/>
              <a:t>supports </a:t>
            </a:r>
            <a:r>
              <a:rPr lang="en-US" sz="1400" dirty="0"/>
              <a:t>the fact that breast </a:t>
            </a:r>
            <a:r>
              <a:rPr lang="en-US" sz="1400"/>
              <a:t>cancer </a:t>
            </a:r>
            <a:r>
              <a:rPr lang="en-US" sz="1400" smtClean="0"/>
              <a:t>originate</a:t>
            </a:r>
            <a:endParaRPr lang="en-US" sz="1400" dirty="0"/>
          </a:p>
          <a:p>
            <a:r>
              <a:rPr lang="en-US" sz="1400" dirty="0"/>
              <a:t>in the terminal ductal lobular unit (TDLU).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5140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2400" dirty="0" smtClean="0"/>
              <a:t>Different </a:t>
            </a:r>
            <a:r>
              <a:rPr lang="sv-SE" sz="2400" dirty="0" err="1" smtClean="0"/>
              <a:t>procedures</a:t>
            </a:r>
            <a:r>
              <a:rPr lang="sv-SE" sz="2400" dirty="0" smtClean="0"/>
              <a:t> for </a:t>
            </a:r>
            <a:r>
              <a:rPr lang="sv-SE" sz="2400" dirty="0" err="1" smtClean="0"/>
              <a:t>mastectomy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Radical</a:t>
            </a:r>
            <a:r>
              <a:rPr lang="sv-SE" dirty="0"/>
              <a:t> </a:t>
            </a:r>
            <a:r>
              <a:rPr lang="sv-SE" dirty="0" err="1"/>
              <a:t>mastectomy</a:t>
            </a:r>
            <a:r>
              <a:rPr lang="sv-SE" dirty="0"/>
              <a:t> (</a:t>
            </a:r>
            <a:r>
              <a:rPr lang="sv-SE" dirty="0" err="1"/>
              <a:t>Halsted</a:t>
            </a:r>
            <a:r>
              <a:rPr lang="sv-SE" dirty="0" smtClean="0"/>
              <a:t>)</a:t>
            </a:r>
          </a:p>
          <a:p>
            <a:r>
              <a:rPr lang="sv-SE" dirty="0" err="1" smtClean="0"/>
              <a:t>Modified</a:t>
            </a:r>
            <a:r>
              <a:rPr lang="sv-SE" dirty="0" smtClean="0"/>
              <a:t> </a:t>
            </a:r>
            <a:r>
              <a:rPr lang="sv-SE" dirty="0" err="1" smtClean="0"/>
              <a:t>radical</a:t>
            </a:r>
            <a:r>
              <a:rPr lang="sv-SE" dirty="0" smtClean="0"/>
              <a:t> </a:t>
            </a:r>
            <a:r>
              <a:rPr lang="sv-SE" dirty="0" err="1" smtClean="0"/>
              <a:t>mastectomy</a:t>
            </a:r>
            <a:r>
              <a:rPr lang="sv-SE" dirty="0" smtClean="0"/>
              <a:t> (</a:t>
            </a:r>
            <a:r>
              <a:rPr lang="sv-SE" dirty="0" err="1" smtClean="0"/>
              <a:t>muscle-sparing</a:t>
            </a:r>
            <a:r>
              <a:rPr lang="sv-SE" dirty="0" smtClean="0"/>
              <a:t>)</a:t>
            </a:r>
            <a:endParaRPr lang="sv-SE" dirty="0"/>
          </a:p>
          <a:p>
            <a:r>
              <a:rPr lang="sv-SE" dirty="0" smtClean="0"/>
              <a:t>Skin-</a:t>
            </a:r>
            <a:r>
              <a:rPr lang="sv-SE" dirty="0" err="1" smtClean="0"/>
              <a:t>sparing</a:t>
            </a:r>
            <a:r>
              <a:rPr lang="sv-SE" dirty="0" smtClean="0"/>
              <a:t> </a:t>
            </a:r>
            <a:r>
              <a:rPr lang="sv-SE" dirty="0" err="1"/>
              <a:t>mastectomy</a:t>
            </a:r>
            <a:endParaRPr lang="sv-SE" dirty="0"/>
          </a:p>
          <a:p>
            <a:pPr marL="0" indent="0">
              <a:buNone/>
            </a:pPr>
            <a:r>
              <a:rPr lang="sv-SE" dirty="0"/>
              <a:t> </a:t>
            </a:r>
            <a:r>
              <a:rPr lang="sv-SE" dirty="0" smtClean="0"/>
              <a:t>  </a:t>
            </a:r>
            <a:r>
              <a:rPr lang="sv-SE" dirty="0" err="1" smtClean="0"/>
              <a:t>Nipple-sparing</a:t>
            </a:r>
            <a:r>
              <a:rPr lang="sv-SE" dirty="0" smtClean="0"/>
              <a:t> </a:t>
            </a:r>
            <a:r>
              <a:rPr lang="sv-SE" dirty="0" err="1"/>
              <a:t>mastectomy</a:t>
            </a:r>
            <a:endParaRPr lang="sv-SE" dirty="0"/>
          </a:p>
          <a:p>
            <a:r>
              <a:rPr lang="sv-SE" dirty="0" smtClean="0"/>
              <a:t>Skin-</a:t>
            </a:r>
            <a:r>
              <a:rPr lang="sv-SE" dirty="0" err="1" smtClean="0"/>
              <a:t>reducing</a:t>
            </a:r>
            <a:r>
              <a:rPr lang="sv-SE" dirty="0" smtClean="0"/>
              <a:t> (+/</a:t>
            </a:r>
            <a:r>
              <a:rPr lang="sv-SE" dirty="0"/>
              <a:t>−</a:t>
            </a:r>
            <a:r>
              <a:rPr lang="sv-SE" dirty="0" err="1"/>
              <a:t>nipple-sparing</a:t>
            </a:r>
            <a:r>
              <a:rPr lang="sv-SE" dirty="0"/>
              <a:t>) </a:t>
            </a:r>
            <a:r>
              <a:rPr lang="sv-SE" dirty="0" err="1"/>
              <a:t>mastectomy</a:t>
            </a:r>
            <a:endParaRPr lang="sv-SE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2" t="1001" r="9563"/>
          <a:stretch>
            <a:fillRect/>
          </a:stretch>
        </p:blipFill>
        <p:spPr bwMode="auto">
          <a:xfrm>
            <a:off x="6286500" y="2375253"/>
            <a:ext cx="2663190" cy="3989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162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Bröstbevarande kirurgi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239180" y="2479331"/>
            <a:ext cx="6875462" cy="3512080"/>
          </a:xfrm>
        </p:spPr>
        <p:txBody>
          <a:bodyPr/>
          <a:lstStyle/>
          <a:p>
            <a:r>
              <a:rPr lang="en-US" b="1" dirty="0"/>
              <a:t>Twenty-year follow-up of a randomized study comparing breast-conserving surgery with radical mastectomy for early breast </a:t>
            </a:r>
            <a:r>
              <a:rPr lang="en-US" b="1" dirty="0" smtClean="0"/>
              <a:t>cancer. NEJM Veronesi et al. 2002</a:t>
            </a:r>
          </a:p>
          <a:p>
            <a:endParaRPr lang="en-US" b="1" dirty="0"/>
          </a:p>
          <a:p>
            <a:r>
              <a:rPr lang="en-US" b="1" dirty="0"/>
              <a:t>Twenty-year follow-up of a randomized trial comparing total mastectomy, lumpectomy, and lumpectomy plus irradiation for the treatment of invasive breast </a:t>
            </a:r>
            <a:r>
              <a:rPr lang="en-US" b="1" dirty="0" smtClean="0"/>
              <a:t>cancer. NEJM Fisher et al. 2002</a:t>
            </a:r>
            <a:endParaRPr lang="en-US" b="1" dirty="0"/>
          </a:p>
          <a:p>
            <a:endParaRPr lang="en-US" b="1" dirty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42" y="1190386"/>
            <a:ext cx="1951512" cy="2240625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23" y="3836114"/>
            <a:ext cx="1882750" cy="268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1093894"/>
            <a:ext cx="6875462" cy="3512080"/>
          </a:xfrm>
        </p:spPr>
        <p:txBody>
          <a:bodyPr/>
          <a:lstStyle/>
          <a:p>
            <a:r>
              <a:rPr lang="en-US" dirty="0"/>
              <a:t>There are only two absolute contraindications to </a:t>
            </a:r>
            <a:r>
              <a:rPr lang="en-US" dirty="0" smtClean="0"/>
              <a:t>breast-conserving</a:t>
            </a:r>
            <a:r>
              <a:rPr lang="en-US" dirty="0"/>
              <a:t> </a:t>
            </a:r>
            <a:r>
              <a:rPr lang="en-US" dirty="0" smtClean="0"/>
              <a:t>surgery:</a:t>
            </a:r>
          </a:p>
          <a:p>
            <a:r>
              <a:rPr lang="en-US" dirty="0" smtClean="0"/>
              <a:t>-a </a:t>
            </a:r>
            <a:r>
              <a:rPr lang="en-US" dirty="0"/>
              <a:t>failure to achieve negative </a:t>
            </a:r>
            <a:r>
              <a:rPr lang="en-US" dirty="0" smtClean="0"/>
              <a:t>margins without </a:t>
            </a:r>
            <a:r>
              <a:rPr lang="en-US" dirty="0"/>
              <a:t>causing breast </a:t>
            </a:r>
            <a:r>
              <a:rPr lang="en-US" dirty="0" smtClean="0"/>
              <a:t>deformity</a:t>
            </a:r>
          </a:p>
          <a:p>
            <a:r>
              <a:rPr lang="en-US" dirty="0" smtClean="0"/>
              <a:t>-inflammatory breast </a:t>
            </a:r>
            <a:r>
              <a:rPr lang="sv-SE" dirty="0" smtClean="0"/>
              <a:t>cancer</a:t>
            </a:r>
            <a:r>
              <a:rPr lang="sv-SE" dirty="0"/>
              <a:t>.</a:t>
            </a:r>
          </a:p>
        </p:txBody>
      </p:sp>
      <p:pic>
        <p:nvPicPr>
          <p:cNvPr id="4" name="Picture 3" descr="C:\Users\awi037\Desktop\BROmöte22april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280" y="2245265"/>
            <a:ext cx="3554731" cy="423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37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6744" y="2358527"/>
            <a:ext cx="6875462" cy="1801993"/>
          </a:xfrm>
        </p:spPr>
        <p:txBody>
          <a:bodyPr>
            <a:normAutofit fontScale="90000"/>
          </a:bodyPr>
          <a:lstStyle/>
          <a:p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/>
              <a:t/>
            </a:r>
            <a:br>
              <a:rPr lang="sv-SE" sz="2400" dirty="0"/>
            </a:br>
            <a:r>
              <a:rPr lang="sv-SE" sz="2400" dirty="0" smtClean="0"/>
              <a:t>Sektorresektion?</a:t>
            </a:r>
            <a:br>
              <a:rPr lang="sv-SE" sz="2400" dirty="0" smtClean="0"/>
            </a:br>
            <a:r>
              <a:rPr lang="sv-SE" sz="2400" dirty="0" err="1" smtClean="0"/>
              <a:t>Quadrantektomi</a:t>
            </a:r>
            <a:r>
              <a:rPr lang="sv-SE" sz="2400" dirty="0" smtClean="0"/>
              <a:t>?</a:t>
            </a:r>
            <a:br>
              <a:rPr lang="sv-SE" sz="2400" dirty="0" smtClean="0"/>
            </a:b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err="1" smtClean="0"/>
              <a:t>Lumpektomi</a:t>
            </a:r>
            <a:r>
              <a:rPr lang="sv-SE" sz="2400" dirty="0" smtClean="0"/>
              <a:t> = </a:t>
            </a:r>
            <a:r>
              <a:rPr lang="sv-SE" sz="2400" dirty="0" err="1" smtClean="0"/>
              <a:t>local</a:t>
            </a:r>
            <a:r>
              <a:rPr lang="sv-SE" sz="2400" dirty="0" smtClean="0"/>
              <a:t> </a:t>
            </a:r>
            <a:r>
              <a:rPr lang="sv-SE" sz="2400" dirty="0" err="1" smtClean="0"/>
              <a:t>wide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smtClean="0"/>
              <a:t> excision (LWE)</a:t>
            </a:r>
            <a:br>
              <a:rPr lang="sv-SE" sz="2400" dirty="0" smtClean="0"/>
            </a:br>
            <a:r>
              <a:rPr lang="sv-SE" sz="2400" dirty="0" err="1" smtClean="0"/>
              <a:t>fascia</a:t>
            </a:r>
            <a:r>
              <a:rPr lang="sv-SE" sz="2400" dirty="0" smtClean="0"/>
              <a:t/>
            </a:r>
            <a:br>
              <a:rPr lang="sv-SE" sz="2400" dirty="0" smtClean="0"/>
            </a:br>
            <a:r>
              <a:rPr lang="sv-SE" sz="2400" dirty="0" err="1" smtClean="0"/>
              <a:t>ev</a:t>
            </a:r>
            <a:r>
              <a:rPr lang="sv-SE" sz="2400" dirty="0" smtClean="0"/>
              <a:t> hud</a:t>
            </a:r>
            <a:endParaRPr lang="sv-SE" sz="2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610615"/>
            <a:ext cx="3572011" cy="5561268"/>
          </a:xfrm>
        </p:spPr>
      </p:pic>
    </p:spTree>
    <p:extLst>
      <p:ext uri="{BB962C8B-B14F-4D97-AF65-F5344CB8AC3E}">
        <p14:creationId xmlns:p14="http://schemas.microsoft.com/office/powerpoint/2010/main" val="311637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3914" y="1237760"/>
            <a:ext cx="6875462" cy="1356783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Bilder på </a:t>
            </a:r>
            <a:r>
              <a:rPr lang="sv-SE" dirty="0" err="1" smtClean="0"/>
              <a:t>Clough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91" y="1311814"/>
            <a:ext cx="5387975" cy="4814350"/>
          </a:xfrm>
          <a:prstGeom prst="rect">
            <a:avLst/>
          </a:prstGeom>
        </p:spPr>
      </p:pic>
      <p:sp>
        <p:nvSpPr>
          <p:cNvPr id="5" name="Underrubrik 2"/>
          <p:cNvSpPr txBox="1">
            <a:spLocks/>
          </p:cNvSpPr>
          <p:nvPr/>
        </p:nvSpPr>
        <p:spPr>
          <a:xfrm>
            <a:off x="3828143" y="6227501"/>
            <a:ext cx="4241437" cy="3706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5" indent="-180975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3038" algn="l" defTabSz="914400" rtl="0" eaLnBrk="1" latinLnBrk="0" hangingPunct="1">
              <a:spcBef>
                <a:spcPts val="0"/>
              </a:spcBef>
              <a:buFont typeface="Arial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938" indent="-180975" algn="l" defTabSz="914400" rtl="0" eaLnBrk="1" latinLnBrk="0" hangingPunct="1">
              <a:spcBef>
                <a:spcPts val="0"/>
              </a:spcBef>
              <a:buFont typeface="Arial" pitchFamily="34" charset="0"/>
              <a:buChar char="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mtClean="0"/>
              <a:t>Clough KB et al Br J of Surg 2012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9" y="554112"/>
            <a:ext cx="2092802" cy="1367297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05" y="207963"/>
            <a:ext cx="1854519" cy="129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1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60120" y="642197"/>
            <a:ext cx="6858000" cy="1346623"/>
          </a:xfrm>
        </p:spPr>
        <p:txBody>
          <a:bodyPr>
            <a:normAutofit/>
          </a:bodyPr>
          <a:lstStyle/>
          <a:p>
            <a:r>
              <a:rPr lang="sv-SE" sz="2100" dirty="0" smtClean="0"/>
              <a:t>Respons to </a:t>
            </a:r>
            <a:r>
              <a:rPr lang="sv-SE" sz="2100" dirty="0" err="1" smtClean="0"/>
              <a:t>neoadjuvant</a:t>
            </a:r>
            <a:r>
              <a:rPr lang="sv-SE" sz="2100" dirty="0" smtClean="0"/>
              <a:t> </a:t>
            </a:r>
            <a:r>
              <a:rPr lang="sv-SE" sz="2100" dirty="0" err="1" smtClean="0"/>
              <a:t>chemotherapy</a:t>
            </a:r>
            <a:r>
              <a:rPr lang="sv-SE" sz="2100" dirty="0" smtClean="0"/>
              <a:t> (NACT)</a:t>
            </a:r>
            <a:endParaRPr lang="sv-SE" sz="21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000250" y="3739118"/>
            <a:ext cx="6858000" cy="1241822"/>
          </a:xfrm>
        </p:spPr>
        <p:txBody>
          <a:bodyPr>
            <a:normAutofit/>
          </a:bodyPr>
          <a:lstStyle/>
          <a:p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20" y="2327556"/>
            <a:ext cx="7136646" cy="40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sv-SE" sz="405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159454" y="5379839"/>
            <a:ext cx="6858000" cy="1241822"/>
          </a:xfrm>
        </p:spPr>
        <p:txBody>
          <a:bodyPr>
            <a:normAutofit/>
          </a:bodyPr>
          <a:lstStyle/>
          <a:p>
            <a:endParaRPr lang="sv-SE" sz="1500" dirty="0"/>
          </a:p>
        </p:txBody>
      </p:sp>
      <p:pic>
        <p:nvPicPr>
          <p:cNvPr id="4" name="Picture 2" descr="C:\Documents and Settings\awi037\Skrivbord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07" y="2069170"/>
            <a:ext cx="4146437" cy="40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1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Axillkirurgi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9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Sentinel </a:t>
            </a:r>
            <a:r>
              <a:rPr lang="sv-SE" b="1" dirty="0" err="1"/>
              <a:t>Node</a:t>
            </a:r>
            <a:r>
              <a:rPr lang="sv-SE" b="1" dirty="0"/>
              <a:t/>
            </a:r>
            <a:br>
              <a:rPr lang="sv-SE" b="1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5314" y="1863090"/>
            <a:ext cx="6875462" cy="4263074"/>
          </a:xfrm>
        </p:spPr>
        <p:txBody>
          <a:bodyPr/>
          <a:lstStyle/>
          <a:p>
            <a:r>
              <a:rPr lang="sv-SE" dirty="0" smtClean="0"/>
              <a:t>Väletablerad metod</a:t>
            </a:r>
          </a:p>
          <a:p>
            <a:r>
              <a:rPr lang="sv-SE" dirty="0" smtClean="0"/>
              <a:t>Teknetium (99mTC) </a:t>
            </a:r>
            <a:r>
              <a:rPr lang="sv-SE" dirty="0"/>
              <a:t>+</a:t>
            </a:r>
            <a:r>
              <a:rPr lang="sv-SE" dirty="0" smtClean="0"/>
              <a:t> patient </a:t>
            </a:r>
            <a:r>
              <a:rPr lang="sv-SE" dirty="0" err="1" smtClean="0"/>
              <a:t>blue</a:t>
            </a:r>
            <a:r>
              <a:rPr lang="sv-SE" dirty="0" smtClean="0"/>
              <a:t> </a:t>
            </a:r>
            <a:r>
              <a:rPr lang="sv-SE" dirty="0" err="1" smtClean="0"/>
              <a:t>dye</a:t>
            </a:r>
            <a:r>
              <a:rPr lang="sv-SE" dirty="0" smtClean="0"/>
              <a:t> (högst sensibilitet)</a:t>
            </a:r>
          </a:p>
          <a:p>
            <a:r>
              <a:rPr lang="sv-SE" dirty="0" smtClean="0"/>
              <a:t>Alternativ SPIO (superparamagnetisk järnoxid)</a:t>
            </a:r>
          </a:p>
          <a:p>
            <a:r>
              <a:rPr lang="sv-SE" dirty="0" smtClean="0"/>
              <a:t>Ej fryssnitt nu</a:t>
            </a:r>
          </a:p>
          <a:p>
            <a:r>
              <a:rPr lang="sv-SE" dirty="0" smtClean="0"/>
              <a:t>SENOMIC –</a:t>
            </a:r>
            <a:r>
              <a:rPr lang="sv-SE" sz="1400" dirty="0" smtClean="0"/>
              <a:t>kohort nu stängd för BCS </a:t>
            </a:r>
          </a:p>
          <a:p>
            <a:r>
              <a:rPr lang="sv-SE" sz="1400" dirty="0" smtClean="0"/>
              <a:t>   men öppen för </a:t>
            </a:r>
            <a:r>
              <a:rPr lang="sv-SE" sz="1400" dirty="0" err="1" smtClean="0"/>
              <a:t>neoadj</a:t>
            </a:r>
            <a:r>
              <a:rPr lang="sv-SE" sz="1400" dirty="0" smtClean="0"/>
              <a:t> + </a:t>
            </a:r>
            <a:r>
              <a:rPr lang="sv-SE" sz="1400" dirty="0" err="1" smtClean="0"/>
              <a:t>mastektomier</a:t>
            </a:r>
            <a:endParaRPr lang="sv-SE" sz="1400" dirty="0" smtClean="0"/>
          </a:p>
          <a:p>
            <a:r>
              <a:rPr lang="sv-SE" dirty="0" smtClean="0"/>
              <a:t>SENOMAC – </a:t>
            </a:r>
            <a:r>
              <a:rPr lang="sv-SE" sz="1400" dirty="0" smtClean="0"/>
              <a:t>&lt;= 2 </a:t>
            </a:r>
            <a:r>
              <a:rPr lang="sv-SE" sz="1400" dirty="0" err="1" smtClean="0"/>
              <a:t>makromet</a:t>
            </a:r>
            <a:r>
              <a:rPr lang="sv-SE" dirty="0" smtClean="0"/>
              <a:t>, </a:t>
            </a:r>
          </a:p>
          <a:p>
            <a:pPr marL="0" indent="0">
              <a:buNone/>
            </a:pPr>
            <a:endParaRPr lang="sv-SE" sz="1600" dirty="0" smtClean="0"/>
          </a:p>
          <a:p>
            <a:r>
              <a:rPr lang="sv-SE" dirty="0" smtClean="0"/>
              <a:t>Framtid - Mindre axillkirurgi!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85" y="3775464"/>
            <a:ext cx="3561734" cy="289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7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wi037\Desktop\monokini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1" y="954404"/>
            <a:ext cx="3332956" cy="504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1703071" y="6111898"/>
            <a:ext cx="3220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 smtClean="0"/>
              <a:t>Monokini</a:t>
            </a:r>
            <a:r>
              <a:rPr lang="sv-SE" sz="1400" dirty="0" smtClean="0"/>
              <a:t> 2.0 Elina Halttunen</a:t>
            </a:r>
            <a:endParaRPr lang="sv-SE" sz="1400" dirty="0"/>
          </a:p>
        </p:txBody>
      </p:sp>
      <p:sp>
        <p:nvSpPr>
          <p:cNvPr id="4" name="Rektangel 3"/>
          <p:cNvSpPr/>
          <p:nvPr/>
        </p:nvSpPr>
        <p:spPr>
          <a:xfrm>
            <a:off x="6139242" y="2158484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Nytt bröst?</a:t>
            </a:r>
          </a:p>
        </p:txBody>
      </p:sp>
      <p:sp>
        <p:nvSpPr>
          <p:cNvPr id="5" name="Rektangel 4"/>
          <p:cNvSpPr/>
          <p:nvPr/>
        </p:nvSpPr>
        <p:spPr>
          <a:xfrm>
            <a:off x="4663440" y="310449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altLang="sv-SE" dirty="0">
                <a:solidFill>
                  <a:srgbClr val="000000"/>
                </a:solidFill>
              </a:rPr>
              <a:t>Flera studier visar på bättre kroppsbild, självkänsla, välbefinnande efter bröstrekonstruktion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398" y="4364474"/>
            <a:ext cx="3517652" cy="22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6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5314" y="71209"/>
            <a:ext cx="6875462" cy="1356783"/>
          </a:xfrm>
        </p:spPr>
        <p:txBody>
          <a:bodyPr>
            <a:normAutofit/>
          </a:bodyPr>
          <a:lstStyle/>
          <a:p>
            <a:pPr algn="ctr"/>
            <a:r>
              <a:rPr lang="sv-SE" sz="2400" dirty="0" err="1" smtClean="0"/>
              <a:t>Lymph</a:t>
            </a:r>
            <a:r>
              <a:rPr lang="sv-SE" sz="2400" dirty="0" smtClean="0"/>
              <a:t> </a:t>
            </a:r>
            <a:r>
              <a:rPr lang="sv-SE" sz="2400" dirty="0" err="1" smtClean="0"/>
              <a:t>drainage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10817" y="1798753"/>
            <a:ext cx="6875462" cy="3512080"/>
          </a:xfrm>
        </p:spPr>
        <p:txBody>
          <a:bodyPr/>
          <a:lstStyle/>
          <a:p>
            <a:r>
              <a:rPr lang="en-US" sz="1800" dirty="0"/>
              <a:t>The primary drainage is towards the axilla by the lateral</a:t>
            </a:r>
          </a:p>
          <a:p>
            <a:r>
              <a:rPr lang="en-US" sz="1800" dirty="0" err="1"/>
              <a:t>e</a:t>
            </a:r>
            <a:r>
              <a:rPr lang="en-US" sz="1800" dirty="0" err="1" smtClean="0"/>
              <a:t>fferents</a:t>
            </a:r>
            <a:r>
              <a:rPr lang="en-US" sz="1800" dirty="0" smtClean="0"/>
              <a:t> (75</a:t>
            </a:r>
            <a:r>
              <a:rPr lang="en-US" sz="1800" dirty="0"/>
              <a:t>% of the breast </a:t>
            </a:r>
            <a:r>
              <a:rPr lang="en-US" sz="1800" dirty="0" smtClean="0"/>
              <a:t>drainage)</a:t>
            </a:r>
          </a:p>
          <a:p>
            <a:r>
              <a:rPr lang="en-US" sz="1800" dirty="0"/>
              <a:t>The remaining 25% </a:t>
            </a:r>
            <a:r>
              <a:rPr lang="en-US" sz="1800" dirty="0" smtClean="0"/>
              <a:t>splits among the </a:t>
            </a:r>
            <a:r>
              <a:rPr lang="en-US" sz="1800" dirty="0"/>
              <a:t>so-called extra-axillary </a:t>
            </a:r>
            <a:r>
              <a:rPr lang="en-US" sz="1800" dirty="0" err="1" smtClean="0"/>
              <a:t>efferents</a:t>
            </a:r>
            <a:r>
              <a:rPr lang="en-US" sz="1800" dirty="0"/>
              <a:t> </a:t>
            </a:r>
            <a:endParaRPr lang="en-US" sz="1800" dirty="0" smtClean="0"/>
          </a:p>
          <a:p>
            <a:r>
              <a:rPr lang="en-US" sz="1800" dirty="0" smtClean="0"/>
              <a:t>if primary </a:t>
            </a:r>
            <a:r>
              <a:rPr lang="en-US" sz="1800" dirty="0"/>
              <a:t>lymph efferent vessels close up (</a:t>
            </a:r>
            <a:r>
              <a:rPr lang="en-US" sz="1800" dirty="0" smtClean="0"/>
              <a:t>previous </a:t>
            </a:r>
            <a:r>
              <a:rPr lang="en-US" sz="1800" dirty="0"/>
              <a:t>surgery or </a:t>
            </a:r>
            <a:r>
              <a:rPr lang="en-US" sz="1800" dirty="0" err="1"/>
              <a:t>tumour</a:t>
            </a:r>
            <a:r>
              <a:rPr lang="en-US" sz="1800" dirty="0"/>
              <a:t> </a:t>
            </a:r>
            <a:r>
              <a:rPr lang="en-US" sz="1800" dirty="0" smtClean="0"/>
              <a:t>emboli) secondary </a:t>
            </a:r>
            <a:r>
              <a:rPr lang="en-US" sz="1800" dirty="0" err="1"/>
              <a:t>efferents</a:t>
            </a:r>
            <a:r>
              <a:rPr lang="en-US" sz="1800" dirty="0"/>
              <a:t> become the main direction of </a:t>
            </a:r>
            <a:r>
              <a:rPr lang="en-US" sz="1800" dirty="0" smtClean="0"/>
              <a:t>lymph drainage</a:t>
            </a:r>
          </a:p>
          <a:p>
            <a:r>
              <a:rPr lang="en-US" sz="1800" dirty="0" smtClean="0"/>
              <a:t>Ex SN I </a:t>
            </a:r>
            <a:r>
              <a:rPr lang="en-US" sz="1800" dirty="0" err="1" smtClean="0"/>
              <a:t>kontralaterala</a:t>
            </a:r>
            <a:r>
              <a:rPr lang="en-US" sz="1800" dirty="0" smtClean="0"/>
              <a:t> </a:t>
            </a:r>
            <a:r>
              <a:rPr lang="en-US" sz="1800" dirty="0" err="1" smtClean="0"/>
              <a:t>axillen</a:t>
            </a:r>
            <a:r>
              <a:rPr lang="en-US" sz="1800" dirty="0" smtClean="0"/>
              <a:t>. </a:t>
            </a:r>
            <a:r>
              <a:rPr lang="en-US" sz="1800" dirty="0" err="1" smtClean="0"/>
              <a:t>Scintigrafi</a:t>
            </a:r>
            <a:r>
              <a:rPr lang="en-US" sz="1800" dirty="0" smtClean="0"/>
              <a:t> hos de </a:t>
            </a:r>
            <a:r>
              <a:rPr lang="en-US" sz="1800" dirty="0" err="1" smtClean="0"/>
              <a:t>som</a:t>
            </a:r>
            <a:r>
              <a:rPr lang="en-US" sz="1800" dirty="0" smtClean="0"/>
              <a:t> </a:t>
            </a:r>
            <a:r>
              <a:rPr lang="en-US" sz="1800" dirty="0" err="1" smtClean="0"/>
              <a:t>är</a:t>
            </a:r>
            <a:r>
              <a:rPr lang="en-US" sz="1800" dirty="0" smtClean="0"/>
              <a:t> </a:t>
            </a:r>
            <a:r>
              <a:rPr lang="en-US" sz="1800" dirty="0" err="1" smtClean="0"/>
              <a:t>tidigare</a:t>
            </a:r>
            <a:r>
              <a:rPr lang="en-US" sz="1800" dirty="0" smtClean="0"/>
              <a:t> </a:t>
            </a:r>
            <a:r>
              <a:rPr lang="en-US" sz="1800" dirty="0" err="1" smtClean="0"/>
              <a:t>opererade</a:t>
            </a:r>
            <a:endParaRPr lang="en-US" sz="1800" dirty="0"/>
          </a:p>
          <a:p>
            <a:r>
              <a:rPr lang="en-US" sz="1800" dirty="0" smtClean="0"/>
              <a:t>SN </a:t>
            </a:r>
            <a:r>
              <a:rPr lang="en-US" sz="1800" dirty="0" err="1" smtClean="0"/>
              <a:t>från</a:t>
            </a:r>
            <a:r>
              <a:rPr lang="en-US" sz="1800" dirty="0" smtClean="0"/>
              <a:t> </a:t>
            </a:r>
            <a:r>
              <a:rPr lang="en-US" sz="1800" dirty="0" err="1" smtClean="0"/>
              <a:t>parasternala</a:t>
            </a:r>
            <a:r>
              <a:rPr lang="en-US" sz="1800" dirty="0" smtClean="0"/>
              <a:t> </a:t>
            </a:r>
            <a:r>
              <a:rPr lang="en-US" sz="1800" dirty="0" err="1" smtClean="0"/>
              <a:t>körtlar</a:t>
            </a:r>
            <a:r>
              <a:rPr lang="en-US" sz="1800" dirty="0" smtClean="0"/>
              <a:t>?  </a:t>
            </a:r>
          </a:p>
          <a:p>
            <a:r>
              <a:rPr lang="en-US" sz="1400" dirty="0"/>
              <a:t>Internal mammary lymph nodes metastasis might be underestimated. Patients with positive axillary lymph nodes have a higher risk of internal lymph nodes metastasis. </a:t>
            </a:r>
            <a:r>
              <a:rPr lang="en-US" sz="1400" dirty="0" smtClean="0"/>
              <a:t>IMN-SLNB </a:t>
            </a:r>
            <a:r>
              <a:rPr lang="en-US" sz="1400" dirty="0"/>
              <a:t>might be considered in these patients. </a:t>
            </a:r>
            <a:r>
              <a:rPr lang="en-US" dirty="0" smtClean="0"/>
              <a:t>*</a:t>
            </a:r>
            <a:endParaRPr lang="sv-SE" dirty="0"/>
          </a:p>
        </p:txBody>
      </p:sp>
      <p:sp>
        <p:nvSpPr>
          <p:cNvPr id="4" name="Rektangel 3"/>
          <p:cNvSpPr/>
          <p:nvPr/>
        </p:nvSpPr>
        <p:spPr>
          <a:xfrm>
            <a:off x="4572000" y="627368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/>
              <a:t>*Should </a:t>
            </a:r>
            <a:r>
              <a:rPr lang="en-US" sz="1000" dirty="0"/>
              <a:t>internal mammary lymph node sentinel biopsy be performed in breast cancer: a systematic review and </a:t>
            </a:r>
            <a:r>
              <a:rPr lang="en-US" sz="1000" dirty="0" smtClean="0"/>
              <a:t>meta-analysis. World J </a:t>
            </a:r>
            <a:r>
              <a:rPr lang="en-US" sz="1000" dirty="0" err="1" smtClean="0"/>
              <a:t>Surg</a:t>
            </a:r>
            <a:r>
              <a:rPr lang="en-US" sz="1000" dirty="0" smtClean="0"/>
              <a:t> 2019. Gong et al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3979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Axillutrymning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Alltid om (även om cN0): inflammatorisk </a:t>
            </a:r>
            <a:r>
              <a:rPr lang="sv-SE" dirty="0" err="1" smtClean="0"/>
              <a:t>bc</a:t>
            </a:r>
            <a:r>
              <a:rPr lang="sv-SE" dirty="0" smtClean="0"/>
              <a:t>, gravid (lite olika regimer), lokalt avancerad </a:t>
            </a:r>
            <a:r>
              <a:rPr lang="sv-SE" dirty="0" err="1" smtClean="0"/>
              <a:t>bc</a:t>
            </a:r>
            <a:endParaRPr lang="sv-SE" dirty="0"/>
          </a:p>
          <a:p>
            <a:r>
              <a:rPr lang="sv-SE" dirty="0" err="1" smtClean="0"/>
              <a:t>Staging</a:t>
            </a:r>
            <a:r>
              <a:rPr lang="sv-SE" dirty="0" smtClean="0"/>
              <a:t> operation</a:t>
            </a:r>
          </a:p>
          <a:p>
            <a:r>
              <a:rPr lang="sv-SE" dirty="0" smtClean="0"/>
              <a:t>Minst </a:t>
            </a:r>
            <a:r>
              <a:rPr lang="sv-SE" dirty="0"/>
              <a:t>10 </a:t>
            </a:r>
            <a:r>
              <a:rPr lang="sv-SE" dirty="0" err="1"/>
              <a:t>lgl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497" y="3359219"/>
            <a:ext cx="3816323" cy="29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35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6734" y="259503"/>
            <a:ext cx="6875462" cy="1356783"/>
          </a:xfrm>
        </p:spPr>
        <p:txBody>
          <a:bodyPr>
            <a:normAutofit/>
          </a:bodyPr>
          <a:lstStyle/>
          <a:p>
            <a:r>
              <a:rPr lang="sv-SE" sz="2000" dirty="0" smtClean="0"/>
              <a:t>Nivåindelning enligt Berg med </a:t>
            </a:r>
            <a:r>
              <a:rPr lang="sv-SE" sz="2000" dirty="0" err="1" smtClean="0"/>
              <a:t>pectoralis</a:t>
            </a:r>
            <a:r>
              <a:rPr lang="sv-SE" sz="2000" dirty="0" smtClean="0"/>
              <a:t> minor som utgångspunkt</a:t>
            </a:r>
            <a:endParaRPr lang="sv-SE" sz="20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085" y="2119206"/>
            <a:ext cx="3658111" cy="3324689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4686044" y="6172200"/>
            <a:ext cx="4340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lvl="1" indent="0">
              <a:buNone/>
            </a:pPr>
            <a:r>
              <a:rPr lang="en-US" sz="1200"/>
              <a:t>Berg J. The significance of axillary node levels in the study</a:t>
            </a:r>
          </a:p>
          <a:p>
            <a:r>
              <a:rPr lang="en-US" sz="1200"/>
              <a:t>of breast carcinoma. Cancer 1955;8:776–780</a:t>
            </a:r>
            <a:r>
              <a:rPr lang="en-US" sz="1600"/>
              <a:t>.</a:t>
            </a:r>
            <a:endParaRPr lang="sv-SE" sz="1600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0" y="2921730"/>
            <a:ext cx="6875462" cy="3512080"/>
          </a:xfrm>
        </p:spPr>
        <p:txBody>
          <a:bodyPr/>
          <a:lstStyle/>
          <a:p>
            <a:r>
              <a:rPr lang="sv-SE" sz="1400" dirty="0"/>
              <a:t>Nivå I lymfkörtlar lateralt om m </a:t>
            </a:r>
            <a:r>
              <a:rPr lang="sv-SE" sz="1400" dirty="0" err="1"/>
              <a:t>pectoralis</a:t>
            </a:r>
            <a:r>
              <a:rPr lang="sv-SE" sz="1400" dirty="0"/>
              <a:t> minor, </a:t>
            </a:r>
          </a:p>
          <a:p>
            <a:r>
              <a:rPr lang="sv-SE" sz="1400" dirty="0"/>
              <a:t>Nivå II lymfkörtlar bakom</a:t>
            </a:r>
            <a:r>
              <a:rPr lang="fr-FR" sz="1400" dirty="0"/>
              <a:t> m pectoralis </a:t>
            </a:r>
            <a:r>
              <a:rPr lang="fr-FR" sz="1400" dirty="0" smtClean="0"/>
              <a:t>minor</a:t>
            </a:r>
          </a:p>
          <a:p>
            <a:r>
              <a:rPr lang="fr-FR" sz="1400" dirty="0" smtClean="0"/>
              <a:t> </a:t>
            </a:r>
            <a:r>
              <a:rPr lang="fr-FR" sz="1400" dirty="0"/>
              <a:t>och upp mot kärlen</a:t>
            </a:r>
          </a:p>
          <a:p>
            <a:r>
              <a:rPr lang="fr-FR" sz="1400" dirty="0"/>
              <a:t>Nivå III </a:t>
            </a:r>
            <a:r>
              <a:rPr lang="sv-SE" sz="1400" dirty="0"/>
              <a:t>lymfkörtlar medialt om m </a:t>
            </a:r>
            <a:r>
              <a:rPr lang="sv-SE" sz="1400" dirty="0" err="1" smtClean="0"/>
              <a:t>pectoralis</a:t>
            </a:r>
            <a:endParaRPr lang="sv-SE" sz="1400" dirty="0" smtClean="0"/>
          </a:p>
          <a:p>
            <a:r>
              <a:rPr lang="sv-SE" sz="1400" dirty="0" smtClean="0"/>
              <a:t> </a:t>
            </a:r>
            <a:r>
              <a:rPr lang="sv-SE" sz="1400" dirty="0"/>
              <a:t>minors begränsning vid </a:t>
            </a:r>
            <a:r>
              <a:rPr lang="sv-SE" sz="1400" dirty="0" err="1"/>
              <a:t>klavikeln</a:t>
            </a:r>
            <a:endParaRPr lang="sv-SE" sz="1400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210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01304" y="-240576"/>
            <a:ext cx="6875462" cy="1356783"/>
          </a:xfrm>
        </p:spPr>
        <p:txBody>
          <a:bodyPr>
            <a:normAutofit/>
          </a:bodyPr>
          <a:lstStyle/>
          <a:p>
            <a:r>
              <a:rPr lang="sv-SE" sz="2400" dirty="0" err="1" smtClean="0"/>
              <a:t>Axillary</a:t>
            </a:r>
            <a:r>
              <a:rPr lang="sv-SE" sz="2400" dirty="0" smtClean="0"/>
              <a:t> </a:t>
            </a:r>
            <a:r>
              <a:rPr lang="sv-SE" sz="2400" dirty="0" err="1" smtClean="0"/>
              <a:t>clearance</a:t>
            </a:r>
            <a:endParaRPr lang="sv-SE" sz="2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157" y="1794599"/>
            <a:ext cx="4143953" cy="3277057"/>
          </a:xfrm>
        </p:spPr>
      </p:pic>
      <p:sp>
        <p:nvSpPr>
          <p:cNvPr id="3" name="textruta 2"/>
          <p:cNvSpPr txBox="1"/>
          <p:nvPr/>
        </p:nvSpPr>
        <p:spPr>
          <a:xfrm>
            <a:off x="0" y="3151382"/>
            <a:ext cx="420339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Görs via </a:t>
            </a:r>
            <a:r>
              <a:rPr lang="sv-SE" sz="1400" dirty="0" err="1"/>
              <a:t>mastektomisnittet</a:t>
            </a:r>
            <a:r>
              <a:rPr lang="sv-SE" sz="1400" dirty="0"/>
              <a:t> alt tvärsnitt nedre </a:t>
            </a:r>
            <a:r>
              <a:rPr lang="sv-SE" sz="1400" dirty="0" smtClean="0"/>
              <a:t>axill</a:t>
            </a:r>
          </a:p>
          <a:p>
            <a:endParaRPr lang="sv-SE" sz="1400" dirty="0"/>
          </a:p>
          <a:p>
            <a:r>
              <a:rPr lang="sv-SE" sz="1400" dirty="0"/>
              <a:t>N. </a:t>
            </a:r>
            <a:r>
              <a:rPr lang="sv-SE" sz="1400" dirty="0" err="1"/>
              <a:t>thoracicus</a:t>
            </a:r>
            <a:r>
              <a:rPr lang="sv-SE" sz="1400" dirty="0"/>
              <a:t> </a:t>
            </a:r>
            <a:r>
              <a:rPr lang="sv-SE" sz="1400" dirty="0" err="1"/>
              <a:t>longus</a:t>
            </a:r>
            <a:r>
              <a:rPr lang="sv-SE" sz="1400" dirty="0"/>
              <a:t> och N. </a:t>
            </a:r>
            <a:r>
              <a:rPr lang="sv-SE" sz="1400" dirty="0" err="1" smtClean="0"/>
              <a:t>thoracodorsalis</a:t>
            </a:r>
            <a:endParaRPr lang="sv-SE" sz="1400" dirty="0" smtClean="0"/>
          </a:p>
          <a:p>
            <a:r>
              <a:rPr lang="sv-SE" sz="1400" dirty="0" smtClean="0"/>
              <a:t> </a:t>
            </a:r>
            <a:r>
              <a:rPr lang="sv-SE" sz="1400" dirty="0"/>
              <a:t>ska identifieras och </a:t>
            </a:r>
            <a:r>
              <a:rPr lang="sv-SE" sz="1400" dirty="0" smtClean="0"/>
              <a:t>sparas</a:t>
            </a:r>
          </a:p>
          <a:p>
            <a:endParaRPr lang="sv-SE" sz="1400" dirty="0"/>
          </a:p>
          <a:p>
            <a:r>
              <a:rPr lang="sv-SE" sz="1400" dirty="0"/>
              <a:t> </a:t>
            </a:r>
            <a:r>
              <a:rPr lang="sv-SE" sz="1400" dirty="0" err="1"/>
              <a:t>Nn</a:t>
            </a:r>
            <a:r>
              <a:rPr lang="sv-SE" sz="1400" dirty="0"/>
              <a:t>. </a:t>
            </a:r>
            <a:r>
              <a:rPr lang="sv-SE" sz="1400" dirty="0" err="1"/>
              <a:t>intercostobrachiales</a:t>
            </a:r>
            <a:r>
              <a:rPr lang="sv-SE" sz="1400" dirty="0"/>
              <a:t> sparas om möjligt för </a:t>
            </a:r>
            <a:r>
              <a:rPr lang="sv-SE" sz="1400" dirty="0" smtClean="0"/>
              <a:t>att</a:t>
            </a:r>
          </a:p>
          <a:p>
            <a:r>
              <a:rPr lang="sv-SE" sz="1400" dirty="0" smtClean="0"/>
              <a:t> </a:t>
            </a:r>
            <a:r>
              <a:rPr lang="sv-SE" sz="1400" dirty="0"/>
              <a:t>undvika känselbortfall eller </a:t>
            </a:r>
            <a:r>
              <a:rPr lang="sv-SE" sz="1400" dirty="0" err="1"/>
              <a:t>parestesier</a:t>
            </a:r>
            <a:r>
              <a:rPr lang="sv-SE" sz="1400" dirty="0"/>
              <a:t> </a:t>
            </a:r>
            <a:r>
              <a:rPr lang="sv-SE" sz="1400" dirty="0" smtClean="0"/>
              <a:t>på</a:t>
            </a:r>
          </a:p>
          <a:p>
            <a:r>
              <a:rPr lang="sv-SE" sz="1400" dirty="0" smtClean="0"/>
              <a:t> </a:t>
            </a:r>
            <a:r>
              <a:rPr lang="sv-SE" sz="1400" dirty="0"/>
              <a:t>överarmens bak- och </a:t>
            </a:r>
            <a:r>
              <a:rPr lang="sv-SE" sz="1400" dirty="0" smtClean="0"/>
              <a:t>insida</a:t>
            </a:r>
          </a:p>
          <a:p>
            <a:endParaRPr lang="sv-SE" sz="1400" dirty="0" smtClean="0"/>
          </a:p>
          <a:p>
            <a:r>
              <a:rPr lang="sv-SE" sz="1400" dirty="0" smtClean="0"/>
              <a:t>Drän? Begränsad evidens för reduktion av </a:t>
            </a:r>
            <a:r>
              <a:rPr lang="sv-SE" sz="1400" dirty="0" err="1" smtClean="0"/>
              <a:t>serom</a:t>
            </a:r>
            <a:r>
              <a:rPr lang="sv-SE" sz="1400" dirty="0" smtClean="0"/>
              <a:t>!*</a:t>
            </a:r>
            <a:endParaRPr lang="sv-SE" sz="1400" dirty="0"/>
          </a:p>
        </p:txBody>
      </p:sp>
      <p:sp>
        <p:nvSpPr>
          <p:cNvPr id="6" name="textruta 5"/>
          <p:cNvSpPr txBox="1"/>
          <p:nvPr/>
        </p:nvSpPr>
        <p:spPr>
          <a:xfrm>
            <a:off x="3673822" y="5873561"/>
            <a:ext cx="4878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smtClean="0"/>
              <a:t>*</a:t>
            </a:r>
            <a:r>
              <a:rPr lang="sv-SE" sz="1000" dirty="0" err="1" smtClean="0"/>
              <a:t>Wound</a:t>
            </a:r>
            <a:r>
              <a:rPr lang="sv-SE" sz="1000" dirty="0" smtClean="0"/>
              <a:t> </a:t>
            </a:r>
            <a:r>
              <a:rPr lang="sv-SE" sz="1000" dirty="0" err="1"/>
              <a:t>drainage</a:t>
            </a:r>
            <a:r>
              <a:rPr lang="sv-SE" sz="1000" dirty="0"/>
              <a:t> </a:t>
            </a:r>
            <a:r>
              <a:rPr lang="sv-SE" sz="1000" dirty="0" err="1"/>
              <a:t>after</a:t>
            </a:r>
            <a:r>
              <a:rPr lang="sv-SE" sz="1000" dirty="0"/>
              <a:t> </a:t>
            </a:r>
            <a:r>
              <a:rPr lang="sv-SE" sz="1000" dirty="0" err="1" smtClean="0"/>
              <a:t>axillary</a:t>
            </a:r>
            <a:r>
              <a:rPr lang="sv-SE" sz="1000" dirty="0"/>
              <a:t> </a:t>
            </a:r>
            <a:r>
              <a:rPr lang="en-US" sz="1000" dirty="0" smtClean="0"/>
              <a:t>dissection </a:t>
            </a:r>
            <a:r>
              <a:rPr lang="en-US" sz="1000" dirty="0"/>
              <a:t>for carcinoma of the breast. </a:t>
            </a:r>
            <a:endParaRPr lang="en-US" sz="1000" dirty="0" smtClean="0"/>
          </a:p>
          <a:p>
            <a:r>
              <a:rPr lang="en-US" sz="1000" dirty="0" smtClean="0"/>
              <a:t>Cochrane </a:t>
            </a:r>
            <a:r>
              <a:rPr lang="en-US" sz="1000" dirty="0"/>
              <a:t>Database </a:t>
            </a:r>
            <a:r>
              <a:rPr lang="en-US" sz="1000" dirty="0" err="1"/>
              <a:t>Syst</a:t>
            </a:r>
            <a:r>
              <a:rPr lang="en-US" sz="1000" dirty="0"/>
              <a:t> </a:t>
            </a:r>
            <a:r>
              <a:rPr lang="en-US" sz="1000" dirty="0" smtClean="0"/>
              <a:t>Rev. </a:t>
            </a:r>
            <a:r>
              <a:rPr lang="sv-SE" sz="1000" dirty="0" smtClean="0"/>
              <a:t>2013</a:t>
            </a:r>
          </a:p>
          <a:p>
            <a:r>
              <a:rPr lang="sv-SE" sz="1000" dirty="0" err="1"/>
              <a:t>Breast</a:t>
            </a:r>
            <a:r>
              <a:rPr lang="sv-SE" sz="1000" dirty="0"/>
              <a:t> cancer </a:t>
            </a:r>
            <a:r>
              <a:rPr lang="sv-SE" sz="1000" dirty="0" err="1" smtClean="0"/>
              <a:t>surgery</a:t>
            </a:r>
            <a:r>
              <a:rPr lang="sv-SE" sz="1000" dirty="0"/>
              <a:t> </a:t>
            </a:r>
            <a:r>
              <a:rPr lang="en-US" sz="1000" dirty="0" smtClean="0"/>
              <a:t>without </a:t>
            </a:r>
            <a:r>
              <a:rPr lang="en-US" sz="1000" dirty="0"/>
              <a:t>suction drainage: the impact of adopting a 'no drains'</a:t>
            </a:r>
          </a:p>
          <a:p>
            <a:r>
              <a:rPr lang="sv-SE" sz="1000" dirty="0"/>
              <a:t>policy on </a:t>
            </a:r>
            <a:r>
              <a:rPr lang="sv-SE" sz="1000" dirty="0" err="1"/>
              <a:t>symptomatic</a:t>
            </a:r>
            <a:r>
              <a:rPr lang="sv-SE" sz="1000" dirty="0"/>
              <a:t> </a:t>
            </a:r>
            <a:r>
              <a:rPr lang="sv-SE" sz="1000" dirty="0" err="1"/>
              <a:t>seroma</a:t>
            </a:r>
            <a:r>
              <a:rPr lang="sv-SE" sz="1000" dirty="0"/>
              <a:t> formation rates. </a:t>
            </a:r>
            <a:r>
              <a:rPr lang="sv-SE" sz="1000" dirty="0" err="1"/>
              <a:t>Eur</a:t>
            </a:r>
            <a:r>
              <a:rPr lang="sv-SE" sz="1000" dirty="0"/>
              <a:t> J </a:t>
            </a:r>
            <a:r>
              <a:rPr lang="sv-SE" sz="1000" dirty="0" err="1"/>
              <a:t>Surg</a:t>
            </a:r>
            <a:r>
              <a:rPr lang="sv-SE" sz="1000" dirty="0"/>
              <a:t> </a:t>
            </a:r>
            <a:r>
              <a:rPr lang="sv-SE" sz="1000" dirty="0" smtClean="0"/>
              <a:t>Oncol.2013</a:t>
            </a:r>
            <a:endParaRPr lang="sv-SE" sz="1000" dirty="0"/>
          </a:p>
        </p:txBody>
      </p:sp>
    </p:spTree>
    <p:extLst>
      <p:ext uri="{BB962C8B-B14F-4D97-AF65-F5344CB8AC3E}">
        <p14:creationId xmlns:p14="http://schemas.microsoft.com/office/powerpoint/2010/main" val="2824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88682"/>
          </a:xfrm>
        </p:spPr>
        <p:txBody>
          <a:bodyPr>
            <a:normAutofit/>
          </a:bodyPr>
          <a:lstStyle/>
          <a:p>
            <a:pPr algn="ctr"/>
            <a:r>
              <a:rPr lang="sv-SE" sz="2100" dirty="0"/>
              <a:t>Varför de-eskalering av axillkirurgi?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07" y="2077657"/>
            <a:ext cx="6609386" cy="3336934"/>
          </a:xfrm>
        </p:spPr>
      </p:pic>
      <p:sp>
        <p:nvSpPr>
          <p:cNvPr id="5" name="textruta 4"/>
          <p:cNvSpPr txBox="1"/>
          <p:nvPr/>
        </p:nvSpPr>
        <p:spPr>
          <a:xfrm>
            <a:off x="5654842" y="5366981"/>
            <a:ext cx="2159566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788" dirty="0"/>
              <a:t>Appelgren et al 2022,  The </a:t>
            </a:r>
            <a:r>
              <a:rPr lang="sv-SE" sz="788" dirty="0" err="1"/>
              <a:t>Breast</a:t>
            </a:r>
            <a:r>
              <a:rPr lang="sv-SE" sz="788" dirty="0"/>
              <a:t> 63, 16-23</a:t>
            </a:r>
          </a:p>
        </p:txBody>
      </p:sp>
    </p:spTree>
    <p:extLst>
      <p:ext uri="{BB962C8B-B14F-4D97-AF65-F5344CB8AC3E}">
        <p14:creationId xmlns:p14="http://schemas.microsoft.com/office/powerpoint/2010/main" val="14123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b="1" dirty="0"/>
              <a:t>Biverkningar</a:t>
            </a:r>
            <a:br>
              <a:rPr lang="sv-SE" b="1" dirty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err="1" smtClean="0"/>
              <a:t>Serom</a:t>
            </a:r>
            <a:endParaRPr lang="sv-SE" dirty="0"/>
          </a:p>
          <a:p>
            <a:pPr marL="0" indent="0">
              <a:buNone/>
            </a:pPr>
            <a:r>
              <a:rPr lang="sv-SE" dirty="0" smtClean="0"/>
              <a:t>Nedsatt </a:t>
            </a:r>
            <a:r>
              <a:rPr lang="sv-SE" dirty="0"/>
              <a:t>känsel inre delen av överarmen</a:t>
            </a:r>
          </a:p>
          <a:p>
            <a:pPr marL="0" indent="0">
              <a:buNone/>
            </a:pPr>
            <a:r>
              <a:rPr lang="sv-SE" dirty="0" smtClean="0"/>
              <a:t>Trötthet </a:t>
            </a:r>
            <a:r>
              <a:rPr lang="sv-SE" dirty="0"/>
              <a:t>och minskad rörlighet </a:t>
            </a:r>
            <a:r>
              <a:rPr lang="sv-SE" dirty="0" smtClean="0"/>
              <a:t>i</a:t>
            </a:r>
          </a:p>
          <a:p>
            <a:pPr marL="0" indent="0">
              <a:buNone/>
            </a:pPr>
            <a:r>
              <a:rPr lang="sv-SE" dirty="0"/>
              <a:t>a</a:t>
            </a:r>
            <a:r>
              <a:rPr lang="sv-SE" dirty="0" smtClean="0"/>
              <a:t>xelleden</a:t>
            </a:r>
            <a:endParaRPr lang="sv-SE" dirty="0"/>
          </a:p>
          <a:p>
            <a:pPr marL="0" indent="0">
              <a:buNone/>
            </a:pPr>
            <a:r>
              <a:rPr lang="sv-SE" dirty="0" err="1" smtClean="0"/>
              <a:t>Vingskapula</a:t>
            </a:r>
            <a:endParaRPr lang="sv-SE" dirty="0"/>
          </a:p>
          <a:p>
            <a:pPr marL="0" indent="0">
              <a:buNone/>
            </a:pPr>
            <a:r>
              <a:rPr lang="sv-SE" dirty="0" smtClean="0"/>
              <a:t>Lymfödem</a:t>
            </a:r>
            <a:endParaRPr lang="sv-S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21" y="3505200"/>
            <a:ext cx="3875020" cy="272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0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2100" dirty="0"/>
              <a:t>Grund för möjlighet att avstå AC vid 1-2 </a:t>
            </a:r>
            <a:r>
              <a:rPr lang="sv-SE" sz="2100" dirty="0" err="1"/>
              <a:t>makrometastaser</a:t>
            </a:r>
            <a:r>
              <a:rPr lang="sv-SE" sz="2100" dirty="0"/>
              <a:t> i SN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sz="1500" dirty="0"/>
              <a:t>Flera </a:t>
            </a:r>
            <a:r>
              <a:rPr lang="sv-SE" sz="1500" dirty="0" err="1"/>
              <a:t>prospektiva</a:t>
            </a:r>
            <a:r>
              <a:rPr lang="sv-SE" sz="1500" dirty="0"/>
              <a:t> randomiserade studier inkluderande kliniskt nodnegativa patienter med </a:t>
            </a:r>
            <a:r>
              <a:rPr lang="sv-SE" sz="1500" dirty="0" err="1"/>
              <a:t>makrometastaser</a:t>
            </a:r>
            <a:r>
              <a:rPr lang="sv-SE" sz="1500" dirty="0"/>
              <a:t> i 1-2 portvaktskörtlar har ej visat skillnader avseende överlevnad eller risk för axillrecidiv, då portvaktskörtelbiopsi enbart respektive portvaktskörtelbiopsi + strålbehandling mot axillen jämförts med kompletterande axillutrymning</a:t>
            </a:r>
          </a:p>
          <a:p>
            <a:pPr marL="0" indent="0">
              <a:buNone/>
            </a:pPr>
            <a:r>
              <a:rPr lang="sv-SE" sz="1500" dirty="0"/>
              <a:t> Z0011-studien</a:t>
            </a:r>
          </a:p>
          <a:p>
            <a:pPr marL="0" indent="0">
              <a:buNone/>
            </a:pPr>
            <a:r>
              <a:rPr lang="sv-SE" sz="1500" dirty="0"/>
              <a:t>AMAROS</a:t>
            </a:r>
          </a:p>
          <a:p>
            <a:pPr marL="0" indent="0">
              <a:buNone/>
            </a:pPr>
            <a:r>
              <a:rPr lang="sv-SE" sz="1500" dirty="0"/>
              <a:t>OTOASOR trial</a:t>
            </a:r>
          </a:p>
          <a:p>
            <a:pPr marL="0" indent="0">
              <a:buNone/>
            </a:pPr>
            <a:r>
              <a:rPr lang="sv-SE" sz="1500" dirty="0"/>
              <a:t>SENOMAC stängd för </a:t>
            </a:r>
            <a:r>
              <a:rPr lang="sv-SE" sz="1500" dirty="0" err="1"/>
              <a:t>inklusion</a:t>
            </a:r>
            <a:r>
              <a:rPr lang="sv-SE" sz="1500" dirty="0"/>
              <a:t> 2021-12-31</a:t>
            </a:r>
          </a:p>
          <a:p>
            <a:pPr marL="0" indent="0">
              <a:buNone/>
            </a:pPr>
            <a:endParaRPr lang="sv-SE" sz="1500" dirty="0"/>
          </a:p>
          <a:p>
            <a:pPr marL="0" indent="0">
              <a:buNone/>
            </a:pPr>
            <a:endParaRPr lang="sv-SE" sz="1500" dirty="0"/>
          </a:p>
          <a:p>
            <a:pPr marL="0" indent="0">
              <a:buNone/>
            </a:pPr>
            <a:endParaRPr lang="sv-SE" sz="1500" dirty="0"/>
          </a:p>
        </p:txBody>
      </p:sp>
    </p:spTree>
    <p:extLst>
      <p:ext uri="{BB962C8B-B14F-4D97-AF65-F5344CB8AC3E}">
        <p14:creationId xmlns:p14="http://schemas.microsoft.com/office/powerpoint/2010/main" val="2870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1499373"/>
            <a:ext cx="7886700" cy="994172"/>
          </a:xfrm>
        </p:spPr>
        <p:txBody>
          <a:bodyPr/>
          <a:lstStyle/>
          <a:p>
            <a:pPr algn="ctr"/>
            <a:r>
              <a:rPr lang="sv-SE" dirty="0"/>
              <a:t>Axillen </a:t>
            </a:r>
            <a:r>
              <a:rPr lang="sv-SE" i="1" dirty="0" smtClean="0"/>
              <a:t>med</a:t>
            </a:r>
            <a:r>
              <a:rPr lang="sv-SE" dirty="0" smtClean="0"/>
              <a:t> </a:t>
            </a:r>
            <a:r>
              <a:rPr lang="sv-SE" dirty="0" err="1"/>
              <a:t>neoadjuvant</a:t>
            </a:r>
            <a:r>
              <a:rPr lang="sv-SE" dirty="0"/>
              <a:t> behandling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57" y="2493545"/>
            <a:ext cx="6516032" cy="2492772"/>
          </a:xfrm>
        </p:spPr>
      </p:pic>
    </p:spTree>
    <p:extLst>
      <p:ext uri="{BB962C8B-B14F-4D97-AF65-F5344CB8AC3E}">
        <p14:creationId xmlns:p14="http://schemas.microsoft.com/office/powerpoint/2010/main" val="25753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Och såhär står det i vårdprogrammet (NVP)…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sz="1800" dirty="0"/>
              <a:t>(SN </a:t>
            </a:r>
            <a:r>
              <a:rPr lang="sv-SE" sz="1800" i="1" dirty="0"/>
              <a:t>efter</a:t>
            </a:r>
            <a:r>
              <a:rPr lang="sv-SE" sz="1800" dirty="0"/>
              <a:t> NAT)</a:t>
            </a:r>
          </a:p>
          <a:p>
            <a:r>
              <a:rPr lang="sv-SE" sz="1800" dirty="0"/>
              <a:t>Vid begränsad </a:t>
            </a:r>
            <a:r>
              <a:rPr lang="sv-SE" sz="1800" dirty="0" err="1"/>
              <a:t>axillmetastasering</a:t>
            </a:r>
            <a:r>
              <a:rPr lang="sv-SE" sz="1800" dirty="0"/>
              <a:t> (verifierad </a:t>
            </a:r>
            <a:r>
              <a:rPr lang="sv-SE" sz="1800" dirty="0" err="1"/>
              <a:t>metastasering</a:t>
            </a:r>
            <a:r>
              <a:rPr lang="sv-SE" sz="1800" dirty="0"/>
              <a:t> och upp till 3 misstänkta körtlar vid initial utredning), och god respons med klinisk nodnegativitet efter preoperativ behandling, kan portvaktskörtelbiopsi med borttagande av minst 3 portvaktskörtlar eller ”</a:t>
            </a:r>
            <a:r>
              <a:rPr lang="sv-SE" sz="1800" dirty="0" err="1"/>
              <a:t>targeted</a:t>
            </a:r>
            <a:r>
              <a:rPr lang="sv-SE" sz="1800" dirty="0"/>
              <a:t> </a:t>
            </a:r>
            <a:r>
              <a:rPr lang="sv-SE" sz="1800" dirty="0" err="1"/>
              <a:t>axillary</a:t>
            </a:r>
            <a:r>
              <a:rPr lang="sv-SE" sz="1800" dirty="0"/>
              <a:t> </a:t>
            </a:r>
            <a:r>
              <a:rPr lang="sv-SE" sz="1800" dirty="0" err="1"/>
              <a:t>dissection</a:t>
            </a:r>
            <a:r>
              <a:rPr lang="sv-SE" sz="1800" dirty="0"/>
              <a:t>” (TAD) övervägas (++) (B).</a:t>
            </a:r>
            <a:r>
              <a:rPr lang="sv-SE" sz="1800" dirty="0">
                <a:solidFill>
                  <a:srgbClr val="FF0000"/>
                </a:solidFill>
              </a:rPr>
              <a:t> TAD är att föredra jämfört med enbart portvaktskörtelbiopsi</a:t>
            </a:r>
            <a:r>
              <a:rPr lang="sv-SE" sz="1800" dirty="0"/>
              <a:t>.</a:t>
            </a:r>
          </a:p>
          <a:p>
            <a:r>
              <a:rPr lang="sv-SE" sz="1800" dirty="0"/>
              <a:t>Axillutrymning efter preoperativ behandling hos kliniskt nodpositiva patienter utförs vid preoperativt utbredd </a:t>
            </a:r>
            <a:r>
              <a:rPr lang="sv-SE" sz="1800" dirty="0" err="1"/>
              <a:t>axillmetastasering</a:t>
            </a:r>
            <a:r>
              <a:rPr lang="sv-SE" sz="1800" dirty="0"/>
              <a:t> (+++) (A) samt när TAD eller portvaktskörtelbiopsi visat </a:t>
            </a:r>
            <a:r>
              <a:rPr lang="sv-SE" sz="1800" dirty="0" err="1"/>
              <a:t>viabel</a:t>
            </a:r>
            <a:r>
              <a:rPr lang="sv-SE" sz="1800" dirty="0"/>
              <a:t> rest av metastas oavsett metastasens storlek (++) (B).</a:t>
            </a:r>
          </a:p>
          <a:p>
            <a:endParaRPr lang="sv-SE" sz="1800" dirty="0"/>
          </a:p>
          <a:p>
            <a:r>
              <a:rPr lang="sv-SE" dirty="0" smtClean="0"/>
              <a:t>Vad är då TAD????</a:t>
            </a:r>
          </a:p>
        </p:txBody>
      </p:sp>
    </p:spTree>
    <p:extLst>
      <p:ext uri="{BB962C8B-B14F-4D97-AF65-F5344CB8AC3E}">
        <p14:creationId xmlns:p14="http://schemas.microsoft.com/office/powerpoint/2010/main" val="33070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 </a:t>
            </a:r>
            <a:r>
              <a:rPr lang="sv-SE" sz="2100" u="sng" dirty="0" err="1"/>
              <a:t>T</a:t>
            </a:r>
            <a:r>
              <a:rPr lang="sv-SE" sz="2100" dirty="0" err="1"/>
              <a:t>argeted</a:t>
            </a:r>
            <a:r>
              <a:rPr lang="sv-SE" sz="2100" dirty="0"/>
              <a:t> </a:t>
            </a:r>
            <a:r>
              <a:rPr lang="sv-SE" sz="2100" u="sng" dirty="0" err="1"/>
              <a:t>A</a:t>
            </a:r>
            <a:r>
              <a:rPr lang="sv-SE" sz="2100" dirty="0" err="1"/>
              <a:t>xillary</a:t>
            </a:r>
            <a:r>
              <a:rPr lang="sv-SE" sz="2100" dirty="0"/>
              <a:t> </a:t>
            </a:r>
            <a:r>
              <a:rPr lang="sv-SE" sz="2100" u="sng" dirty="0" err="1"/>
              <a:t>D</a:t>
            </a:r>
            <a:r>
              <a:rPr lang="sv-SE" sz="2100" dirty="0" err="1"/>
              <a:t>issection</a:t>
            </a:r>
            <a:r>
              <a:rPr lang="sv-SE" sz="2100" dirty="0"/>
              <a:t> (TAD)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sz="1800" dirty="0">
                <a:latin typeface="+mj-lt"/>
              </a:rPr>
              <a:t>TAD = SN  (&gt; 2 SN-körtlar) + clipsindikerad körtel (före start av </a:t>
            </a:r>
            <a:r>
              <a:rPr lang="sv-SE" sz="1800" dirty="0" err="1">
                <a:latin typeface="+mj-lt"/>
              </a:rPr>
              <a:t>neoadjuvant</a:t>
            </a:r>
            <a:r>
              <a:rPr lang="sv-SE" sz="1800" dirty="0">
                <a:latin typeface="+mj-lt"/>
              </a:rPr>
              <a:t> </a:t>
            </a:r>
            <a:r>
              <a:rPr lang="sv-SE" sz="1800" dirty="0" err="1">
                <a:latin typeface="+mj-lt"/>
              </a:rPr>
              <a:t>beh</a:t>
            </a:r>
            <a:r>
              <a:rPr lang="sv-SE" sz="1800" dirty="0">
                <a:latin typeface="+mj-lt"/>
              </a:rPr>
              <a:t>)</a:t>
            </a:r>
          </a:p>
          <a:p>
            <a:r>
              <a:rPr lang="sv-SE" sz="1800" dirty="0">
                <a:latin typeface="+mj-lt"/>
              </a:rPr>
              <a:t>Verkar vara den bästa metoden (</a:t>
            </a:r>
            <a:r>
              <a:rPr lang="en-US" sz="1125" b="1" dirty="0">
                <a:latin typeface="+mj-lt"/>
              </a:rPr>
              <a:t>Diagnostic Accuracy of Different Surgical Procedures for Axillary Staging After </a:t>
            </a:r>
            <a:r>
              <a:rPr lang="en-US" sz="1125" b="1" dirty="0" err="1">
                <a:latin typeface="+mj-lt"/>
              </a:rPr>
              <a:t>Neoadjuvant</a:t>
            </a:r>
            <a:r>
              <a:rPr lang="en-US" sz="1125" b="1" dirty="0">
                <a:latin typeface="+mj-lt"/>
              </a:rPr>
              <a:t> Systemic Therapy in Node-positive Breast Cancer: A Systematic Review and Meta-analysis. </a:t>
            </a:r>
            <a:r>
              <a:rPr lang="en-US" sz="1125" b="1" dirty="0" err="1">
                <a:latin typeface="+mj-lt"/>
              </a:rPr>
              <a:t>Simions</a:t>
            </a:r>
            <a:r>
              <a:rPr lang="en-US" sz="1125" b="1" dirty="0">
                <a:latin typeface="+mj-lt"/>
              </a:rPr>
              <a:t> et al </a:t>
            </a:r>
            <a:r>
              <a:rPr lang="en-US" sz="1125" b="1" dirty="0" err="1">
                <a:latin typeface="+mj-lt"/>
              </a:rPr>
              <a:t>Ann.Surg</a:t>
            </a:r>
            <a:r>
              <a:rPr lang="en-US" sz="1125" b="1" dirty="0">
                <a:latin typeface="+mj-lt"/>
              </a:rPr>
              <a:t> 2019)</a:t>
            </a:r>
            <a:endParaRPr lang="sv-SE" sz="1125" dirty="0">
              <a:latin typeface="+mj-lt"/>
            </a:endParaRPr>
          </a:p>
          <a:p>
            <a:r>
              <a:rPr lang="sv-SE" sz="1800" dirty="0">
                <a:latin typeface="+mj-lt"/>
              </a:rPr>
              <a:t>Vad indikera med? Metallclips, magnetclips, </a:t>
            </a:r>
            <a:r>
              <a:rPr lang="sv-SE" sz="1800" dirty="0" err="1">
                <a:latin typeface="+mj-lt"/>
              </a:rPr>
              <a:t>iodine</a:t>
            </a:r>
            <a:r>
              <a:rPr lang="sv-SE" sz="1800" dirty="0">
                <a:latin typeface="+mj-lt"/>
              </a:rPr>
              <a:t> </a:t>
            </a:r>
            <a:r>
              <a:rPr lang="sv-SE" sz="1800" dirty="0" err="1">
                <a:latin typeface="+mj-lt"/>
              </a:rPr>
              <a:t>seed</a:t>
            </a:r>
            <a:r>
              <a:rPr lang="sv-SE" sz="1800" dirty="0">
                <a:latin typeface="+mj-lt"/>
              </a:rPr>
              <a:t> (MARI), koltatuering (TATTOO-studien)</a:t>
            </a:r>
          </a:p>
          <a:p>
            <a:endParaRPr lang="sv-SE" sz="1800" dirty="0">
              <a:latin typeface="+mj-lt"/>
            </a:endParaRPr>
          </a:p>
          <a:p>
            <a:endParaRPr lang="sv-SE" sz="1800" dirty="0">
              <a:latin typeface="+mj-lt"/>
            </a:endParaRPr>
          </a:p>
          <a:p>
            <a:r>
              <a:rPr lang="sv-SE" sz="1800" dirty="0">
                <a:latin typeface="+mj-lt"/>
              </a:rPr>
              <a:t>NVP:</a:t>
            </a:r>
          </a:p>
          <a:p>
            <a:pPr marL="0" indent="0">
              <a:buNone/>
            </a:pPr>
            <a:r>
              <a:rPr lang="sv-SE" sz="1800" i="1" dirty="0">
                <a:latin typeface="+mj-lt"/>
              </a:rPr>
              <a:t>”……Med användande av både </a:t>
            </a:r>
            <a:r>
              <a:rPr lang="sv-SE" sz="1800" i="1" dirty="0" err="1">
                <a:latin typeface="+mj-lt"/>
              </a:rPr>
              <a:t>blåfärg</a:t>
            </a:r>
            <a:r>
              <a:rPr lang="sv-SE" sz="1800" i="1" dirty="0">
                <a:latin typeface="+mj-lt"/>
              </a:rPr>
              <a:t> och isotop, och uttagande av mer än två </a:t>
            </a:r>
            <a:r>
              <a:rPr lang="sv-SE" sz="1800" i="1" dirty="0" err="1">
                <a:latin typeface="+mj-lt"/>
              </a:rPr>
              <a:t>sentinel</a:t>
            </a:r>
            <a:r>
              <a:rPr lang="sv-SE" sz="1800" i="1" dirty="0">
                <a:latin typeface="+mj-lt"/>
              </a:rPr>
              <a:t> </a:t>
            </a:r>
            <a:r>
              <a:rPr lang="sv-SE" sz="1800" i="1" dirty="0" err="1">
                <a:latin typeface="+mj-lt"/>
              </a:rPr>
              <a:t>nodes</a:t>
            </a:r>
            <a:r>
              <a:rPr lang="sv-SE" sz="1800" i="1" dirty="0">
                <a:latin typeface="+mj-lt"/>
              </a:rPr>
              <a:t> kan den falskt negativa kvoten minskas. Om PAD bekräftar friska </a:t>
            </a:r>
            <a:r>
              <a:rPr lang="sv-SE" sz="1800" i="1" dirty="0" err="1">
                <a:latin typeface="+mj-lt"/>
              </a:rPr>
              <a:t>sentinel</a:t>
            </a:r>
            <a:r>
              <a:rPr lang="sv-SE" sz="1800" i="1" dirty="0">
                <a:latin typeface="+mj-lt"/>
              </a:rPr>
              <a:t> </a:t>
            </a:r>
            <a:r>
              <a:rPr lang="sv-SE" sz="1800" i="1" dirty="0" err="1">
                <a:latin typeface="+mj-lt"/>
              </a:rPr>
              <a:t>nodes</a:t>
            </a:r>
            <a:r>
              <a:rPr lang="sv-SE" sz="1800" i="1" dirty="0">
                <a:latin typeface="+mj-lt"/>
              </a:rPr>
              <a:t> (vid TAD inklusive indikerad körtel) bör man kunna avstå </a:t>
            </a:r>
            <a:r>
              <a:rPr lang="sv-SE" sz="1800" i="1" dirty="0" err="1">
                <a:latin typeface="+mj-lt"/>
              </a:rPr>
              <a:t>axillarutrymning</a:t>
            </a:r>
            <a:r>
              <a:rPr lang="sv-SE" sz="1800" i="1" dirty="0">
                <a:latin typeface="+mj-lt"/>
              </a:rPr>
              <a:t>”….. </a:t>
            </a:r>
          </a:p>
        </p:txBody>
      </p:sp>
    </p:spTree>
    <p:extLst>
      <p:ext uri="{BB962C8B-B14F-4D97-AF65-F5344CB8AC3E}">
        <p14:creationId xmlns:p14="http://schemas.microsoft.com/office/powerpoint/2010/main" val="277630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80" y="1995089"/>
            <a:ext cx="2919151" cy="4131074"/>
          </a:xfrm>
        </p:spPr>
      </p:pic>
    </p:spTree>
    <p:extLst>
      <p:ext uri="{BB962C8B-B14F-4D97-AF65-F5344CB8AC3E}">
        <p14:creationId xmlns:p14="http://schemas.microsoft.com/office/powerpoint/2010/main" val="1081086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419839"/>
          </a:xfrm>
        </p:spPr>
        <p:txBody>
          <a:bodyPr>
            <a:normAutofit/>
          </a:bodyPr>
          <a:lstStyle/>
          <a:p>
            <a:pPr algn="ctr"/>
            <a:r>
              <a:rPr lang="sv-SE" sz="2400" dirty="0"/>
              <a:t>Olika sätt att märka körteln…..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64" y="1660038"/>
            <a:ext cx="3663257" cy="288638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294" y="3537387"/>
            <a:ext cx="5370518" cy="235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59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2100" dirty="0">
                <a:latin typeface="+mn-lt"/>
              </a:rPr>
              <a:t>Situationen i Sverige och internationellt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I</a:t>
            </a:r>
            <a:r>
              <a:rPr lang="sv-SE" sz="1800" dirty="0"/>
              <a:t>nternationellt sett används TAD av 54 % av tillfrågade 349 läkare i 45 länder, enligt en enkätstudie från EUBREAST.</a:t>
            </a:r>
          </a:p>
          <a:p>
            <a:endParaRPr lang="sv-SE" sz="1800" dirty="0"/>
          </a:p>
          <a:p>
            <a:r>
              <a:rPr lang="sv-SE" sz="1800" dirty="0"/>
              <a:t>Fredrik Wärnberg kollat läget i Sverige: </a:t>
            </a:r>
          </a:p>
          <a:p>
            <a:r>
              <a:rPr lang="sv-SE" sz="1800" dirty="0"/>
              <a:t>svar från 7 universitetssjukhus och 11 andra sjukhus. </a:t>
            </a:r>
          </a:p>
          <a:p>
            <a:r>
              <a:rPr lang="sv-SE" sz="1800" dirty="0"/>
              <a:t>Ungefär hälften använder TAD.</a:t>
            </a:r>
          </a:p>
          <a:p>
            <a:r>
              <a:rPr lang="sv-SE" sz="1800" dirty="0"/>
              <a:t>Isotop och </a:t>
            </a:r>
            <a:r>
              <a:rPr lang="sv-SE" sz="1800" dirty="0" err="1"/>
              <a:t>blåfärg</a:t>
            </a:r>
            <a:r>
              <a:rPr lang="sv-SE" sz="1800" dirty="0"/>
              <a:t> var den vanligaste metoden att hitta SN-körtlarna tillsammans med TAD. </a:t>
            </a:r>
          </a:p>
          <a:p>
            <a:r>
              <a:rPr lang="sv-SE" sz="1800" dirty="0"/>
              <a:t>Metoden för märkning av den sjuka körteln (index-körteln) varierade; metallclip, magnetclip, </a:t>
            </a:r>
            <a:r>
              <a:rPr lang="sv-SE" sz="1800" i="1" dirty="0" err="1"/>
              <a:t>iodine</a:t>
            </a:r>
            <a:r>
              <a:rPr lang="sv-SE" sz="1800" i="1" dirty="0"/>
              <a:t> </a:t>
            </a:r>
            <a:r>
              <a:rPr lang="sv-SE" sz="1800" i="1" dirty="0" err="1"/>
              <a:t>seed</a:t>
            </a:r>
            <a:r>
              <a:rPr lang="sv-SE" sz="1800" dirty="0"/>
              <a:t> eller ”ej fastställt”.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94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/>
          </p:nvPr>
        </p:nvGraphicFramePr>
        <p:xfrm>
          <a:off x="3031958" y="4414020"/>
          <a:ext cx="5259712" cy="520066"/>
        </p:xfrm>
        <a:graphic>
          <a:graphicData uri="http://schemas.openxmlformats.org/drawingml/2006/table">
            <a:tbl>
              <a:tblPr/>
              <a:tblGrid>
                <a:gridCol w="2629856">
                  <a:extLst>
                    <a:ext uri="{9D8B030D-6E8A-4147-A177-3AD203B41FA5}">
                      <a16:colId xmlns:a16="http://schemas.microsoft.com/office/drawing/2014/main" val="2296931940"/>
                    </a:ext>
                  </a:extLst>
                </a:gridCol>
                <a:gridCol w="2629856">
                  <a:extLst>
                    <a:ext uri="{9D8B030D-6E8A-4147-A177-3AD203B41FA5}">
                      <a16:colId xmlns:a16="http://schemas.microsoft.com/office/drawing/2014/main" val="4198468639"/>
                    </a:ext>
                  </a:extLst>
                </a:gridCol>
              </a:tblGrid>
              <a:tr h="322898">
                <a:tc>
                  <a:txBody>
                    <a:bodyPr/>
                    <a:lstStyle/>
                    <a:p>
                      <a:pPr algn="l"/>
                      <a:r>
                        <a:rPr lang="en-US" sz="800" b="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Targeted lymph node biopsy (TLNB)</a:t>
                      </a:r>
                    </a:p>
                  </a:txBody>
                  <a:tcPr marL="50006" marR="50006" marT="35719" marB="3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Selective removal of metastatic lymph node(s) marked before neoadjuvant therapy</a:t>
                      </a:r>
                    </a:p>
                  </a:txBody>
                  <a:tcPr marL="50006" marR="50006" marT="35719" marB="357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235079"/>
                  </a:ext>
                </a:extLst>
              </a:tr>
              <a:tr h="197168">
                <a:tc>
                  <a:txBody>
                    <a:bodyPr/>
                    <a:lstStyle/>
                    <a:p>
                      <a:pPr algn="l"/>
                      <a:r>
                        <a:rPr lang="sv-SE" sz="800" b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Targeted axillary dissection (TAD)</a:t>
                      </a:r>
                    </a:p>
                  </a:txBody>
                  <a:tcPr marL="50006" marR="50006" marT="35719" marB="357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dirty="0">
                          <a:solidFill>
                            <a:srgbClr val="222222"/>
                          </a:solidFill>
                          <a:effectLst/>
                          <a:latin typeface="Arial" panose="020B0604020202020204" pitchFamily="34" charset="0"/>
                        </a:rPr>
                        <a:t>Combination of TLNB and SLNB</a:t>
                      </a:r>
                    </a:p>
                  </a:txBody>
                  <a:tcPr marL="50006" marR="50006" marT="35719" marB="3571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21431"/>
                  </a:ext>
                </a:extLst>
              </a:tr>
            </a:tbl>
          </a:graphicData>
        </a:graphic>
      </p:graphicFrame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2" y="1896666"/>
            <a:ext cx="5826323" cy="2271847"/>
          </a:xfrm>
          <a:prstGeom prst="rect">
            <a:avLst/>
          </a:prstGeom>
        </p:spPr>
      </p:pic>
      <p:sp>
        <p:nvSpPr>
          <p:cNvPr id="6" name="textruta 5"/>
          <p:cNvSpPr txBox="1"/>
          <p:nvPr/>
        </p:nvSpPr>
        <p:spPr>
          <a:xfrm>
            <a:off x="3092116" y="5429250"/>
            <a:ext cx="6821098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75" b="1" dirty="0"/>
              <a:t>Surgical Management of the Axilla in Clinically Node-Positive Breast Cancer Patients Converting to Clinical Node Negativity through </a:t>
            </a:r>
            <a:r>
              <a:rPr lang="en-US" sz="675" b="1" dirty="0" err="1"/>
              <a:t>Neoadjuvant</a:t>
            </a:r>
            <a:r>
              <a:rPr lang="en-US" sz="675" b="1" dirty="0"/>
              <a:t> Chemotherapy:</a:t>
            </a:r>
          </a:p>
          <a:p>
            <a:r>
              <a:rPr lang="en-US" sz="675" b="1" dirty="0"/>
              <a:t> Current Status, Knowledge Gaps, and Rationale for the EUBREAST-03 AXSANA Study. </a:t>
            </a:r>
          </a:p>
          <a:p>
            <a:r>
              <a:rPr lang="sv-SE" sz="675" i="1" dirty="0"/>
              <a:t>Cancers</a:t>
            </a:r>
            <a:r>
              <a:rPr lang="sv-SE" sz="675" dirty="0"/>
              <a:t> </a:t>
            </a:r>
            <a:r>
              <a:rPr lang="sv-SE" sz="675" b="1" dirty="0"/>
              <a:t>2021</a:t>
            </a:r>
            <a:r>
              <a:rPr lang="sv-SE" sz="675" dirty="0"/>
              <a:t>, </a:t>
            </a:r>
            <a:r>
              <a:rPr lang="sv-SE" sz="675" i="1" dirty="0"/>
              <a:t>13</a:t>
            </a:r>
            <a:r>
              <a:rPr lang="sv-SE" sz="675" dirty="0"/>
              <a:t>(7), 1565</a:t>
            </a:r>
          </a:p>
        </p:txBody>
      </p:sp>
    </p:spTree>
    <p:extLst>
      <p:ext uri="{BB962C8B-B14F-4D97-AF65-F5344CB8AC3E}">
        <p14:creationId xmlns:p14="http://schemas.microsoft.com/office/powerpoint/2010/main" val="344767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593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2818" y="156633"/>
            <a:ext cx="6875462" cy="1356783"/>
          </a:xfrm>
        </p:spPr>
        <p:txBody>
          <a:bodyPr>
            <a:normAutofit/>
          </a:bodyPr>
          <a:lstStyle/>
          <a:p>
            <a:r>
              <a:rPr lang="sv-SE" sz="2400" dirty="0" smtClean="0"/>
              <a:t>Blodförsörjning bröstkörtel</a:t>
            </a:r>
            <a:endParaRPr lang="sv-SE" sz="2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91" y="2415642"/>
            <a:ext cx="2686425" cy="3086531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153" y="2476001"/>
            <a:ext cx="2638793" cy="4382112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141" y="2415642"/>
            <a:ext cx="3174859" cy="27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9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5314" y="0"/>
            <a:ext cx="6875462" cy="1356783"/>
          </a:xfrm>
        </p:spPr>
        <p:txBody>
          <a:bodyPr/>
          <a:lstStyle/>
          <a:p>
            <a:pPr algn="ctr"/>
            <a:r>
              <a:rPr lang="sv-SE" dirty="0" smtClean="0"/>
              <a:t>Innervering bröstkörtel och </a:t>
            </a:r>
            <a:r>
              <a:rPr lang="sv-SE" dirty="0" err="1" smtClean="0"/>
              <a:t>mamill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09564" y="1688254"/>
            <a:ext cx="6875462" cy="35120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anterior and lateral </a:t>
            </a:r>
            <a:r>
              <a:rPr lang="en-US" dirty="0" smtClean="0"/>
              <a:t>cutaneous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branches of the second to </a:t>
            </a:r>
            <a:r>
              <a:rPr lang="en-US" dirty="0" smtClean="0"/>
              <a:t>sixth</a:t>
            </a:r>
          </a:p>
          <a:p>
            <a:pPr marL="0" indent="0">
              <a:buNone/>
            </a:pPr>
            <a:r>
              <a:rPr lang="en-US" dirty="0" smtClean="0"/>
              <a:t> intercostal </a:t>
            </a:r>
            <a:r>
              <a:rPr lang="en-US" dirty="0"/>
              <a:t>nerves and the supraclavicular branches of the </a:t>
            </a:r>
            <a:r>
              <a:rPr lang="en-US" dirty="0" smtClean="0"/>
              <a:t>cervical plexus</a:t>
            </a:r>
          </a:p>
          <a:p>
            <a:pPr marL="0" indent="0">
              <a:buNone/>
            </a:pPr>
            <a:r>
              <a:rPr lang="en-US" dirty="0" err="1" smtClean="0"/>
              <a:t>Mamilla</a:t>
            </a:r>
            <a:r>
              <a:rPr lang="en-US" dirty="0"/>
              <a:t>: the deep division of </a:t>
            </a:r>
            <a:r>
              <a:rPr lang="en-US" dirty="0" smtClean="0"/>
              <a:t>the lateral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cutaneous branches of the </a:t>
            </a:r>
            <a:r>
              <a:rPr lang="en-US" dirty="0" smtClean="0"/>
              <a:t>fourth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intercostal </a:t>
            </a:r>
            <a:r>
              <a:rPr lang="en-US" dirty="0" smtClean="0"/>
              <a:t>nerve laterally and </a:t>
            </a:r>
            <a:r>
              <a:rPr lang="en-US" dirty="0"/>
              <a:t>by the </a:t>
            </a:r>
            <a:r>
              <a:rPr lang="en-US" dirty="0" smtClean="0"/>
              <a:t>third</a:t>
            </a:r>
          </a:p>
          <a:p>
            <a:pPr marL="0" indent="0">
              <a:buNone/>
            </a:pPr>
            <a:r>
              <a:rPr lang="en-US" smtClean="0"/>
              <a:t> </a:t>
            </a:r>
            <a:r>
              <a:rPr lang="en-US" dirty="0"/>
              <a:t>and </a:t>
            </a:r>
            <a:r>
              <a:rPr lang="en-US" dirty="0" smtClean="0"/>
              <a:t>fourth anterior </a:t>
            </a:r>
            <a:r>
              <a:rPr lang="en-US"/>
              <a:t>cutaneous </a:t>
            </a:r>
            <a:r>
              <a:rPr lang="en-US" smtClean="0"/>
              <a:t>branches</a:t>
            </a:r>
          </a:p>
          <a:p>
            <a:pPr marL="0" indent="0">
              <a:buNone/>
            </a:pPr>
            <a:r>
              <a:rPr lang="en-US" smtClean="0"/>
              <a:t> </a:t>
            </a:r>
            <a:r>
              <a:rPr lang="en-US" dirty="0"/>
              <a:t>(superficial course) </a:t>
            </a:r>
            <a:r>
              <a:rPr lang="en-US" dirty="0" smtClean="0"/>
              <a:t>medially</a:t>
            </a:r>
            <a:endParaRPr lang="sv-SE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070" y="1558060"/>
            <a:ext cx="4011930" cy="529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34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143000" y="1699022"/>
            <a:ext cx="6858000" cy="3164171"/>
          </a:xfrm>
        </p:spPr>
        <p:txBody>
          <a:bodyPr>
            <a:normAutofit fontScale="90000"/>
          </a:bodyPr>
          <a:lstStyle/>
          <a:p>
            <a:r>
              <a:rPr lang="sv-SE" sz="1500" dirty="0"/>
              <a:t>Innovationer som karakteriserar utvecklingen av kirurgisk behandling av bröstcancer:</a:t>
            </a: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I Radikal </a:t>
            </a:r>
            <a:r>
              <a:rPr lang="sv-SE" sz="1200" dirty="0" err="1"/>
              <a:t>mastektomi</a:t>
            </a:r>
            <a:r>
              <a:rPr lang="sv-SE" sz="1200" dirty="0"/>
              <a:t> 1880–1890 (</a:t>
            </a:r>
            <a:r>
              <a:rPr lang="sv-SE" sz="1200" dirty="0" err="1"/>
              <a:t>Halstedt</a:t>
            </a:r>
            <a:r>
              <a:rPr lang="sv-SE" sz="1200" dirty="0"/>
              <a:t>)</a:t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II </a:t>
            </a:r>
            <a:r>
              <a:rPr lang="sv-SE" sz="1200" dirty="0" err="1"/>
              <a:t>Modiﬁ</a:t>
            </a:r>
            <a:r>
              <a:rPr lang="sv-SE" sz="1200" dirty="0"/>
              <a:t> </a:t>
            </a:r>
            <a:r>
              <a:rPr lang="sv-SE" sz="1200" dirty="0" err="1"/>
              <a:t>erad</a:t>
            </a:r>
            <a:r>
              <a:rPr lang="sv-SE" sz="1200" dirty="0"/>
              <a:t> radikal </a:t>
            </a:r>
            <a:r>
              <a:rPr lang="sv-SE" sz="1200" dirty="0" err="1"/>
              <a:t>mastektomi</a:t>
            </a:r>
            <a:r>
              <a:rPr lang="sv-SE" sz="1200" dirty="0"/>
              <a:t> (</a:t>
            </a:r>
            <a:r>
              <a:rPr lang="sv-SE" sz="1200" dirty="0" err="1"/>
              <a:t>Madden</a:t>
            </a:r>
            <a:r>
              <a:rPr lang="sv-SE" sz="1200" dirty="0"/>
              <a:t>)</a:t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III Bröstbevarande kirurgi (+ </a:t>
            </a:r>
            <a:r>
              <a:rPr lang="sv-SE" sz="1200" dirty="0" err="1"/>
              <a:t>strålbeh</a:t>
            </a:r>
            <a:r>
              <a:rPr lang="sv-SE" sz="1200" dirty="0"/>
              <a:t>) 1980-talet</a:t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IV Undersökning av portvaktskörteln  (Sentinel </a:t>
            </a:r>
            <a:r>
              <a:rPr lang="sv-SE" sz="1200" dirty="0" err="1"/>
              <a:t>node</a:t>
            </a:r>
            <a:r>
              <a:rPr lang="sv-SE" sz="1200" dirty="0"/>
              <a:t> </a:t>
            </a:r>
            <a:r>
              <a:rPr lang="sv-SE" sz="1200" dirty="0" err="1"/>
              <a:t>biopsy</a:t>
            </a:r>
            <a:r>
              <a:rPr lang="sv-SE" sz="1200" dirty="0"/>
              <a:t> ) 1990-talet. </a:t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V </a:t>
            </a:r>
            <a:r>
              <a:rPr lang="sv-SE" sz="1200" dirty="0" err="1"/>
              <a:t>Onkoplastisk</a:t>
            </a:r>
            <a:r>
              <a:rPr lang="sv-SE" sz="1200" dirty="0"/>
              <a:t> kirurgi       1980–1990 talet</a:t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VI Vidareutveckling av </a:t>
            </a:r>
            <a:r>
              <a:rPr lang="sv-SE" sz="1200" dirty="0" err="1"/>
              <a:t>onkoplastisk</a:t>
            </a:r>
            <a:r>
              <a:rPr lang="sv-SE" sz="1200" dirty="0"/>
              <a:t> kirurgi 2000-talet –</a:t>
            </a:r>
            <a:br>
              <a:rPr lang="sv-SE" sz="1200" dirty="0"/>
            </a:br>
            <a:r>
              <a:rPr lang="sv-SE" sz="1200" dirty="0"/>
              <a:t/>
            </a:r>
            <a:br>
              <a:rPr lang="sv-SE" sz="1200" dirty="0"/>
            </a:br>
            <a:r>
              <a:rPr lang="sv-SE" sz="1200" dirty="0"/>
              <a:t>VII Mindre axillingrepp 2000-talet….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159454" y="5379839"/>
            <a:ext cx="6858000" cy="1241822"/>
          </a:xfrm>
        </p:spPr>
        <p:txBody>
          <a:bodyPr>
            <a:normAutofit/>
          </a:bodyPr>
          <a:lstStyle/>
          <a:p>
            <a:endParaRPr lang="sv-SE" sz="1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9" y="2565926"/>
            <a:ext cx="1900863" cy="212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wi037\Desktop\BROmöte22april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348" y="3548626"/>
            <a:ext cx="2057652" cy="2452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1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-704096" y="796371"/>
            <a:ext cx="7953375" cy="1470025"/>
          </a:xfrm>
        </p:spPr>
        <p:txBody>
          <a:bodyPr/>
          <a:lstStyle/>
          <a:p>
            <a:r>
              <a:rPr lang="sv-SE" dirty="0" err="1"/>
              <a:t>M</a:t>
            </a:r>
            <a:r>
              <a:rPr lang="sv-SE" dirty="0" err="1" smtClean="0"/>
              <a:t>astektomi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298" y="0"/>
            <a:ext cx="3332704" cy="3352347"/>
          </a:xfrm>
          <a:prstGeom prst="rect">
            <a:avLst/>
          </a:prstGeom>
        </p:spPr>
      </p:pic>
      <p:pic>
        <p:nvPicPr>
          <p:cNvPr id="5" name="Picture 2" descr="C:\Documents and Settings\awi037\Skrivbord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3195"/>
            <a:ext cx="5888298" cy="36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30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5314" y="130765"/>
            <a:ext cx="6875462" cy="1356783"/>
          </a:xfrm>
        </p:spPr>
        <p:txBody>
          <a:bodyPr>
            <a:normAutofit/>
          </a:bodyPr>
          <a:lstStyle/>
          <a:p>
            <a:pPr algn="ctr"/>
            <a:r>
              <a:rPr lang="sv-SE" sz="2800" dirty="0" err="1" smtClean="0"/>
              <a:t>Mastectomy</a:t>
            </a:r>
            <a:r>
              <a:rPr lang="sv-SE" sz="2800" dirty="0" smtClean="0"/>
              <a:t> - </a:t>
            </a:r>
            <a:r>
              <a:rPr lang="sv-SE" sz="2800" dirty="0" err="1" smtClean="0"/>
              <a:t>indications</a:t>
            </a:r>
            <a:endParaRPr lang="sv-SE" sz="28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69722" y="2193819"/>
            <a:ext cx="6875462" cy="3512080"/>
          </a:xfrm>
        </p:spPr>
        <p:txBody>
          <a:bodyPr/>
          <a:lstStyle/>
          <a:p>
            <a:r>
              <a:rPr lang="en-US" sz="1400" dirty="0"/>
              <a:t>(a) Extensive, multisite invasive or in situ disease not amenable to breast-conserving surgery</a:t>
            </a:r>
          </a:p>
          <a:p>
            <a:r>
              <a:rPr lang="en-US" sz="1400" dirty="0"/>
              <a:t>(b) Second ipsilateral in-breast event </a:t>
            </a:r>
            <a:r>
              <a:rPr lang="en-US" sz="1400" dirty="0" smtClean="0"/>
              <a:t>following </a:t>
            </a:r>
            <a:r>
              <a:rPr lang="en-US" sz="1400" dirty="0"/>
              <a:t>previous breast-conserving</a:t>
            </a:r>
          </a:p>
          <a:p>
            <a:r>
              <a:rPr lang="en-US" sz="1400" dirty="0"/>
              <a:t>surgery and radiotherapy</a:t>
            </a:r>
          </a:p>
          <a:p>
            <a:r>
              <a:rPr lang="en-US" sz="1400" dirty="0"/>
              <a:t>(c) Patient </a:t>
            </a:r>
            <a:r>
              <a:rPr lang="en-US" sz="1400" dirty="0" smtClean="0"/>
              <a:t>choice</a:t>
            </a:r>
            <a:endParaRPr lang="en-US" sz="1400" dirty="0"/>
          </a:p>
          <a:p>
            <a:r>
              <a:rPr lang="en-US" sz="1400" dirty="0"/>
              <a:t>(d) Prophylactic (risk-reduction) surgery in patients with</a:t>
            </a:r>
          </a:p>
          <a:p>
            <a:r>
              <a:rPr lang="en-US" sz="1400" dirty="0"/>
              <a:t>high family risk of breast cancer (i.e. BRCA or p53 mutation carriers, or non-carriers with &gt;30% overall lifetime</a:t>
            </a:r>
          </a:p>
          <a:p>
            <a:r>
              <a:rPr lang="en-US" sz="1400" dirty="0"/>
              <a:t>risk of breast cancer)</a:t>
            </a:r>
          </a:p>
          <a:p>
            <a:r>
              <a:rPr lang="en-US" sz="1400" dirty="0"/>
              <a:t>(e) Locally advanced non-inflammatory breast </a:t>
            </a:r>
            <a:r>
              <a:rPr lang="en-US" sz="1400" dirty="0" smtClean="0"/>
              <a:t>cancer</a:t>
            </a:r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</a:t>
            </a:r>
            <a:r>
              <a:rPr lang="en-US" sz="1400" dirty="0"/>
              <a:t>(relative indication)</a:t>
            </a:r>
          </a:p>
          <a:p>
            <a:r>
              <a:rPr lang="en-US" sz="1400" dirty="0"/>
              <a:t>(f) Inflammatory breast cancer (absolute indication)</a:t>
            </a:r>
          </a:p>
          <a:p>
            <a:r>
              <a:rPr lang="en-US" sz="1400" dirty="0"/>
              <a:t>(e) Previous mantle radiotherapy for Hodgkin’s disease</a:t>
            </a:r>
            <a:endParaRPr lang="sv-SE" sz="1400" dirty="0"/>
          </a:p>
        </p:txBody>
      </p:sp>
      <p:pic>
        <p:nvPicPr>
          <p:cNvPr id="4" name="Picture 2" descr="C:\Users\awi037\Desktop\BROmöte22april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4127758"/>
            <a:ext cx="35433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25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8569" y="-157992"/>
            <a:ext cx="6875462" cy="1356783"/>
          </a:xfrm>
        </p:spPr>
        <p:txBody>
          <a:bodyPr>
            <a:normAutofit/>
          </a:bodyPr>
          <a:lstStyle/>
          <a:p>
            <a:pPr algn="ctr"/>
            <a:r>
              <a:rPr lang="sv-SE" sz="2400" dirty="0" smtClean="0"/>
              <a:t>The non-</a:t>
            </a:r>
            <a:r>
              <a:rPr lang="sv-SE" sz="2400" dirty="0" err="1" smtClean="0"/>
              <a:t>conservative</a:t>
            </a:r>
            <a:r>
              <a:rPr lang="sv-SE" sz="2400" dirty="0" smtClean="0"/>
              <a:t> </a:t>
            </a:r>
            <a:r>
              <a:rPr lang="sv-SE" sz="2400" dirty="0" err="1" smtClean="0"/>
              <a:t>mastectomy</a:t>
            </a:r>
            <a:r>
              <a:rPr lang="sv-SE" sz="2400" dirty="0" smtClean="0"/>
              <a:t> </a:t>
            </a:r>
            <a:r>
              <a:rPr lang="sv-SE" sz="2400" dirty="0" err="1" smtClean="0"/>
              <a:t>procedure</a:t>
            </a:r>
            <a:endParaRPr lang="sv-SE" sz="24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8825" y="1690059"/>
            <a:ext cx="6875462" cy="3512080"/>
          </a:xfrm>
        </p:spPr>
        <p:txBody>
          <a:bodyPr/>
          <a:lstStyle/>
          <a:p>
            <a:r>
              <a:rPr lang="sv-SE" dirty="0"/>
              <a:t>-</a:t>
            </a:r>
            <a:r>
              <a:rPr lang="sv-SE" sz="1600" dirty="0" smtClean="0"/>
              <a:t>ellipsformat </a:t>
            </a:r>
            <a:r>
              <a:rPr lang="sv-SE" sz="1600" dirty="0"/>
              <a:t>snitt medtagande </a:t>
            </a:r>
            <a:r>
              <a:rPr lang="sv-SE" sz="1600" dirty="0" err="1" smtClean="0"/>
              <a:t>mamillen</a:t>
            </a:r>
            <a:r>
              <a:rPr lang="sv-SE" sz="1600" dirty="0" smtClean="0"/>
              <a:t>  (</a:t>
            </a:r>
            <a:r>
              <a:rPr lang="sv-SE" sz="1600" dirty="0" err="1" smtClean="0"/>
              <a:t>Coombs</a:t>
            </a:r>
            <a:r>
              <a:rPr lang="sv-SE" sz="1600" dirty="0" smtClean="0"/>
              <a:t> </a:t>
            </a:r>
            <a:r>
              <a:rPr lang="sv-SE" sz="1600" dirty="0"/>
              <a:t>and </a:t>
            </a:r>
            <a:r>
              <a:rPr lang="sv-SE" sz="1600" dirty="0" err="1" smtClean="0"/>
              <a:t>Royle</a:t>
            </a:r>
            <a:r>
              <a:rPr lang="sv-SE" sz="1600" dirty="0" smtClean="0"/>
              <a:t> </a:t>
            </a:r>
            <a:r>
              <a:rPr lang="sv-SE" sz="1600" dirty="0" err="1" smtClean="0"/>
              <a:t>formula</a:t>
            </a:r>
            <a:r>
              <a:rPr lang="sv-SE" sz="1600" dirty="0" smtClean="0"/>
              <a:t>)</a:t>
            </a:r>
          </a:p>
          <a:p>
            <a:r>
              <a:rPr lang="sv-SE" sz="1600" dirty="0" smtClean="0"/>
              <a:t>-preparera </a:t>
            </a:r>
            <a:r>
              <a:rPr lang="sv-SE" sz="1600" dirty="0" err="1" smtClean="0"/>
              <a:t>hudlambåer</a:t>
            </a:r>
            <a:r>
              <a:rPr lang="sv-SE" sz="1600" dirty="0" smtClean="0"/>
              <a:t>: hitta rätt skikt, </a:t>
            </a:r>
            <a:r>
              <a:rPr lang="sv-SE" sz="1600" dirty="0" err="1" smtClean="0"/>
              <a:t>Camper´s</a:t>
            </a:r>
            <a:r>
              <a:rPr lang="sv-SE" sz="1600" dirty="0" smtClean="0"/>
              <a:t> </a:t>
            </a:r>
            <a:r>
              <a:rPr lang="sv-SE" sz="1600" dirty="0" err="1" smtClean="0"/>
              <a:t>fascia</a:t>
            </a:r>
            <a:endParaRPr lang="sv-SE" sz="1600" dirty="0" smtClean="0"/>
          </a:p>
          <a:p>
            <a:r>
              <a:rPr lang="sv-SE" sz="1600" dirty="0" smtClean="0"/>
              <a:t>-fripreparera från ett </a:t>
            </a:r>
            <a:r>
              <a:rPr lang="sv-SE" sz="1600" dirty="0"/>
              <a:t>par cm under </a:t>
            </a:r>
            <a:r>
              <a:rPr lang="sv-SE" sz="1600" dirty="0" err="1"/>
              <a:t>clavikeln</a:t>
            </a:r>
            <a:r>
              <a:rPr lang="sv-SE" sz="1600" dirty="0"/>
              <a:t> och nedåt till strax under </a:t>
            </a:r>
            <a:r>
              <a:rPr lang="sv-SE" sz="1600" dirty="0" err="1" smtClean="0"/>
              <a:t>submammarfåran</a:t>
            </a:r>
            <a:endParaRPr lang="sv-SE" sz="1600" dirty="0" smtClean="0"/>
          </a:p>
          <a:p>
            <a:r>
              <a:rPr lang="sv-SE" sz="1600" dirty="0" err="1"/>
              <a:t>p</a:t>
            </a:r>
            <a:r>
              <a:rPr lang="sv-SE" sz="1600" dirty="0" err="1" smtClean="0"/>
              <a:t>ectoralis</a:t>
            </a:r>
            <a:r>
              <a:rPr lang="sv-SE" sz="1600" dirty="0" smtClean="0"/>
              <a:t> </a:t>
            </a:r>
            <a:r>
              <a:rPr lang="sv-SE" sz="1600" dirty="0" err="1"/>
              <a:t>fascian</a:t>
            </a:r>
            <a:r>
              <a:rPr lang="sv-SE" sz="1600" dirty="0"/>
              <a:t> </a:t>
            </a:r>
            <a:r>
              <a:rPr lang="sv-SE" sz="1600" dirty="0" smtClean="0"/>
              <a:t>medtas, ”två skikt”!!</a:t>
            </a:r>
          </a:p>
          <a:p>
            <a:r>
              <a:rPr lang="en-US" sz="1600" dirty="0" smtClean="0"/>
              <a:t>harmonic </a:t>
            </a:r>
            <a:r>
              <a:rPr lang="en-US" sz="1600" dirty="0"/>
              <a:t>scalpel dissection compared to standard electrocautery </a:t>
            </a:r>
            <a:r>
              <a:rPr lang="en-US" sz="1600" dirty="0" smtClean="0"/>
              <a:t>decreased the </a:t>
            </a:r>
            <a:r>
              <a:rPr lang="en-US" sz="1600" dirty="0"/>
              <a:t>rates of postoperative </a:t>
            </a:r>
            <a:r>
              <a:rPr lang="en-US" sz="1600" dirty="0" err="1" smtClean="0"/>
              <a:t>seroma</a:t>
            </a:r>
            <a:r>
              <a:rPr lang="en-US" sz="1600" dirty="0" smtClean="0"/>
              <a:t> </a:t>
            </a:r>
            <a:r>
              <a:rPr lang="en-US" sz="1600" dirty="0"/>
              <a:t>in modified radical mastectomy, without increasing operative </a:t>
            </a:r>
            <a:r>
              <a:rPr lang="en-US" sz="1600" dirty="0" smtClean="0"/>
              <a:t>time</a:t>
            </a:r>
            <a:endParaRPr lang="sv-SE" sz="1600" dirty="0"/>
          </a:p>
          <a:p>
            <a:r>
              <a:rPr lang="sv-SE" sz="1600" dirty="0" err="1" smtClean="0"/>
              <a:t>randomisation</a:t>
            </a:r>
            <a:r>
              <a:rPr lang="sv-SE" sz="1600" dirty="0" smtClean="0"/>
              <a:t> </a:t>
            </a:r>
            <a:r>
              <a:rPr lang="sv-SE" sz="1600" dirty="0" err="1" smtClean="0"/>
              <a:t>of</a:t>
            </a:r>
            <a:r>
              <a:rPr lang="sv-SE" sz="1600" dirty="0" smtClean="0"/>
              <a:t> </a:t>
            </a:r>
            <a:r>
              <a:rPr lang="sv-SE" sz="1600" dirty="0"/>
              <a:t>patients </a:t>
            </a:r>
            <a:r>
              <a:rPr lang="sv-SE" sz="1600" dirty="0" err="1"/>
              <a:t>undergoing</a:t>
            </a:r>
            <a:r>
              <a:rPr lang="sv-SE" sz="1600" dirty="0"/>
              <a:t> </a:t>
            </a:r>
            <a:r>
              <a:rPr lang="sv-SE" sz="1600" dirty="0" smtClean="0"/>
              <a:t>non-</a:t>
            </a:r>
            <a:r>
              <a:rPr lang="en-US" sz="1600" dirty="0"/>
              <a:t>conservative mastectomy to either insertion or </a:t>
            </a:r>
            <a:r>
              <a:rPr lang="en-US" sz="1600" dirty="0" smtClean="0"/>
              <a:t>non-insertion of drains: </a:t>
            </a:r>
            <a:r>
              <a:rPr lang="en-US" sz="1600" dirty="0"/>
              <a:t>no difference </a:t>
            </a:r>
            <a:r>
              <a:rPr lang="en-US" sz="1600" dirty="0" smtClean="0"/>
              <a:t>in </a:t>
            </a:r>
            <a:r>
              <a:rPr lang="en-US" sz="1600" dirty="0" err="1" smtClean="0"/>
              <a:t>seroma</a:t>
            </a:r>
            <a:r>
              <a:rPr lang="en-US" sz="1600" dirty="0" smtClean="0"/>
              <a:t> </a:t>
            </a:r>
            <a:r>
              <a:rPr lang="en-US" sz="1600" dirty="0"/>
              <a:t>formation, volume of </a:t>
            </a:r>
            <a:r>
              <a:rPr lang="en-US" sz="1600" dirty="0" err="1"/>
              <a:t>seroma</a:t>
            </a:r>
            <a:r>
              <a:rPr lang="en-US" sz="1600" dirty="0"/>
              <a:t> aspirated postoperatively or wound sepsis between the </a:t>
            </a:r>
            <a:r>
              <a:rPr lang="en-US" sz="1600" dirty="0" smtClean="0"/>
              <a:t>groups</a:t>
            </a:r>
          </a:p>
          <a:p>
            <a:r>
              <a:rPr lang="en-US" sz="1600" dirty="0" err="1"/>
              <a:t>r</a:t>
            </a:r>
            <a:r>
              <a:rPr lang="en-US" sz="1600" dirty="0" err="1" smtClean="0"/>
              <a:t>adikalitet</a:t>
            </a:r>
            <a:r>
              <a:rPr lang="en-US" sz="1600" dirty="0" smtClean="0"/>
              <a:t>? </a:t>
            </a:r>
            <a:r>
              <a:rPr lang="en-US" sz="1600" dirty="0" err="1" smtClean="0"/>
              <a:t>Beror</a:t>
            </a:r>
            <a:r>
              <a:rPr lang="en-US" sz="1600" dirty="0" smtClean="0"/>
              <a:t> </a:t>
            </a:r>
            <a:r>
              <a:rPr lang="en-US" sz="1600" dirty="0" err="1" smtClean="0"/>
              <a:t>av</a:t>
            </a:r>
            <a:r>
              <a:rPr lang="en-US" sz="1600" dirty="0" smtClean="0"/>
              <a:t> </a:t>
            </a:r>
            <a:r>
              <a:rPr lang="en-US" sz="1600" dirty="0" err="1" smtClean="0"/>
              <a:t>kvarvarande</a:t>
            </a:r>
            <a:r>
              <a:rPr lang="en-US" sz="1600" dirty="0"/>
              <a:t> TDLU  terminal ductal lobular </a:t>
            </a:r>
            <a:r>
              <a:rPr lang="en-US" sz="1600" dirty="0" smtClean="0"/>
              <a:t>unit. </a:t>
            </a:r>
            <a:r>
              <a:rPr lang="en-US" sz="1600" dirty="0" err="1" smtClean="0"/>
              <a:t>Skiktet</a:t>
            </a:r>
            <a:r>
              <a:rPr lang="en-US" sz="1600" dirty="0" smtClean="0"/>
              <a:t> </a:t>
            </a:r>
            <a:r>
              <a:rPr lang="en-US" sz="1600" dirty="0" err="1" smtClean="0"/>
              <a:t>mellan</a:t>
            </a:r>
            <a:r>
              <a:rPr lang="en-US" sz="1600" dirty="0" smtClean="0"/>
              <a:t> </a:t>
            </a:r>
            <a:r>
              <a:rPr lang="en-US" sz="1600" dirty="0" err="1" smtClean="0"/>
              <a:t>hud</a:t>
            </a:r>
            <a:r>
              <a:rPr lang="en-US" sz="1600" dirty="0" smtClean="0"/>
              <a:t> och </a:t>
            </a:r>
            <a:r>
              <a:rPr lang="en-US" sz="1600" dirty="0" err="1" smtClean="0"/>
              <a:t>bröstkörtel</a:t>
            </a:r>
            <a:r>
              <a:rPr lang="en-US" sz="1600" dirty="0" smtClean="0"/>
              <a:t>.</a:t>
            </a:r>
            <a:endParaRPr lang="sv-SE" sz="1600" dirty="0"/>
          </a:p>
          <a:p>
            <a:pPr marL="0" indent="0">
              <a:buNone/>
            </a:pP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942673540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Örebro län - Standardlayouter">
  <a:themeElements>
    <a:clrScheme name="Region Örebro län">
      <a:dk1>
        <a:sysClr val="windowText" lastClr="000000"/>
      </a:dk1>
      <a:lt1>
        <a:sysClr val="window" lastClr="FFFFFF"/>
      </a:lt1>
      <a:dk2>
        <a:srgbClr val="575757"/>
      </a:dk2>
      <a:lt2>
        <a:srgbClr val="B2B2B2"/>
      </a:lt2>
      <a:accent1>
        <a:srgbClr val="0090D4"/>
      </a:accent1>
      <a:accent2>
        <a:srgbClr val="9FC53A"/>
      </a:accent2>
      <a:accent3>
        <a:srgbClr val="004F9E"/>
      </a:accent3>
      <a:accent4>
        <a:srgbClr val="008B39"/>
      </a:accent4>
      <a:accent5>
        <a:srgbClr val="66BDE5"/>
      </a:accent5>
      <a:accent6>
        <a:srgbClr val="B9D87B"/>
      </a:accent6>
      <a:hlink>
        <a:srgbClr val="000000"/>
      </a:hlink>
      <a:folHlink>
        <a:srgbClr val="000000"/>
      </a:folHlink>
    </a:clrScheme>
    <a:fontScheme name="Region Örebro lä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 Örebro - 4_3.potx [Read-Only]" id="{3F21CFE9-221E-4469-A38F-311645483533}" vid="{AE905716-5AF3-4C98-AA47-3E6BEBB708F1}"/>
    </a:ext>
  </a:extLst>
</a:theme>
</file>

<file path=ppt/theme/theme2.xml><?xml version="1.0" encoding="utf-8"?>
<a:theme xmlns:a="http://schemas.openxmlformats.org/drawingml/2006/main" name="Region Örebro län - Varianter av våg">
  <a:themeElements>
    <a:clrScheme name="Region Örebro län">
      <a:dk1>
        <a:sysClr val="windowText" lastClr="000000"/>
      </a:dk1>
      <a:lt1>
        <a:sysClr val="window" lastClr="FFFFFF"/>
      </a:lt1>
      <a:dk2>
        <a:srgbClr val="575757"/>
      </a:dk2>
      <a:lt2>
        <a:srgbClr val="B2B2B2"/>
      </a:lt2>
      <a:accent1>
        <a:srgbClr val="0090D4"/>
      </a:accent1>
      <a:accent2>
        <a:srgbClr val="9FC53A"/>
      </a:accent2>
      <a:accent3>
        <a:srgbClr val="004F9E"/>
      </a:accent3>
      <a:accent4>
        <a:srgbClr val="008B39"/>
      </a:accent4>
      <a:accent5>
        <a:srgbClr val="66BDE5"/>
      </a:accent5>
      <a:accent6>
        <a:srgbClr val="B9D87B"/>
      </a:accent6>
      <a:hlink>
        <a:srgbClr val="000000"/>
      </a:hlink>
      <a:folHlink>
        <a:srgbClr val="000000"/>
      </a:folHlink>
    </a:clrScheme>
    <a:fontScheme name="Region Örebro lä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 Örebro - 4_3.potx [Read-Only]" id="{3F21CFE9-221E-4469-A38F-311645483533}" vid="{6CF7D789-4314-4C54-A36F-FCB39B36FF40}"/>
    </a:ext>
  </a:extLst>
</a:theme>
</file>

<file path=ppt/theme/theme3.xml><?xml version="1.0" encoding="utf-8"?>
<a:theme xmlns:a="http://schemas.openxmlformats.org/drawingml/2006/main" name="Region Örebro län - Bildlayouter">
  <a:themeElements>
    <a:clrScheme name="Region Örebro län">
      <a:dk1>
        <a:sysClr val="windowText" lastClr="000000"/>
      </a:dk1>
      <a:lt1>
        <a:sysClr val="window" lastClr="FFFFFF"/>
      </a:lt1>
      <a:dk2>
        <a:srgbClr val="575757"/>
      </a:dk2>
      <a:lt2>
        <a:srgbClr val="B2B2B2"/>
      </a:lt2>
      <a:accent1>
        <a:srgbClr val="0090D4"/>
      </a:accent1>
      <a:accent2>
        <a:srgbClr val="9FC53A"/>
      </a:accent2>
      <a:accent3>
        <a:srgbClr val="004F9E"/>
      </a:accent3>
      <a:accent4>
        <a:srgbClr val="008B39"/>
      </a:accent4>
      <a:accent5>
        <a:srgbClr val="66BDE5"/>
      </a:accent5>
      <a:accent6>
        <a:srgbClr val="B9D87B"/>
      </a:accent6>
      <a:hlink>
        <a:srgbClr val="000000"/>
      </a:hlink>
      <a:folHlink>
        <a:srgbClr val="000000"/>
      </a:folHlink>
    </a:clrScheme>
    <a:fontScheme name="Region Örebro lä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 Örebro - 4_3.potx [Read-Only]" id="{3F21CFE9-221E-4469-A38F-311645483533}" vid="{D6A58660-638E-4FB3-9601-B86D13A48568}"/>
    </a:ext>
  </a:extLst>
</a:theme>
</file>

<file path=ppt/theme/theme4.xml><?xml version="1.0" encoding="utf-8"?>
<a:theme xmlns:a="http://schemas.openxmlformats.org/drawingml/2006/main" name="Region Örebro län - Rubriksidor/kapitelsidor">
  <a:themeElements>
    <a:clrScheme name="Region Örebro län">
      <a:dk1>
        <a:sysClr val="windowText" lastClr="000000"/>
      </a:dk1>
      <a:lt1>
        <a:sysClr val="window" lastClr="FFFFFF"/>
      </a:lt1>
      <a:dk2>
        <a:srgbClr val="575757"/>
      </a:dk2>
      <a:lt2>
        <a:srgbClr val="B2B2B2"/>
      </a:lt2>
      <a:accent1>
        <a:srgbClr val="0090D4"/>
      </a:accent1>
      <a:accent2>
        <a:srgbClr val="9FC53A"/>
      </a:accent2>
      <a:accent3>
        <a:srgbClr val="004F9E"/>
      </a:accent3>
      <a:accent4>
        <a:srgbClr val="008B39"/>
      </a:accent4>
      <a:accent5>
        <a:srgbClr val="66BDE5"/>
      </a:accent5>
      <a:accent6>
        <a:srgbClr val="B9D87B"/>
      </a:accent6>
      <a:hlink>
        <a:srgbClr val="000000"/>
      </a:hlink>
      <a:folHlink>
        <a:srgbClr val="000000"/>
      </a:folHlink>
    </a:clrScheme>
    <a:fontScheme name="Region Örebro lä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 Örebro - 4_3.potx [Read-Only]" id="{3F21CFE9-221E-4469-A38F-311645483533}" vid="{8F0899FD-38D3-4498-B560-020DB0ADB553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2847</TotalTime>
  <Words>2369</Words>
  <Application>Microsoft Office PowerPoint</Application>
  <PresentationFormat>Bildspel på skärmen (4:3)</PresentationFormat>
  <Paragraphs>242</Paragraphs>
  <Slides>33</Slides>
  <Notes>15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4</vt:i4>
      </vt:variant>
      <vt:variant>
        <vt:lpstr>Bildrubriker</vt:lpstr>
      </vt:variant>
      <vt:variant>
        <vt:i4>33</vt:i4>
      </vt:variant>
    </vt:vector>
  </HeadingPairs>
  <TitlesOfParts>
    <vt:vector size="41" baseType="lpstr">
      <vt:lpstr>Arial</vt:lpstr>
      <vt:lpstr>Calibri</vt:lpstr>
      <vt:lpstr>JnfxlxQlnsbpLfxmbcMinionPro-Regular</vt:lpstr>
      <vt:lpstr>Times New Roman</vt:lpstr>
      <vt:lpstr>Region Örebro län - Standardlayouter</vt:lpstr>
      <vt:lpstr>Region Örebro län - Varianter av våg</vt:lpstr>
      <vt:lpstr>Region Örebro län - Bildlayouter</vt:lpstr>
      <vt:lpstr>Region Örebro län - Rubriksidor/kapitelsidor</vt:lpstr>
      <vt:lpstr>PowerPoint-presentation</vt:lpstr>
      <vt:lpstr>PowerPoint-presentation</vt:lpstr>
      <vt:lpstr>PowerPoint-presentation</vt:lpstr>
      <vt:lpstr>Blodförsörjning bröstkörtel</vt:lpstr>
      <vt:lpstr>Innervering bröstkörtel och mamill</vt:lpstr>
      <vt:lpstr>Innovationer som karakteriserar utvecklingen av kirurgisk behandling av bröstcancer:     I Radikal mastektomi 1880–1890 (Halstedt)  II Modiﬁ erad radikal mastektomi (Madden)  III Bröstbevarande kirurgi (+ strålbeh) 1980-talet  IV Undersökning av portvaktskörteln  (Sentinel node biopsy ) 1990-talet.   V Onkoplastisk kirurgi       1980–1990 talet  VI Vidareutveckling av onkoplastisk kirurgi 2000-talet –  VII Mindre axillingrepp 2000-talet….</vt:lpstr>
      <vt:lpstr>Mastektomi</vt:lpstr>
      <vt:lpstr>Mastectomy - indications</vt:lpstr>
      <vt:lpstr>The non-conservative mastectomy procedure</vt:lpstr>
      <vt:lpstr>Modern histopathology supports the fact that breast cancer originate in the terminal ductal lobular unit (TDLU). </vt:lpstr>
      <vt:lpstr>Different procedures for mastectomy</vt:lpstr>
      <vt:lpstr>Bröstbevarande kirurgi</vt:lpstr>
      <vt:lpstr>PowerPoint-presentation</vt:lpstr>
      <vt:lpstr>  Sektorresektion? Quadrantektomi?  Lumpektomi = local wide  excision (LWE) fascia ev hud</vt:lpstr>
      <vt:lpstr>PowerPoint-presentation</vt:lpstr>
      <vt:lpstr>Respons to neoadjuvant chemotherapy (NACT)</vt:lpstr>
      <vt:lpstr>PowerPoint-presentation</vt:lpstr>
      <vt:lpstr>Axillkirurgi</vt:lpstr>
      <vt:lpstr>Sentinel Node </vt:lpstr>
      <vt:lpstr>Lymph drainage</vt:lpstr>
      <vt:lpstr>Axillutrymning</vt:lpstr>
      <vt:lpstr>Nivåindelning enligt Berg med pectoralis minor som utgångspunkt</vt:lpstr>
      <vt:lpstr>Axillary clearance</vt:lpstr>
      <vt:lpstr>Varför de-eskalering av axillkirurgi?</vt:lpstr>
      <vt:lpstr>Biverkningar </vt:lpstr>
      <vt:lpstr>Grund för möjlighet att avstå AC vid 1-2 makrometastaser i SN</vt:lpstr>
      <vt:lpstr>Axillen med neoadjuvant behandling</vt:lpstr>
      <vt:lpstr>Och såhär står det i vårdprogrammet (NVP)…</vt:lpstr>
      <vt:lpstr> Targeted Axillary Dissection (TAD)</vt:lpstr>
      <vt:lpstr>Olika sätt att märka körteln…..</vt:lpstr>
      <vt:lpstr>Situationen i Sverige och internationellt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Rabarber</dc:creator>
  <cp:lastModifiedBy>Wickberg Åsa, Kir bröst endok sek</cp:lastModifiedBy>
  <cp:revision>204</cp:revision>
  <dcterms:created xsi:type="dcterms:W3CDTF">2015-01-28T14:32:31Z</dcterms:created>
  <dcterms:modified xsi:type="dcterms:W3CDTF">2022-11-14T09:52:01Z</dcterms:modified>
</cp:coreProperties>
</file>