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Garamond" panose="020204040303010108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MS1Mxt6OM/BDA09G/pqYdEe94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Trauma ingår egentligen inte i KUB övre gastro, men eftersom trauma är vanligaste anledningen till att ST-läkare kommer i kontakt med splenektomi, kommer några ord om det</a:t>
            </a:r>
            <a:endParaRPr/>
          </a:p>
        </p:txBody>
      </p:sp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 över text" type="objOverTx">
  <p:cSld name="OBJECT_OVER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096000" y="62484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diagram" type="chart">
  <p:cSld name="CHAR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5" name="Google Shape;65;p30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text och innehåll" type="txAndObj">
  <p:cSld name="TEXT_AND_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Google Shape;90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228600" y="2889250"/>
            <a:ext cx="8610600" cy="201612"/>
            <a:chOff x="228600" y="2667000"/>
            <a:chExt cx="8610600" cy="228600"/>
          </a:xfrm>
        </p:grpSpPr>
        <p:sp>
          <p:nvSpPr>
            <p:cNvPr id="11" name="Google Shape;11;p23"/>
            <p:cNvSpPr txBox="1"/>
            <p:nvPr/>
          </p:nvSpPr>
          <p:spPr>
            <a:xfrm>
              <a:off x="228600" y="2667000"/>
              <a:ext cx="2870200" cy="22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" name="Google Shape;12;p23"/>
            <p:cNvSpPr txBox="1"/>
            <p:nvPr/>
          </p:nvSpPr>
          <p:spPr>
            <a:xfrm>
              <a:off x="3098800" y="2667000"/>
              <a:ext cx="2870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" name="Google Shape;13;p23"/>
            <p:cNvSpPr txBox="1"/>
            <p:nvPr/>
          </p:nvSpPr>
          <p:spPr>
            <a:xfrm>
              <a:off x="5969000" y="2667000"/>
              <a:ext cx="2870200" cy="228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" name="Google Shape;27;p25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8" name="Google Shape;28;p25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9;p25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6096000" y="62484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9" name="Google Shape;49;p27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0" name="Google Shape;50;p27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27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539750" y="1773237"/>
            <a:ext cx="7772400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5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Mjältkirurgi</a:t>
            </a:r>
            <a:endParaRPr/>
          </a:p>
        </p:txBody>
      </p:sp>
      <p:sp>
        <p:nvSpPr>
          <p:cNvPr id="133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14478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När, var, hur?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Föreläsare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Plats </a:t>
            </a:r>
            <a:endParaRPr/>
          </a:p>
        </p:txBody>
      </p:sp>
      <p:sp>
        <p:nvSpPr>
          <p:cNvPr id="134" name="Google Shape;134;p1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Splenektomi, total eller partiell ?</a:t>
            </a:r>
            <a:endParaRPr/>
          </a:p>
        </p:txBody>
      </p:sp>
      <p:sp>
        <p:nvSpPr>
          <p:cNvPr id="217" name="Google Shape;21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På hematologisk indikation bör total splenektomi utföras,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obs! Leta även efter bimjältar!</a:t>
            </a:r>
            <a:endParaRPr/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Vid pseudocystor kan deroofing göras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Vid trauma kan partiell resektion eller rafi övervägas (om tid finns).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/>
              <a:t>Ovanligt och svårare att utföra partiell</a:t>
            </a:r>
            <a:endParaRPr/>
          </a:p>
        </p:txBody>
      </p:sp>
      <p:sp>
        <p:nvSpPr>
          <p:cNvPr id="218" name="Google Shape;218;p1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Kirurgisk teknik</a:t>
            </a:r>
            <a:endParaRPr/>
          </a:p>
        </p:txBody>
      </p:sp>
      <p:pic>
        <p:nvPicPr>
          <p:cNvPr id="225" name="Google Shape;225;p1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19200"/>
            <a:ext cx="86106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1320800" y="1168400"/>
            <a:ext cx="3217334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Öppen splenektomi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5135033" y="1168400"/>
            <a:ext cx="361950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Laparoskopisk splenektomi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(mjälte &lt;20 cm)</a:t>
            </a:r>
            <a:endParaRPr/>
          </a:p>
        </p:txBody>
      </p:sp>
      <p:sp>
        <p:nvSpPr>
          <p:cNvPr id="230" name="Google Shape;230;p11"/>
          <p:cNvSpPr txBox="1"/>
          <p:nvPr/>
        </p:nvSpPr>
        <p:spPr>
          <a:xfrm>
            <a:off x="1710267" y="5637867"/>
            <a:ext cx="3217334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incision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698066" y="5637867"/>
            <a:ext cx="3217334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portplacering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7039535" y="4746812"/>
            <a:ext cx="121024" cy="127747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6010835" y="5108069"/>
            <a:ext cx="1028700" cy="276999"/>
          </a:xfrm>
          <a:prstGeom prst="rect">
            <a:avLst/>
          </a:prstGeom>
          <a:solidFill>
            <a:srgbClr val="D1BB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Kameraport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11"/>
          <p:cNvCxnSpPr/>
          <p:nvPr/>
        </p:nvCxnSpPr>
        <p:spPr>
          <a:xfrm rot="10800000" flipH="1">
            <a:off x="6837405" y="4874559"/>
            <a:ext cx="202130" cy="2187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/>
              <a:t>Öppna bursa omentalis och lägg dubbelslynga runt eller ligera a. lienalis längs pankreas ovankant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/>
              <a:t>Minskar blödning om kapselrifter</a:t>
            </a:r>
            <a:endParaRPr/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body" idx="1"/>
          </p:nvPr>
        </p:nvSpPr>
        <p:spPr>
          <a:xfrm>
            <a:off x="611187" y="5445125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Dela ligamenten först nerifrån och upp</a:t>
            </a:r>
            <a:endParaRPr/>
          </a:p>
        </p:txBody>
      </p:sp>
      <p:pic>
        <p:nvPicPr>
          <p:cNvPr id="248" name="Google Shape;24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-171450"/>
            <a:ext cx="61722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3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-3175"/>
            <a:ext cx="6858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4"/>
          <p:cNvSpPr txBox="1">
            <a:spLocks noGrp="1"/>
          </p:cNvSpPr>
          <p:nvPr>
            <p:ph type="body" idx="1"/>
          </p:nvPr>
        </p:nvSpPr>
        <p:spPr>
          <a:xfrm>
            <a:off x="684212" y="5373687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Dela gastrica brevis kärlen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-387350"/>
            <a:ext cx="6913563" cy="541972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5"/>
          <p:cNvSpPr txBox="1">
            <a:spLocks noGrp="1"/>
          </p:cNvSpPr>
          <p:nvPr>
            <p:ph type="body" idx="1"/>
          </p:nvPr>
        </p:nvSpPr>
        <p:spPr>
          <a:xfrm>
            <a:off x="827087" y="5073887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Dela kärlen i mjälthilus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/>
              <a:t>Suturligatur eller stapla av. Går bra att ta artär/ven tillsammans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400"/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Kirurgisk teknik</a:t>
            </a:r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Vid splenomegali eller adherenser opererar man ofta lateralt ifrån och försöker ligera mjältkärlen först via bursa omentalis.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Vid p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artiella resektioner delas berörda polkärl, komprimera parenkymet som ska vara kvar och dela med ultraljudsdissektor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. Följ demarkationslinjen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30% måste bevaras för funktion. </a:t>
            </a:r>
            <a:endParaRPr/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Akta pankreassvansen! Håll dig inom 1 cm från hilus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Preop planering</a:t>
            </a:r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Många fall planeras och handläggs tillsammans med hematologen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</a:rPr>
              <a:t>Vaccination: Pneumokock/meningokock/ev haemofilus influenze</a:t>
            </a:r>
            <a:r>
              <a:rPr lang="en-US" sz="2200"/>
              <a:t> </a:t>
            </a:r>
            <a:endParaRPr/>
          </a:p>
          <a:p>
            <a:pPr marL="125730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•"/>
            </a:pPr>
            <a:r>
              <a:rPr lang="en-US" sz="1800"/>
              <a:t>2 </a:t>
            </a:r>
            <a:r>
              <a:rPr lang="en-US" sz="1800" b="0" i="0" u="none" strike="noStrike" cap="none">
                <a:solidFill>
                  <a:schemeClr val="dk1"/>
                </a:solidFill>
              </a:rPr>
              <a:t>v före op eller tidigast 2 v efter</a:t>
            </a:r>
            <a:endParaRPr sz="180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</a:rPr>
              <a:t>Revaccination efter 5 år</a:t>
            </a:r>
            <a:endParaRPr sz="220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</a:rPr>
              <a:t>Antibiotika</a:t>
            </a:r>
            <a:endParaRPr sz="220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</a:rPr>
              <a:t>Trombosprofylax</a:t>
            </a:r>
            <a:endParaRPr sz="220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</a:rPr>
              <a:t>Övrig koagulationsutredning</a:t>
            </a:r>
            <a:endParaRPr sz="2200"/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1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Komplikationer</a:t>
            </a:r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Blödning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</a:rPr>
              <a:t>Vanligast vid gastrica brevis kärlen</a:t>
            </a:r>
            <a:endParaRPr sz="220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Trombos</a:t>
            </a:r>
            <a:r>
              <a:rPr lang="en-US"/>
              <a:t> </a:t>
            </a:r>
            <a:r>
              <a:rPr lang="en-US" sz="1800"/>
              <a:t>(13-14% efter splenektomi på hematologisk ind)</a:t>
            </a:r>
            <a:endParaRPr sz="1800" b="0" i="0" u="none" strike="noStrike" cap="none">
              <a:solidFill>
                <a:schemeClr val="dk1"/>
              </a:solidFill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/>
              <a:t>V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lienalis, SVM/porta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/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OPSI </a:t>
            </a:r>
            <a:r>
              <a:rPr lang="en-US" sz="2200" b="0" i="0" u="none" strike="noStrike" cap="none">
                <a:solidFill>
                  <a:schemeClr val="dk1"/>
                </a:solidFill>
              </a:rPr>
              <a:t>(overwhelming postsplenectomy infections)</a:t>
            </a:r>
            <a:endParaRPr sz="2200"/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</a:rPr>
              <a:t>Antibiotikaprofylax vid utskrivning</a:t>
            </a:r>
            <a:endParaRPr sz="2200"/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</a:rPr>
              <a:t>Vaccination, glöm ej revaccination!</a:t>
            </a:r>
            <a:endParaRPr sz="2200"/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</a:rPr>
              <a:t>Profylax mot </a:t>
            </a:r>
            <a:r>
              <a:rPr lang="en-US" sz="2200" b="0" i="1" u="none" strike="noStrike" cap="none">
                <a:solidFill>
                  <a:schemeClr val="dk1"/>
                </a:solidFill>
              </a:rPr>
              <a:t>H influenze</a:t>
            </a:r>
            <a:r>
              <a:rPr lang="en-US" sz="2200" b="0" i="0" u="none" strike="noStrike" cap="none">
                <a:solidFill>
                  <a:schemeClr val="dk1"/>
                </a:solidFill>
              </a:rPr>
              <a:t> till barn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Pankreasfistel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Inte vanligt om man är försiktig vid pankreassvansen</a:t>
            </a:r>
            <a:endParaRPr sz="1800"/>
          </a:p>
        </p:txBody>
      </p:sp>
      <p:sp>
        <p:nvSpPr>
          <p:cNvPr id="293" name="Google Shape;293;p18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Mjälttrauma</a:t>
            </a:r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body" idx="1"/>
          </p:nvPr>
        </p:nvSpPr>
        <p:spPr>
          <a:xfrm>
            <a:off x="684212" y="1557337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Trubbigt våld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Konservativ behandling rekommenderas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Värdera: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Hemodynamisk stabilitet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Avsaknad av peritonit/andra operationskrävande skador.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Ålder &gt;55 år?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ISS?	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Grad enligt AAST?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Hemoperitoneum?</a:t>
            </a:r>
            <a:endParaRPr/>
          </a:p>
        </p:txBody>
      </p:sp>
      <p:sp>
        <p:nvSpPr>
          <p:cNvPr id="302" name="Google Shape;302;p19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body" idx="1"/>
          </p:nvPr>
        </p:nvSpPr>
        <p:spPr>
          <a:xfrm>
            <a:off x="685800" y="4508500"/>
            <a:ext cx="7772400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</a:rPr>
              <a:t>12x7 cm, 200 gram</a:t>
            </a:r>
            <a:endParaRPr sz="240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</a:rPr>
              <a:t>Costa 9-11 dorsalt</a:t>
            </a:r>
            <a:endParaRPr sz="240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</a:rPr>
              <a:t>Magsäck-njure-pankreas-kolon vä flexur</a:t>
            </a:r>
            <a:endParaRPr sz="2400"/>
          </a:p>
        </p:txBody>
      </p:sp>
      <p:pic>
        <p:nvPicPr>
          <p:cNvPr id="142" name="Google Shape;142;p2" descr="image1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0"/>
            <a:ext cx="4800600" cy="4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50" y="6165850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Mjälttrauma</a:t>
            </a:r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body" idx="1"/>
          </p:nvPr>
        </p:nvSpPr>
        <p:spPr>
          <a:xfrm>
            <a:off x="457200" y="1449791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CT med kontrast</a:t>
            </a:r>
            <a:r>
              <a:rPr lang="en-US" sz="2600"/>
              <a:t>- 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standard</a:t>
            </a:r>
            <a:endParaRPr sz="2600"/>
          </a:p>
          <a:p>
            <a:pPr marL="342900" marR="0" lvl="0" indent="-209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Angioembolisering ska övervägas till AAST-grad &gt;III, kontrastextravasering vid CT, måttlig hemoperitoneum</a:t>
            </a: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Hemodynamiskt stabila grad IV och V-skador (n=64) genomgick embolisering, 95% lyckad icke-operativ behandling</a:t>
            </a:r>
            <a:endParaRPr/>
          </a:p>
          <a:p>
            <a:pPr marL="20574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Skattum et al. J Trauma ACS. 2013</a:t>
            </a:r>
            <a:endParaRPr/>
          </a:p>
          <a:p>
            <a:pPr marL="342900" marR="0" lvl="0" indent="-209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Låg risk för postemboliseringsabscess</a:t>
            </a: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/>
              <a:t>Embolisering orsakar inte total ischemi, men sänker arteriellt tryck</a:t>
            </a:r>
            <a:endParaRPr sz="2200"/>
          </a:p>
        </p:txBody>
      </p:sp>
      <p:sp>
        <p:nvSpPr>
          <p:cNvPr id="311" name="Google Shape;311;p20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Operation vid mjälttrauma</a:t>
            </a:r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body" idx="1"/>
          </p:nvPr>
        </p:nvSpPr>
        <p:spPr>
          <a:xfrm>
            <a:off x="457200" y="136036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/>
              <a:t>Inscision i medellinjen, ”varna” narkos innan peritoneum öppnas (förväntat bltr-fall)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Packa om instabil pat</a:t>
            </a:r>
            <a:endParaRPr sz="2000"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/>
              <a:t>Ta ned vä flexur, manuell kompression över mjälthilus </a:t>
            </a:r>
            <a:r>
              <a:rPr lang="en-US" sz="2000"/>
              <a:t>(akta pankreas/vä kolon när du sen sätter peang)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ligera a lienalis nära trunkus om du kan</a:t>
            </a:r>
            <a:endParaRPr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/>
              <a:t>Dela brevis över peanger och ligaturer</a:t>
            </a:r>
            <a:endParaRPr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/>
              <a:t>Lös fram mjälten nedifrån och från lateralsidan</a:t>
            </a:r>
            <a:endParaRPr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400"/>
              <a:t>Dela sist hiluskärlen, suturligatur/stapel</a:t>
            </a:r>
            <a:endParaRPr sz="2000"/>
          </a:p>
          <a:p>
            <a:pPr marL="9144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Drän om misstänkt pankreasskada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Glöm inte ev andra skador!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000"/>
          </a:p>
        </p:txBody>
      </p:sp>
      <p:sp>
        <p:nvSpPr>
          <p:cNvPr id="320" name="Google Shape;320;p2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Mjälttrauma</a:t>
            </a:r>
            <a:endParaRPr/>
          </a:p>
        </p:txBody>
      </p:sp>
      <p:sp>
        <p:nvSpPr>
          <p:cNvPr id="327" name="Google Shape;327;p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Sängläge och noggrann klinisk monitorering första 1-2 dygnen</a:t>
            </a:r>
            <a:endParaRPr sz="260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Upprepad CT om kliniken kräver, annars inte</a:t>
            </a:r>
            <a:endParaRPr sz="260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Evaluera behandlingsstrategin</a:t>
            </a:r>
            <a:endParaRPr sz="260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Utskrivning efter ca 5-7 dagar</a:t>
            </a:r>
            <a:endParaRPr sz="260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Avstå fysisk aktivitet 4-8 v</a:t>
            </a:r>
            <a:endParaRPr sz="260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De allra flesta kan behandlas konservativt med framgång</a:t>
            </a:r>
            <a:endParaRPr sz="2600"/>
          </a:p>
        </p:txBody>
      </p:sp>
      <p:sp>
        <p:nvSpPr>
          <p:cNvPr id="328" name="Google Shape;328;p22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2"/>
          <p:cNvSpPr txBox="1"/>
          <p:nvPr/>
        </p:nvSpPr>
        <p:spPr>
          <a:xfrm>
            <a:off x="6817895" y="2413416"/>
            <a:ext cx="23261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Låg evidens för sängläge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684211" y="4076700"/>
            <a:ext cx="8040063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Lig phrenicolienalis, Lig splenorenalis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</a:rPr>
              <a:t>Veckbildning av peritoneum, </a:t>
            </a:r>
            <a:r>
              <a:rPr lang="en-US" sz="2100"/>
              <a:t>m</a:t>
            </a:r>
            <a:r>
              <a:rPr lang="en-US" sz="2100" b="0" i="0" u="none" strike="noStrike" cap="none">
                <a:solidFill>
                  <a:schemeClr val="dk1"/>
                </a:solidFill>
              </a:rPr>
              <a:t>jältkärlen går här</a:t>
            </a:r>
            <a:endParaRPr sz="2100"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Lig gastrolienalis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</a:rPr>
              <a:t>Gastrica brevis kärlen</a:t>
            </a:r>
            <a:endParaRPr sz="2100"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Lig phrenicocolica, Lig splenocolica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</a:rPr>
              <a:t>Stödjer nedre mjältpolen</a:t>
            </a:r>
            <a:endParaRPr sz="2100"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8300" y="61191"/>
            <a:ext cx="5638800" cy="40155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 txBox="1"/>
          <p:nvPr/>
        </p:nvSpPr>
        <p:spPr>
          <a:xfrm>
            <a:off x="6167032" y="3273624"/>
            <a:ext cx="8823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Mjälten</a:t>
            </a:r>
            <a:endParaRPr/>
          </a:p>
        </p:txBody>
      </p:sp>
      <p:sp>
        <p:nvSpPr>
          <p:cNvPr id="156" name="Google Shape;156;p3"/>
          <p:cNvSpPr txBox="1"/>
          <p:nvPr/>
        </p:nvSpPr>
        <p:spPr>
          <a:xfrm>
            <a:off x="5380370" y="3675162"/>
            <a:ext cx="1573324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Splenorenala lig.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5778074" y="1158861"/>
            <a:ext cx="2998051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Gastrolienala/ gastrospleniska lig.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Mjältens funktion</a:t>
            </a:r>
            <a:endParaRPr/>
          </a:p>
        </p:txBody>
      </p:sp>
      <p:sp>
        <p:nvSpPr>
          <p:cNvPr id="163" name="Google Shape;16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Immunologiska funktioner</a:t>
            </a:r>
            <a:endParaRPr sz="260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Fagocytos av kapslade bakterier, produktion av antikroppar (IgM)</a:t>
            </a:r>
            <a:endParaRPr/>
          </a:p>
          <a:p>
            <a:pPr marL="742950" marR="0" lvl="1" indent="-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Cellulära funktioner</a:t>
            </a:r>
            <a:endParaRPr sz="2600"/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Hematopoes, ”förvaring” av trombocyter, destruktion av suboptimala röda blodkroppar</a:t>
            </a: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Välcirkulerad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Ca 5% av cardiac output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(250-300ml blod/minut)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Accessoriska mjältar/bimjältar</a:t>
            </a:r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Finns hos 15-30%; 30% vanligt vid hematologisk sjukdom.</a:t>
            </a:r>
            <a:endParaRPr/>
          </a:p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60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</a:rPr>
              <a:t>Absolut vanligast är i mjälthilus men kan också finnas intrapankreatiskt, i omentet, mesenteriet samt i lilla bäckenet.</a:t>
            </a:r>
            <a:endParaRPr sz="2600"/>
          </a:p>
        </p:txBody>
      </p:sp>
      <p:sp>
        <p:nvSpPr>
          <p:cNvPr id="173" name="Google Shape;173;p5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 descr="page1261image1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39" y="4648080"/>
            <a:ext cx="2803161" cy="20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3260361" y="5510567"/>
            <a:ext cx="313294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Två bimjältar i omentet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Maingots Abdominal Operations 12th Ed. p 1242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Indikation för kirurgi</a:t>
            </a:r>
            <a:endParaRPr/>
          </a:p>
        </p:txBody>
      </p:sp>
      <p:sp>
        <p:nvSpPr>
          <p:cNvPr id="183" name="Google Shape;183;p6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/>
              <a:t>H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ematologiska sjukdomar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200"/>
              <a:t>För kontroll av anemi, leukopeni, trombocytopeni samt pga. symtom av splenomegali (&gt;13 cm)</a:t>
            </a:r>
            <a:endParaRPr/>
          </a:p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</a:rPr>
              <a:t>ITP (</a:t>
            </a:r>
            <a:r>
              <a:rPr lang="en-US"/>
              <a:t>I</a:t>
            </a:r>
            <a:r>
              <a:rPr lang="en-US" b="0" i="0" u="none" strike="noStrike" cap="none">
                <a:solidFill>
                  <a:schemeClr val="dk1"/>
                </a:solidFill>
              </a:rPr>
              <a:t>diopatisk/immunologisk </a:t>
            </a:r>
            <a:r>
              <a:rPr lang="en-US"/>
              <a:t>T</a:t>
            </a:r>
            <a:r>
              <a:rPr lang="en-US" b="0" i="0" u="none" strike="noStrike" cap="none">
                <a:solidFill>
                  <a:schemeClr val="dk1"/>
                </a:solidFill>
              </a:rPr>
              <a:t>rombocytopen Purpura)</a:t>
            </a:r>
            <a:endParaRPr/>
          </a:p>
          <a:p>
            <a:pPr marL="125730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Char char="•"/>
            </a:pPr>
            <a:r>
              <a:rPr lang="en-US" sz="1800"/>
              <a:t>vanligast</a:t>
            </a:r>
            <a:endParaRPr sz="1800"/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</a:rPr>
              <a:t>Myeloproliferativa sjukdomar</a:t>
            </a:r>
            <a:endParaRPr b="0" i="0" u="none" strike="noStrike" cap="none">
              <a:solidFill>
                <a:schemeClr val="dk1"/>
              </a:solidFill>
            </a:endParaRPr>
          </a:p>
          <a:p>
            <a:pPr marL="1257300" lvl="2" indent="-311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Char char="•"/>
            </a:pPr>
            <a:r>
              <a:rPr lang="en-US" sz="1800"/>
              <a:t>Tex kroniska leukemier, polycytemia vera, essentiell trombocytemi</a:t>
            </a:r>
            <a:endParaRPr sz="1800"/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</a:rPr>
              <a:t>Hemolytiska anemier</a:t>
            </a:r>
            <a:endParaRPr/>
          </a:p>
          <a:p>
            <a:pPr marL="1257300" lvl="2" indent="-311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Spherocytos, immunmedierad hemolytisk anemi, thalassemi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473523" y="435432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/>
              <a:t>I</a:t>
            </a: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ndikation för kirurgi, </a:t>
            </a:r>
            <a:r>
              <a:rPr lang="en-US" sz="3200" b="0" i="0" u="none" strike="noStrike" cap="none">
                <a:solidFill>
                  <a:schemeClr val="dk2"/>
                </a:solidFill>
              </a:rPr>
              <a:t>forts.</a:t>
            </a:r>
            <a:endParaRPr sz="3200"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1"/>
          </p:nvPr>
        </p:nvSpPr>
        <p:spPr>
          <a:xfrm>
            <a:off x="471935" y="1484312"/>
            <a:ext cx="7772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Cystor</a:t>
            </a:r>
            <a:r>
              <a:rPr lang="en-US"/>
              <a:t>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en-US" sz="2200"/>
              <a:t>Primära: kongenitala cystor, echinococcystor</a:t>
            </a:r>
            <a:endParaRPr sz="2200"/>
          </a:p>
          <a:p>
            <a:pPr marL="914400" lvl="1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en-US" sz="2200"/>
              <a:t>Sekundära: p</a:t>
            </a:r>
            <a:r>
              <a:rPr lang="en-US" sz="2200" b="0" i="0" u="none" strike="noStrike" cap="none">
                <a:solidFill>
                  <a:schemeClr val="dk1"/>
                </a:solidFill>
              </a:rPr>
              <a:t>seudocystor (vanligaste cystan, resorberat hematom efter trauma)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en-US" sz="2200"/>
              <a:t>Sekundära lämpliga för deroofing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200" b="0" i="0" u="none" strike="noStrike" cap="none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 sz="2600"/>
              <a:t>Cancer i corpus/cauda pankreatis</a:t>
            </a:r>
            <a:endParaRPr sz="2600"/>
          </a:p>
          <a:p>
            <a:pPr marL="914400" lvl="1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</a:rPr>
              <a:t>Splenektomi i smb med pankreasresektion, då artär och ven tas för marginal </a:t>
            </a:r>
            <a:endParaRPr sz="2200" b="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Indikation för kirurgi, </a:t>
            </a:r>
            <a:r>
              <a:rPr lang="en-US" sz="3200" b="0" i="0" u="none" strike="noStrike" cap="none">
                <a:solidFill>
                  <a:schemeClr val="dk2"/>
                </a:solidFill>
              </a:rPr>
              <a:t>forts.</a:t>
            </a:r>
            <a:endParaRPr sz="3200"/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Icke hematologisk malignitet</a:t>
            </a:r>
            <a:endParaRPr/>
          </a:p>
          <a:p>
            <a:pPr marL="342900" lvl="0" indent="-209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■"/>
            </a:pPr>
            <a:r>
              <a:rPr lang="en-US"/>
              <a:t>Mycket ovanligt med primär malignitet 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•"/>
            </a:pPr>
            <a:r>
              <a:rPr lang="en-US"/>
              <a:t>angiosarkom</a:t>
            </a:r>
            <a:endParaRPr/>
          </a:p>
          <a:p>
            <a:pPr marL="1200150" lvl="2" indent="-18097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None/>
            </a:pPr>
            <a:endParaRPr sz="1800"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■"/>
            </a:pPr>
            <a:r>
              <a:rPr lang="en-US"/>
              <a:t>Metastaser vanligare 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•"/>
            </a:pPr>
            <a:r>
              <a:rPr lang="en-US"/>
              <a:t>Ovanligt med singelmetastas, oftast led i dissiminerad cancer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•"/>
            </a:pPr>
            <a:r>
              <a:rPr lang="en-US"/>
              <a:t>Malignt melanom kan dock sätta singelmet.</a:t>
            </a:r>
            <a:endParaRPr/>
          </a:p>
          <a:p>
            <a:pPr marL="1657350" lvl="3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▪"/>
            </a:pPr>
            <a:r>
              <a:rPr lang="en-US" sz="1800"/>
              <a:t>Tillsammans med immunterapi kan partiell resektion vara aktuellt</a:t>
            </a:r>
            <a:endParaRPr sz="1800"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Andra diagnoser </a:t>
            </a:r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•"/>
            </a:pPr>
            <a:r>
              <a:rPr lang="en-US"/>
              <a:t>Abscesser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■"/>
            </a:pPr>
            <a:r>
              <a:rPr lang="en-US" sz="2200"/>
              <a:t>Kan orsakas av trauma, embolisering av a lienalis, vid endokardit, iv missbruk</a:t>
            </a:r>
            <a:endParaRPr/>
          </a:p>
          <a:p>
            <a:pPr marL="1200150" lvl="2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•"/>
            </a:pPr>
            <a:r>
              <a:rPr lang="en-US"/>
              <a:t>Antibiotika, perkutan dränering</a:t>
            </a:r>
            <a:endParaRPr/>
          </a:p>
          <a:p>
            <a:pPr marL="1200150" lvl="2" indent="-18097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•"/>
            </a:pPr>
            <a:r>
              <a:rPr lang="en-US"/>
              <a:t>A lienalis aneurysm</a:t>
            </a:r>
            <a:endParaRPr sz="2200"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■"/>
            </a:pPr>
            <a:r>
              <a:rPr lang="en-US" sz="2200"/>
              <a:t>Vanligaste bukkärlaneurysmet efter aorta, oftast asymtomatiskt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■"/>
            </a:pPr>
            <a:r>
              <a:rPr lang="en-US" sz="2200"/>
              <a:t>&gt;2 cm bör diskuteras för intervention, endovaskulärt primärt</a:t>
            </a:r>
            <a:endParaRPr sz="2200"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Char char="■"/>
            </a:pPr>
            <a:r>
              <a:rPr lang="en-US" sz="2200"/>
              <a:t>Större risk för ruptur hos gravida, varför aneurysm hos dem ska åtgärdas</a:t>
            </a:r>
            <a:endParaRPr sz="2200"/>
          </a:p>
          <a:p>
            <a:pPr marL="742950" lvl="1" indent="-18097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None/>
            </a:pPr>
            <a:endParaRPr sz="2200"/>
          </a:p>
          <a:p>
            <a:pPr marL="742950" lvl="1" indent="-18097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650"/>
              <a:buNone/>
            </a:pP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7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KUB-mall">
  <a:themeElements>
    <a:clrScheme name="Nivå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UB-mall">
  <a:themeElements>
    <a:clrScheme name="Nivå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UB-mall">
  <a:themeElements>
    <a:clrScheme name="Nivå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Bildspel på skärmen (4:3)</PresentationFormat>
  <Paragraphs>182</Paragraphs>
  <Slides>22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Verdana</vt:lpstr>
      <vt:lpstr>Noto Sans Symbols</vt:lpstr>
      <vt:lpstr>Garamond</vt:lpstr>
      <vt:lpstr>1_KUB-mall</vt:lpstr>
      <vt:lpstr>2_KUB-mall</vt:lpstr>
      <vt:lpstr>KUB-mall</vt:lpstr>
      <vt:lpstr>Mjältkirurgi</vt:lpstr>
      <vt:lpstr>PowerPoint-presentation</vt:lpstr>
      <vt:lpstr>PowerPoint-presentation</vt:lpstr>
      <vt:lpstr>Mjältens funktion</vt:lpstr>
      <vt:lpstr>Accessoriska mjältar/bimjältar</vt:lpstr>
      <vt:lpstr>Indikation för kirurgi</vt:lpstr>
      <vt:lpstr>Indikation för kirurgi, forts.</vt:lpstr>
      <vt:lpstr>Indikation för kirurgi, forts.</vt:lpstr>
      <vt:lpstr>Andra diagnoser </vt:lpstr>
      <vt:lpstr>Splenektomi, total eller partiell ?</vt:lpstr>
      <vt:lpstr>Kirurgisk teknik</vt:lpstr>
      <vt:lpstr>PowerPoint-presentation</vt:lpstr>
      <vt:lpstr>PowerPoint-presentation</vt:lpstr>
      <vt:lpstr>PowerPoint-presentation</vt:lpstr>
      <vt:lpstr>PowerPoint-presentation</vt:lpstr>
      <vt:lpstr>Kirurgisk teknik</vt:lpstr>
      <vt:lpstr>Preop planering</vt:lpstr>
      <vt:lpstr>Komplikationer</vt:lpstr>
      <vt:lpstr>Mjälttrauma</vt:lpstr>
      <vt:lpstr>Mjälttrauma</vt:lpstr>
      <vt:lpstr>Operation vid mjälttrauma</vt:lpstr>
      <vt:lpstr>Mjälttrauma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Mjältkirurgi</dc:title>
  <dc:creator>Simion Luana, Kir övre gastro sekt</dc:creator>
  <cp:lastModifiedBy>Simion Luana, Kir övre gastro sekt</cp:lastModifiedBy>
  <cp:revision>1</cp:revision>
  <dcterms:modified xsi:type="dcterms:W3CDTF">2022-09-04T14:44:48Z</dcterms:modified>
</cp:coreProperties>
</file>