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embeddedFontLst>
    <p:embeddedFont>
      <p:font typeface="Verdana" panose="020B0604030504040204" pitchFamily="34" charset="0"/>
      <p:regular r:id="rId35"/>
      <p:bold r:id="rId36"/>
      <p:italic r:id="rId37"/>
      <p:boldItalic r:id="rId38"/>
    </p:embeddedFont>
    <p:embeddedFont>
      <p:font typeface="Garamond" panose="02020404030301010803"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UmZ6yNjzsdigb45RARCz1y00k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17"/>
            <a:ext cx="5345280" cy="400895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998" y="5078522"/>
            <a:ext cx="6047640" cy="481104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0" y="0"/>
            <a:ext cx="3280684" cy="53423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4278962" y="0"/>
            <a:ext cx="3280684" cy="534238"/>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7402"/>
            <a:ext cx="3280684" cy="534238"/>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sv-SE"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a:t>
            </a:fld>
            <a:endParaRPr sz="2400" b="0" i="0" u="none" strike="noStrike" cap="none">
              <a:solidFill>
                <a:srgbClr val="FFFFFF"/>
              </a:solidFill>
              <a:latin typeface="Verdana"/>
              <a:ea typeface="Verdana"/>
              <a:cs typeface="Verdana"/>
              <a:sym typeface="Verdana"/>
            </a:endParaRPr>
          </a:p>
        </p:txBody>
      </p:sp>
      <p:sp>
        <p:nvSpPr>
          <p:cNvPr id="169" name="Google Shape;169;p1: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Times New Roman"/>
              <a:ea typeface="Times New Roman"/>
              <a:cs typeface="Times New Roman"/>
              <a:sym typeface="Times New Roman"/>
            </a:endParaRPr>
          </a:p>
        </p:txBody>
      </p:sp>
      <p:sp>
        <p:nvSpPr>
          <p:cNvPr id="170" name="Google Shape;1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171" name="Google Shape;171;p1: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10</a:t>
            </a:fld>
            <a:endParaRPr sz="2400" b="0" i="0" u="none" strike="noStrike" cap="none">
              <a:solidFill>
                <a:srgbClr val="FFFFFF"/>
              </a:solidFill>
              <a:latin typeface="Verdana"/>
              <a:ea typeface="Verdana"/>
              <a:cs typeface="Verdana"/>
              <a:sym typeface="Verdana"/>
            </a:endParaRPr>
          </a:p>
        </p:txBody>
      </p:sp>
      <p:sp>
        <p:nvSpPr>
          <p:cNvPr id="296" name="Google Shape;296;p10: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Times New Roman"/>
              <a:ea typeface="Times New Roman"/>
              <a:cs typeface="Times New Roman"/>
              <a:sym typeface="Times New Roman"/>
            </a:endParaRPr>
          </a:p>
        </p:txBody>
      </p:sp>
      <p:sp>
        <p:nvSpPr>
          <p:cNvPr id="297" name="Google Shape;2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98" name="Google Shape;298;p10: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11</a:t>
            </a:fld>
            <a:endParaRPr sz="2400" b="0" i="0" u="none" strike="noStrike" cap="none">
              <a:solidFill>
                <a:srgbClr val="FFFFFF"/>
              </a:solidFill>
              <a:latin typeface="Verdana"/>
              <a:ea typeface="Verdana"/>
              <a:cs typeface="Verdana"/>
              <a:sym typeface="Verdana"/>
            </a:endParaRPr>
          </a:p>
        </p:txBody>
      </p:sp>
      <p:sp>
        <p:nvSpPr>
          <p:cNvPr id="305" name="Google Shape;305;p11: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11</a:t>
            </a:fld>
            <a:endParaRPr sz="1400" b="0" i="0" u="none" strike="noStrike" cap="none">
              <a:solidFill>
                <a:srgbClr val="000000"/>
              </a:solidFill>
              <a:latin typeface="Times New Roman"/>
              <a:ea typeface="Times New Roman"/>
              <a:cs typeface="Times New Roman"/>
              <a:sym typeface="Times New Roman"/>
            </a:endParaRPr>
          </a:p>
        </p:txBody>
      </p:sp>
      <p:sp>
        <p:nvSpPr>
          <p:cNvPr id="306" name="Google Shape;3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07" name="Google Shape;307;p11: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2: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12</a:t>
            </a:fld>
            <a:endParaRPr sz="2400" b="0" i="0" u="none" strike="noStrike" cap="none">
              <a:solidFill>
                <a:srgbClr val="FFFFFF"/>
              </a:solidFill>
              <a:latin typeface="Verdana"/>
              <a:ea typeface="Verdana"/>
              <a:cs typeface="Verdana"/>
              <a:sym typeface="Verdana"/>
            </a:endParaRPr>
          </a:p>
        </p:txBody>
      </p:sp>
      <p:sp>
        <p:nvSpPr>
          <p:cNvPr id="316" name="Google Shape;316;p12: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Times New Roman"/>
              <a:ea typeface="Times New Roman"/>
              <a:cs typeface="Times New Roman"/>
              <a:sym typeface="Times New Roman"/>
            </a:endParaRPr>
          </a:p>
        </p:txBody>
      </p:sp>
      <p:sp>
        <p:nvSpPr>
          <p:cNvPr id="317" name="Google Shape;3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18" name="Google Shape;318;p12: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13</a:t>
            </a:fld>
            <a:endParaRPr sz="2400" b="0" i="0" u="none" strike="noStrike" cap="none">
              <a:solidFill>
                <a:srgbClr val="FFFFFF"/>
              </a:solidFill>
              <a:latin typeface="Verdana"/>
              <a:ea typeface="Verdana"/>
              <a:cs typeface="Verdana"/>
              <a:sym typeface="Verdana"/>
            </a:endParaRPr>
          </a:p>
        </p:txBody>
      </p:sp>
      <p:sp>
        <p:nvSpPr>
          <p:cNvPr id="325" name="Google Shape;325;p13: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Times New Roman"/>
              <a:ea typeface="Times New Roman"/>
              <a:cs typeface="Times New Roman"/>
              <a:sym typeface="Times New Roman"/>
            </a:endParaRPr>
          </a:p>
        </p:txBody>
      </p:sp>
      <p:sp>
        <p:nvSpPr>
          <p:cNvPr id="326" name="Google Shape;3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27" name="Google Shape;327;p13: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14</a:t>
            </a:fld>
            <a:endParaRPr sz="2400" b="0" i="0" u="none" strike="noStrike" cap="none">
              <a:solidFill>
                <a:srgbClr val="FFFFFF"/>
              </a:solidFill>
              <a:latin typeface="Verdana"/>
              <a:ea typeface="Verdana"/>
              <a:cs typeface="Verdana"/>
              <a:sym typeface="Verdana"/>
            </a:endParaRPr>
          </a:p>
        </p:txBody>
      </p:sp>
      <p:sp>
        <p:nvSpPr>
          <p:cNvPr id="336" name="Google Shape;336;p14: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Times New Roman"/>
              <a:ea typeface="Times New Roman"/>
              <a:cs typeface="Times New Roman"/>
              <a:sym typeface="Times New Roman"/>
            </a:endParaRPr>
          </a:p>
        </p:txBody>
      </p:sp>
      <p:sp>
        <p:nvSpPr>
          <p:cNvPr id="337" name="Google Shape;3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38" name="Google Shape;338;p14: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0" marR="0" lvl="1" indent="-95250" algn="l" rtl="0">
              <a:lnSpc>
                <a:spcPct val="100000"/>
              </a:lnSpc>
              <a:spcBef>
                <a:spcPts val="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Intestinal (uppstår enl ordningsföljden superficiell gastrit 🡪 atrofisk gastrit 🡪 intestinal metaplasi </a:t>
            </a:r>
            <a:r>
              <a:rPr lang="sv-SE" sz="2000" b="0" i="0" u="none" strike="noStrike" cap="none">
                <a:solidFill>
                  <a:srgbClr val="000000"/>
                </a:solidFill>
                <a:latin typeface="Calibri"/>
                <a:ea typeface="Calibri"/>
                <a:cs typeface="Calibri"/>
                <a:sym typeface="Calibri"/>
              </a:rPr>
              <a:t>🡪</a:t>
            </a:r>
            <a:r>
              <a:rPr lang="sv-SE" sz="2000" b="0" i="0" u="none" strike="noStrike" cap="none">
                <a:solidFill>
                  <a:srgbClr val="000000"/>
                </a:solidFill>
                <a:latin typeface="Verdana"/>
                <a:ea typeface="Verdana"/>
                <a:cs typeface="Verdana"/>
                <a:sym typeface="Verdana"/>
              </a:rPr>
              <a:t> dysplasi </a:t>
            </a:r>
            <a:r>
              <a:rPr lang="sv-SE" sz="2000" b="0" i="0" u="none" strike="noStrike" cap="none">
                <a:solidFill>
                  <a:srgbClr val="000000"/>
                </a:solidFill>
                <a:latin typeface="Calibri"/>
                <a:ea typeface="Calibri"/>
                <a:cs typeface="Calibri"/>
                <a:sym typeface="Calibri"/>
              </a:rPr>
              <a:t>🡪</a:t>
            </a:r>
            <a:r>
              <a:rPr lang="sv-SE" sz="2000" b="0" i="0" u="none" strike="noStrike" cap="none">
                <a:solidFill>
                  <a:srgbClr val="000000"/>
                </a:solidFill>
                <a:latin typeface="Verdana"/>
                <a:ea typeface="Verdana"/>
                <a:cs typeface="Verdana"/>
                <a:sym typeface="Verdana"/>
              </a:rPr>
              <a:t> cancer)</a:t>
            </a:r>
            <a:endParaRPr/>
          </a:p>
          <a:p>
            <a:pPr marL="0" marR="0" lvl="1" indent="-95250" algn="l" rtl="0">
              <a:lnSpc>
                <a:spcPct val="100000"/>
              </a:lnSpc>
              <a:spcBef>
                <a:spcPts val="6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Diffus typ (oklar ordningsföljd)</a:t>
            </a:r>
            <a:endParaRPr/>
          </a:p>
          <a:p>
            <a:pPr marL="0" marR="0" lvl="1" indent="0" algn="l" rtl="0">
              <a:lnSpc>
                <a:spcPct val="100000"/>
              </a:lnSpc>
              <a:spcBef>
                <a:spcPts val="600"/>
              </a:spcBef>
              <a:spcAft>
                <a:spcPts val="0"/>
              </a:spcAft>
              <a:buClr>
                <a:srgbClr val="666600"/>
              </a:buClr>
              <a:buSzPts val="1500"/>
              <a:buFont typeface="Calibri"/>
              <a:buNone/>
            </a:pPr>
            <a:endParaRPr sz="2000" b="0" i="0" u="none" strike="noStrike" cap="none">
              <a:solidFill>
                <a:srgbClr val="000000"/>
              </a:solidFill>
              <a:latin typeface="Verdana"/>
              <a:ea typeface="Verdana"/>
              <a:cs typeface="Verdana"/>
              <a:sym typeface="Verdana"/>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15</a:t>
            </a:fld>
            <a:endParaRPr sz="2400" b="0" i="0" u="none" strike="noStrike" cap="none">
              <a:solidFill>
                <a:srgbClr val="FFFFFF"/>
              </a:solidFill>
              <a:latin typeface="Verdana"/>
              <a:ea typeface="Verdana"/>
              <a:cs typeface="Verdana"/>
              <a:sym typeface="Verdana"/>
            </a:endParaRPr>
          </a:p>
        </p:txBody>
      </p:sp>
      <p:sp>
        <p:nvSpPr>
          <p:cNvPr id="349" name="Google Shape;349;p15: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15</a:t>
            </a:fld>
            <a:endParaRPr sz="1400" b="0" i="0" u="none" strike="noStrike" cap="none">
              <a:solidFill>
                <a:srgbClr val="000000"/>
              </a:solidFill>
              <a:latin typeface="Times New Roman"/>
              <a:ea typeface="Times New Roman"/>
              <a:cs typeface="Times New Roman"/>
              <a:sym typeface="Times New Roman"/>
            </a:endParaRPr>
          </a:p>
        </p:txBody>
      </p:sp>
      <p:sp>
        <p:nvSpPr>
          <p:cNvPr id="350" name="Google Shape;3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51" name="Google Shape;351;p15: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16</a:t>
            </a:fld>
            <a:endParaRPr sz="2400" b="0" i="0" u="none" strike="noStrike" cap="none">
              <a:solidFill>
                <a:srgbClr val="FFFFFF"/>
              </a:solidFill>
              <a:latin typeface="Verdana"/>
              <a:ea typeface="Verdana"/>
              <a:cs typeface="Verdana"/>
              <a:sym typeface="Verdana"/>
            </a:endParaRPr>
          </a:p>
        </p:txBody>
      </p:sp>
      <p:sp>
        <p:nvSpPr>
          <p:cNvPr id="361" name="Google Shape;361;p16: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Times New Roman"/>
              <a:ea typeface="Times New Roman"/>
              <a:cs typeface="Times New Roman"/>
              <a:sym typeface="Times New Roman"/>
            </a:endParaRPr>
          </a:p>
        </p:txBody>
      </p:sp>
      <p:sp>
        <p:nvSpPr>
          <p:cNvPr id="362" name="Google Shape;36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63" name="Google Shape;363;p16: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17</a:t>
            </a:fld>
            <a:endParaRPr sz="2400" b="0" i="0" u="none" strike="noStrike" cap="none">
              <a:solidFill>
                <a:srgbClr val="FFFFFF"/>
              </a:solidFill>
              <a:latin typeface="Verdana"/>
              <a:ea typeface="Verdana"/>
              <a:cs typeface="Verdana"/>
              <a:sym typeface="Verdana"/>
            </a:endParaRPr>
          </a:p>
        </p:txBody>
      </p:sp>
      <p:sp>
        <p:nvSpPr>
          <p:cNvPr id="372" name="Google Shape;372;p17: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Times New Roman"/>
              <a:ea typeface="Times New Roman"/>
              <a:cs typeface="Times New Roman"/>
              <a:sym typeface="Times New Roman"/>
            </a:endParaRPr>
          </a:p>
        </p:txBody>
      </p:sp>
      <p:sp>
        <p:nvSpPr>
          <p:cNvPr id="373" name="Google Shape;3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74" name="Google Shape;374;p17: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18</a:t>
            </a:fld>
            <a:endParaRPr sz="2400" b="0" i="0" u="none" strike="noStrike" cap="none">
              <a:solidFill>
                <a:srgbClr val="FFFFFF"/>
              </a:solidFill>
              <a:latin typeface="Verdana"/>
              <a:ea typeface="Verdana"/>
              <a:cs typeface="Verdana"/>
              <a:sym typeface="Verdana"/>
            </a:endParaRPr>
          </a:p>
        </p:txBody>
      </p:sp>
      <p:sp>
        <p:nvSpPr>
          <p:cNvPr id="381" name="Google Shape;381;p18: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Times New Roman"/>
              <a:ea typeface="Times New Roman"/>
              <a:cs typeface="Times New Roman"/>
              <a:sym typeface="Times New Roman"/>
            </a:endParaRPr>
          </a:p>
        </p:txBody>
      </p:sp>
      <p:sp>
        <p:nvSpPr>
          <p:cNvPr id="382" name="Google Shape;3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83" name="Google Shape;383;p18: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19</a:t>
            </a:fld>
            <a:endParaRPr sz="2400" b="0" i="0" u="none" strike="noStrike" cap="none">
              <a:solidFill>
                <a:srgbClr val="FFFFFF"/>
              </a:solidFill>
              <a:latin typeface="Verdana"/>
              <a:ea typeface="Verdana"/>
              <a:cs typeface="Verdana"/>
              <a:sym typeface="Verdana"/>
            </a:endParaRPr>
          </a:p>
        </p:txBody>
      </p:sp>
      <p:sp>
        <p:nvSpPr>
          <p:cNvPr id="392" name="Google Shape;392;p19: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19</a:t>
            </a:fld>
            <a:endParaRPr sz="1400" b="0" i="0" u="none" strike="noStrike" cap="none">
              <a:solidFill>
                <a:srgbClr val="000000"/>
              </a:solidFill>
              <a:latin typeface="Times New Roman"/>
              <a:ea typeface="Times New Roman"/>
              <a:cs typeface="Times New Roman"/>
              <a:sym typeface="Times New Roman"/>
            </a:endParaRPr>
          </a:p>
        </p:txBody>
      </p:sp>
      <p:sp>
        <p:nvSpPr>
          <p:cNvPr id="393" name="Google Shape;3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394" name="Google Shape;394;p19: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a:t>
            </a:fld>
            <a:endParaRPr sz="2400" b="0" i="0" u="none" strike="noStrike" cap="none">
              <a:solidFill>
                <a:srgbClr val="FFFFFF"/>
              </a:solidFill>
              <a:latin typeface="Verdana"/>
              <a:ea typeface="Verdana"/>
              <a:cs typeface="Verdana"/>
              <a:sym typeface="Verdana"/>
            </a:endParaRPr>
          </a:p>
        </p:txBody>
      </p:sp>
      <p:sp>
        <p:nvSpPr>
          <p:cNvPr id="180" name="Google Shape;180;p2: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Times New Roman"/>
              <a:ea typeface="Times New Roman"/>
              <a:cs typeface="Times New Roman"/>
              <a:sym typeface="Times New Roman"/>
            </a:endParaRPr>
          </a:p>
        </p:txBody>
      </p:sp>
      <p:sp>
        <p:nvSpPr>
          <p:cNvPr id="181" name="Google Shape;1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182" name="Google Shape;182;p2: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5: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20</a:t>
            </a:fld>
            <a:endParaRPr sz="2400" b="0" i="0" u="none" strike="noStrike" cap="none">
              <a:solidFill>
                <a:srgbClr val="FFFFFF"/>
              </a:solidFill>
              <a:latin typeface="Verdana"/>
              <a:ea typeface="Verdana"/>
              <a:cs typeface="Verdana"/>
              <a:sym typeface="Verdana"/>
            </a:endParaRPr>
          </a:p>
        </p:txBody>
      </p:sp>
      <p:sp>
        <p:nvSpPr>
          <p:cNvPr id="405" name="Google Shape;405;p25: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20</a:t>
            </a:fld>
            <a:endParaRPr sz="1400" b="0" i="0" u="none" strike="noStrike" cap="none">
              <a:solidFill>
                <a:srgbClr val="000000"/>
              </a:solidFill>
              <a:latin typeface="Times New Roman"/>
              <a:ea typeface="Times New Roman"/>
              <a:cs typeface="Times New Roman"/>
              <a:sym typeface="Times New Roman"/>
            </a:endParaRPr>
          </a:p>
        </p:txBody>
      </p:sp>
      <p:sp>
        <p:nvSpPr>
          <p:cNvPr id="406" name="Google Shape;40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07" name="Google Shape;407;p25: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342900" marR="0" lvl="0"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Kurativ behandling innefattar alltid kirurgisk resektion av tumören med subtotal eller total gastrektomi vid avancerad cancer</a:t>
            </a:r>
            <a:endParaRPr/>
          </a:p>
          <a:p>
            <a:pPr marL="342900" marR="0" lvl="0"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I valet mellan total gastrektomi och begränsad resektion vid distal ventrikelcancer finns inga klara riktlinjer så länge åtminstone 20 mm resektionsmarginal åstadkommes vid intestinal typ och helst mer</a:t>
            </a:r>
            <a:endParaRPr/>
          </a:p>
          <a:p>
            <a:pPr marL="342900" marR="0" lvl="0" indent="-342900" algn="l" rtl="0">
              <a:lnSpc>
                <a:spcPct val="100000"/>
              </a:lnSpc>
              <a:spcBef>
                <a:spcPts val="0"/>
              </a:spcBef>
              <a:spcAft>
                <a:spcPts val="0"/>
              </a:spcAft>
              <a:buClr>
                <a:srgbClr val="000000"/>
              </a:buClr>
              <a:buSzPts val="2000"/>
              <a:buFont typeface="Arial"/>
              <a:buChar char="-"/>
            </a:pPr>
            <a:r>
              <a:rPr lang="sv-SE" sz="2000" b="0" i="0" u="none" strike="noStrike" cap="none">
                <a:solidFill>
                  <a:srgbClr val="000000"/>
                </a:solidFill>
                <a:latin typeface="Arial"/>
                <a:ea typeface="Arial"/>
                <a:cs typeface="Arial"/>
                <a:sym typeface="Arial"/>
              </a:rPr>
              <a:t>CRITICS protokollet föreskriver minst 50 mm resektionsmarginal vid diffus typ och negativt fryssnitt </a:t>
            </a:r>
            <a:endParaRPr sz="20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6: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21</a:t>
            </a:fld>
            <a:endParaRPr sz="2400" b="0" i="0" u="none" strike="noStrike" cap="none">
              <a:solidFill>
                <a:srgbClr val="FFFFFF"/>
              </a:solidFill>
              <a:latin typeface="Verdana"/>
              <a:ea typeface="Verdana"/>
              <a:cs typeface="Verdana"/>
              <a:sym typeface="Verdana"/>
            </a:endParaRPr>
          </a:p>
        </p:txBody>
      </p:sp>
      <p:sp>
        <p:nvSpPr>
          <p:cNvPr id="416" name="Google Shape;416;p26: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21</a:t>
            </a:fld>
            <a:endParaRPr sz="1400" b="0" i="0" u="none" strike="noStrike" cap="none">
              <a:solidFill>
                <a:srgbClr val="000000"/>
              </a:solidFill>
              <a:latin typeface="Times New Roman"/>
              <a:ea typeface="Times New Roman"/>
              <a:cs typeface="Times New Roman"/>
              <a:sym typeface="Times New Roman"/>
            </a:endParaRPr>
          </a:p>
        </p:txBody>
      </p:sp>
      <p:sp>
        <p:nvSpPr>
          <p:cNvPr id="417" name="Google Shape;41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18" name="Google Shape;418;p26: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Bättre tolerans, tidigt insättande av systemisk behandling, som kan leda till elimination av mikrometastaser, och tumörkrympande effekt, som kan leda till ökad resektabilitet och minskade symtom, är potentiella fördelar med preoperativ cytostatikaterapi vid esofagus-ventrikelcancer. En potentiell nackdel kan vara att cytostatikaresistenta tumörer tillväxer och övergår till att bli irresektabla. </a:t>
            </a:r>
            <a:endParaRPr/>
          </a:p>
          <a:p>
            <a:pPr marL="215999" lvl="0" indent="-215999"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Ett flertal fas-II studier har genomförts på detta område med främst cisplatinbaserad terapi och på patienter med förhållandevis avancerad sjukdom. Dessa har antytt att frekvensen av R0-resektioner inte påverkas negativt av fördröjningen av det kirurgiska ingreppet och att en nedgradering av tumörstadier kan uppnås.</a:t>
            </a:r>
            <a:endParaRPr/>
          </a:p>
          <a:p>
            <a:pPr marL="215999" lvl="0" indent="-215999" algn="l" rtl="0">
              <a:lnSpc>
                <a:spcPct val="100000"/>
              </a:lnSpc>
              <a:spcBef>
                <a:spcPts val="0"/>
              </a:spcBef>
              <a:spcAft>
                <a:spcPts val="0"/>
              </a:spcAft>
              <a:buClr>
                <a:srgbClr val="000000"/>
              </a:buClr>
              <a:buSzPts val="2000"/>
              <a:buFont typeface="Arial"/>
              <a:buNone/>
            </a:pPr>
            <a:r>
              <a:rPr lang="sv-SE" sz="2000"/>
              <a:t>Studier visar att perioperativ ECF/CF-terapi (Epirubicin, cisplatinum, 5-Fu), förbättrar 5-årsöverlevnaden 13-14 %, minskar tumör storlek och stadium, och ökar antal kurativa resektioner jämfört med de obehandlade kontrollarmarna som genomgick direkt resektion</a:t>
            </a:r>
            <a:endParaRPr/>
          </a:p>
          <a:p>
            <a:pPr marL="215999" lvl="0" indent="-215999"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Resultaten av metaanalyser av adjuvant kemobehandling har, enl. författarna, antytt att det föreligger en begränsad nytta av adjuvant postoperativ cytostatikabehandling </a:t>
            </a:r>
            <a:endParaRPr/>
          </a:p>
          <a:p>
            <a:pPr marL="215999" lvl="0" indent="-215999" algn="l" rtl="0">
              <a:lnSpc>
                <a:spcPct val="100000"/>
              </a:lnSpc>
              <a:spcBef>
                <a:spcPts val="0"/>
              </a:spcBef>
              <a:spcAft>
                <a:spcPts val="0"/>
              </a:spcAft>
              <a:buClr>
                <a:srgbClr val="000000"/>
              </a:buClr>
              <a:buSzPts val="2000"/>
              <a:buFont typeface="Arial"/>
              <a:buNone/>
            </a:pPr>
            <a:r>
              <a:rPr lang="sv-SE" sz="2000" b="0" i="0" u="none" strike="noStrike" cap="none">
                <a:solidFill>
                  <a:srgbClr val="000000"/>
                </a:solidFill>
                <a:latin typeface="Arial"/>
                <a:ea typeface="Arial"/>
                <a:cs typeface="Arial"/>
                <a:sym typeface="Arial"/>
              </a:rPr>
              <a:t>Vid meta-analys som begränsats till de studier som genomförts på västerländska populationer föreligger ingen fördel för behandlade patienter </a:t>
            </a:r>
            <a:endParaRPr/>
          </a:p>
          <a:p>
            <a:pPr marL="215999" lvl="0" indent="-215999" algn="l" rtl="0">
              <a:lnSpc>
                <a:spcPct val="100000"/>
              </a:lnSpc>
              <a:spcBef>
                <a:spcPts val="0"/>
              </a:spcBef>
              <a:spcAft>
                <a:spcPts val="0"/>
              </a:spcAft>
              <a:buClr>
                <a:srgbClr val="000000"/>
              </a:buClr>
              <a:buSzPts val="2000"/>
              <a:buFont typeface="Arial"/>
              <a:buNone/>
            </a:pPr>
            <a:endParaRPr sz="2000"/>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22</a:t>
            </a:fld>
            <a:endParaRPr sz="2400" b="0" i="0" u="none" strike="noStrike" cap="none">
              <a:solidFill>
                <a:srgbClr val="FFFFFF"/>
              </a:solidFill>
              <a:latin typeface="Verdana"/>
              <a:ea typeface="Verdana"/>
              <a:cs typeface="Verdana"/>
              <a:sym typeface="Verdana"/>
            </a:endParaRPr>
          </a:p>
        </p:txBody>
      </p:sp>
      <p:sp>
        <p:nvSpPr>
          <p:cNvPr id="427" name="Google Shape;427;p27: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22</a:t>
            </a:fld>
            <a:endParaRPr sz="1400" b="0" i="0" u="none" strike="noStrike" cap="none">
              <a:solidFill>
                <a:srgbClr val="000000"/>
              </a:solidFill>
              <a:latin typeface="Times New Roman"/>
              <a:ea typeface="Times New Roman"/>
              <a:cs typeface="Times New Roman"/>
              <a:sym typeface="Times New Roman"/>
            </a:endParaRPr>
          </a:p>
        </p:txBody>
      </p:sp>
      <p:sp>
        <p:nvSpPr>
          <p:cNvPr id="428" name="Google Shape;42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29" name="Google Shape;429;p27: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sz="2000"/>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23</a:t>
            </a:fld>
            <a:endParaRPr sz="2400" b="0" i="0" u="none" strike="noStrike" cap="none">
              <a:solidFill>
                <a:srgbClr val="FFFFFF"/>
              </a:solidFill>
              <a:latin typeface="Verdana"/>
              <a:ea typeface="Verdana"/>
              <a:cs typeface="Verdana"/>
              <a:sym typeface="Verdana"/>
            </a:endParaRPr>
          </a:p>
        </p:txBody>
      </p:sp>
      <p:sp>
        <p:nvSpPr>
          <p:cNvPr id="438" name="Google Shape;438;p24: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23</a:t>
            </a:fld>
            <a:endParaRPr sz="1400" b="0" i="0" u="none" strike="noStrike" cap="none">
              <a:solidFill>
                <a:srgbClr val="000000"/>
              </a:solidFill>
              <a:latin typeface="Times New Roman"/>
              <a:ea typeface="Times New Roman"/>
              <a:cs typeface="Times New Roman"/>
              <a:sym typeface="Times New Roman"/>
            </a:endParaRPr>
          </a:p>
        </p:txBody>
      </p:sp>
      <p:sp>
        <p:nvSpPr>
          <p:cNvPr id="439" name="Google Shape;43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40" name="Google Shape;440;p24: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342900" marR="0" lvl="0"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Kurativ behandling innefattar alltid kirurgisk resektion av tumören med subtotal eller total gastrektomi vid avancerad cancer</a:t>
            </a:r>
            <a:endParaRPr/>
          </a:p>
          <a:p>
            <a:pPr marL="342900" marR="0" lvl="0"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I valet mellan total gastrektomi och begränsad resektion vid distal ventrikelcancer finns inga klara riktlinjer så länge åtminstone 20 mm resektionsmarginal åstadkommes vid intestinal typ och helst mer</a:t>
            </a:r>
            <a:endParaRPr/>
          </a:p>
          <a:p>
            <a:pPr marL="342900" marR="0" lvl="0" indent="-342900" algn="l" rtl="0">
              <a:lnSpc>
                <a:spcPct val="100000"/>
              </a:lnSpc>
              <a:spcBef>
                <a:spcPts val="0"/>
              </a:spcBef>
              <a:spcAft>
                <a:spcPts val="0"/>
              </a:spcAft>
              <a:buClr>
                <a:srgbClr val="000000"/>
              </a:buClr>
              <a:buSzPts val="2000"/>
              <a:buFont typeface="Arial"/>
              <a:buChar char="-"/>
            </a:pPr>
            <a:r>
              <a:rPr lang="sv-SE" sz="2000" b="0" i="0" u="none" strike="noStrike" cap="none">
                <a:solidFill>
                  <a:srgbClr val="000000"/>
                </a:solidFill>
                <a:latin typeface="Arial"/>
                <a:ea typeface="Arial"/>
                <a:cs typeface="Arial"/>
                <a:sym typeface="Arial"/>
              </a:rPr>
              <a:t>CRITICS protokollet föreskriver minst 50 mm resektionsmarginal vid diffus typ och negativt fryssnitt </a:t>
            </a:r>
            <a:endParaRPr sz="20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24</a:t>
            </a:fld>
            <a:endParaRPr sz="2400" b="0" i="0" u="none" strike="noStrike" cap="none">
              <a:solidFill>
                <a:srgbClr val="FFFFFF"/>
              </a:solidFill>
              <a:latin typeface="Verdana"/>
              <a:ea typeface="Verdana"/>
              <a:cs typeface="Verdana"/>
              <a:sym typeface="Verdana"/>
            </a:endParaRPr>
          </a:p>
        </p:txBody>
      </p:sp>
      <p:sp>
        <p:nvSpPr>
          <p:cNvPr id="449" name="Google Shape;449;p28: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24</a:t>
            </a:fld>
            <a:endParaRPr sz="1400" b="0" i="0" u="none" strike="noStrike" cap="none">
              <a:solidFill>
                <a:srgbClr val="000000"/>
              </a:solidFill>
              <a:latin typeface="Times New Roman"/>
              <a:ea typeface="Times New Roman"/>
              <a:cs typeface="Times New Roman"/>
              <a:sym typeface="Times New Roman"/>
            </a:endParaRPr>
          </a:p>
        </p:txBody>
      </p:sp>
      <p:sp>
        <p:nvSpPr>
          <p:cNvPr id="450" name="Google Shape;4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51" name="Google Shape;451;p28: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0" marR="0" lvl="0" indent="-85725" algn="l" rtl="0">
              <a:lnSpc>
                <a:spcPct val="100000"/>
              </a:lnSpc>
              <a:spcBef>
                <a:spcPts val="0"/>
              </a:spcBef>
              <a:spcAft>
                <a:spcPts val="0"/>
              </a:spcAft>
              <a:buClr>
                <a:srgbClr val="666600"/>
              </a:buClr>
              <a:buSzPts val="1350"/>
              <a:buFont typeface="Noto Sans Symbols"/>
              <a:buChar char="🞐"/>
            </a:pPr>
            <a:r>
              <a:rPr lang="sv-SE" sz="1800" b="0" i="0" u="none" strike="noStrike" cap="none">
                <a:solidFill>
                  <a:srgbClr val="000000"/>
                </a:solidFill>
                <a:latin typeface="Verdana"/>
                <a:ea typeface="Verdana"/>
                <a:cs typeface="Verdana"/>
                <a:sym typeface="Verdana"/>
              </a:rPr>
              <a:t> Stor diskussion hur omfattande lymfkörteldissektion skall utföras</a:t>
            </a:r>
            <a:endParaRPr/>
          </a:p>
          <a:p>
            <a:pPr marL="0" marR="0" lvl="1" indent="-51435" algn="l" rtl="0">
              <a:lnSpc>
                <a:spcPct val="100000"/>
              </a:lnSpc>
              <a:spcBef>
                <a:spcPts val="600"/>
              </a:spcBef>
              <a:spcAft>
                <a:spcPts val="0"/>
              </a:spcAft>
              <a:buClr>
                <a:srgbClr val="000000"/>
              </a:buClr>
              <a:buSzPts val="810"/>
              <a:buFont typeface="Noto Sans Symbols"/>
              <a:buChar char="●"/>
            </a:pPr>
            <a:r>
              <a:rPr lang="sv-SE" sz="1800" b="0" i="0" u="none" strike="noStrike" cap="none">
                <a:solidFill>
                  <a:srgbClr val="000000"/>
                </a:solidFill>
                <a:latin typeface="Verdana"/>
                <a:ea typeface="Verdana"/>
                <a:cs typeface="Verdana"/>
                <a:sym typeface="Verdana"/>
              </a:rPr>
              <a:t>D1 körteldissektion omfattar de perigastriska lgl N1</a:t>
            </a:r>
            <a:endParaRPr/>
          </a:p>
          <a:p>
            <a:pPr marL="0" marR="0" lvl="1" indent="-51435" algn="l" rtl="0">
              <a:lnSpc>
                <a:spcPct val="100000"/>
              </a:lnSpc>
              <a:spcBef>
                <a:spcPts val="600"/>
              </a:spcBef>
              <a:spcAft>
                <a:spcPts val="0"/>
              </a:spcAft>
              <a:buClr>
                <a:srgbClr val="000000"/>
              </a:buClr>
              <a:buSzPts val="810"/>
              <a:buFont typeface="Noto Sans Symbols"/>
              <a:buChar char="●"/>
            </a:pPr>
            <a:r>
              <a:rPr lang="sv-SE" sz="1800" b="0" i="0" u="none" strike="noStrike" cap="none">
                <a:solidFill>
                  <a:srgbClr val="000000"/>
                </a:solidFill>
                <a:latin typeface="Verdana"/>
                <a:ea typeface="Verdana"/>
                <a:cs typeface="Verdana"/>
                <a:sym typeface="Verdana"/>
              </a:rPr>
              <a:t>D2 innebär att ett större antal lymfkörtlar (N2) från definierade stationer utförskaffas</a:t>
            </a:r>
            <a:endParaRPr/>
          </a:p>
          <a:p>
            <a:pPr marL="0" marR="0" lvl="0" indent="-85725" algn="l" rtl="0">
              <a:lnSpc>
                <a:spcPct val="100000"/>
              </a:lnSpc>
              <a:spcBef>
                <a:spcPts val="600"/>
              </a:spcBef>
              <a:spcAft>
                <a:spcPts val="0"/>
              </a:spcAft>
              <a:buClr>
                <a:srgbClr val="666600"/>
              </a:buClr>
              <a:buSzPts val="1350"/>
              <a:buFont typeface="Noto Sans Symbols"/>
              <a:buChar char="🞐"/>
            </a:pPr>
            <a:r>
              <a:rPr lang="sv-SE" sz="1800" b="0" i="0" u="none" strike="noStrike" cap="none">
                <a:solidFill>
                  <a:srgbClr val="000000"/>
                </a:solidFill>
                <a:latin typeface="Verdana"/>
                <a:ea typeface="Verdana"/>
                <a:cs typeface="Verdana"/>
                <a:sym typeface="Verdana"/>
              </a:rPr>
              <a:t> Vårdprogrammets rekommendation är att utföra D2-utrymning</a:t>
            </a:r>
            <a:endParaRPr/>
          </a:p>
          <a:p>
            <a:pPr marL="0" marR="0" lvl="1" indent="-51435" algn="l" rtl="0">
              <a:lnSpc>
                <a:spcPct val="100000"/>
              </a:lnSpc>
              <a:spcBef>
                <a:spcPts val="600"/>
              </a:spcBef>
              <a:spcAft>
                <a:spcPts val="0"/>
              </a:spcAft>
              <a:buClr>
                <a:srgbClr val="000000"/>
              </a:buClr>
              <a:buSzPts val="810"/>
              <a:buFont typeface="Noto Sans Symbols"/>
              <a:buChar char="●"/>
            </a:pPr>
            <a:r>
              <a:rPr lang="sv-SE" sz="1800" b="0" i="0" u="none" strike="noStrike" cap="none">
                <a:solidFill>
                  <a:srgbClr val="000000"/>
                </a:solidFill>
                <a:latin typeface="Verdana"/>
                <a:ea typeface="Verdana"/>
                <a:cs typeface="Verdana"/>
                <a:sym typeface="Verdana"/>
              </a:rPr>
              <a:t>Tidigare har man sett ökad morbiditet vid D2 utrymning</a:t>
            </a:r>
            <a:endParaRPr/>
          </a:p>
          <a:p>
            <a:pPr marL="0" marR="0" lvl="1" indent="-51435" algn="l" rtl="0">
              <a:lnSpc>
                <a:spcPct val="100000"/>
              </a:lnSpc>
              <a:spcBef>
                <a:spcPts val="600"/>
              </a:spcBef>
              <a:spcAft>
                <a:spcPts val="0"/>
              </a:spcAft>
              <a:buClr>
                <a:srgbClr val="000000"/>
              </a:buClr>
              <a:buSzPts val="810"/>
              <a:buFont typeface="Noto Sans Symbols"/>
              <a:buChar char="●"/>
            </a:pPr>
            <a:r>
              <a:rPr lang="sv-SE" sz="1800" b="0" i="0" u="none" strike="noStrike" cap="none">
                <a:solidFill>
                  <a:srgbClr val="000000"/>
                </a:solidFill>
                <a:latin typeface="Verdana"/>
                <a:ea typeface="Verdana"/>
                <a:cs typeface="Verdana"/>
                <a:sym typeface="Verdana"/>
              </a:rPr>
              <a:t>Ökad centralisering visar dock motsatta resultat</a:t>
            </a:r>
            <a:endParaRPr/>
          </a:p>
          <a:p>
            <a:pPr marL="0" marR="0" lvl="1" indent="-51435" algn="l" rtl="0">
              <a:lnSpc>
                <a:spcPct val="100000"/>
              </a:lnSpc>
              <a:spcBef>
                <a:spcPts val="600"/>
              </a:spcBef>
              <a:spcAft>
                <a:spcPts val="0"/>
              </a:spcAft>
              <a:buClr>
                <a:srgbClr val="000000"/>
              </a:buClr>
              <a:buSzPts val="810"/>
              <a:buFont typeface="Noto Sans Symbols"/>
              <a:buChar char="●"/>
            </a:pPr>
            <a:r>
              <a:rPr lang="sv-SE" sz="1800" b="0" i="0" u="none" strike="noStrike" cap="none">
                <a:solidFill>
                  <a:srgbClr val="000000"/>
                </a:solidFill>
                <a:latin typeface="Verdana"/>
                <a:ea typeface="Verdana"/>
                <a:cs typeface="Verdana"/>
                <a:sym typeface="Verdana"/>
              </a:rPr>
              <a:t>D2 har även andra fördelar, t.ex. mindre blödning då man följer embryonala skikt</a:t>
            </a:r>
            <a:endParaRPr/>
          </a:p>
          <a:p>
            <a:pPr marL="0" marR="0" lvl="0" indent="-85725" algn="l" rtl="0">
              <a:lnSpc>
                <a:spcPct val="100000"/>
              </a:lnSpc>
              <a:spcBef>
                <a:spcPts val="600"/>
              </a:spcBef>
              <a:spcAft>
                <a:spcPts val="0"/>
              </a:spcAft>
              <a:buClr>
                <a:srgbClr val="666600"/>
              </a:buClr>
              <a:buSzPts val="1350"/>
              <a:buFont typeface="Noto Sans Symbols"/>
              <a:buChar char="🞐"/>
            </a:pPr>
            <a:r>
              <a:rPr lang="sv-SE" sz="1800" b="0" i="0" u="none" strike="noStrike" cap="none">
                <a:solidFill>
                  <a:srgbClr val="000000"/>
                </a:solidFill>
                <a:latin typeface="Verdana"/>
                <a:ea typeface="Verdana"/>
                <a:cs typeface="Verdana"/>
                <a:sym typeface="Verdana"/>
              </a:rPr>
              <a:t> I praktiken räknar man antalet angripna lgl av totalt undersökta</a:t>
            </a:r>
            <a:endParaRPr/>
          </a:p>
          <a:p>
            <a:pPr marL="0" marR="0" lvl="0" indent="-85725" algn="l" rtl="0">
              <a:lnSpc>
                <a:spcPct val="100000"/>
              </a:lnSpc>
              <a:spcBef>
                <a:spcPts val="600"/>
              </a:spcBef>
              <a:spcAft>
                <a:spcPts val="0"/>
              </a:spcAft>
              <a:buClr>
                <a:srgbClr val="666600"/>
              </a:buClr>
              <a:buSzPts val="1350"/>
              <a:buFont typeface="Noto Sans Symbols"/>
              <a:buChar char="🞐"/>
            </a:pPr>
            <a:r>
              <a:rPr lang="sv-SE" sz="1800" b="0" i="0" u="none" strike="noStrike" cap="none">
                <a:solidFill>
                  <a:srgbClr val="000000"/>
                </a:solidFill>
                <a:latin typeface="Verdana"/>
                <a:ea typeface="Verdana"/>
                <a:cs typeface="Verdana"/>
                <a:sym typeface="Verdana"/>
              </a:rPr>
              <a:t>Läsa vidare:  Magnus Nilsson Översiktsartikel Svensk Kirurgi  2009, vol 67, nr2 sid 78-81</a:t>
            </a:r>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9: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25</a:t>
            </a:fld>
            <a:endParaRPr sz="2400" b="0" i="0" u="none" strike="noStrike" cap="none">
              <a:solidFill>
                <a:srgbClr val="FFFFFF"/>
              </a:solidFill>
              <a:latin typeface="Verdana"/>
              <a:ea typeface="Verdana"/>
              <a:cs typeface="Verdana"/>
              <a:sym typeface="Verdana"/>
            </a:endParaRPr>
          </a:p>
        </p:txBody>
      </p:sp>
      <p:sp>
        <p:nvSpPr>
          <p:cNvPr id="460" name="Google Shape;460;p29: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25</a:t>
            </a:fld>
            <a:endParaRPr sz="1400" b="0" i="0" u="none" strike="noStrike" cap="none">
              <a:solidFill>
                <a:srgbClr val="000000"/>
              </a:solidFill>
              <a:latin typeface="Times New Roman"/>
              <a:ea typeface="Times New Roman"/>
              <a:cs typeface="Times New Roman"/>
              <a:sym typeface="Times New Roman"/>
            </a:endParaRPr>
          </a:p>
        </p:txBody>
      </p:sp>
      <p:sp>
        <p:nvSpPr>
          <p:cNvPr id="461" name="Google Shape;46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62" name="Google Shape;462;p29: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r>
              <a:rPr lang="sv-SE"/>
              <a:t>Den dominerande rekonstruktionen efter total gastrektomi är Roux-slyngan</a:t>
            </a:r>
            <a:endParaRPr/>
          </a:p>
          <a:p>
            <a:pPr marL="215999" lvl="0" indent="-215999" algn="l" rtl="0">
              <a:lnSpc>
                <a:spcPct val="100000"/>
              </a:lnSpc>
              <a:spcBef>
                <a:spcPts val="0"/>
              </a:spcBef>
              <a:spcAft>
                <a:spcPts val="0"/>
              </a:spcAft>
              <a:buClr>
                <a:srgbClr val="000000"/>
              </a:buClr>
              <a:buSzPts val="2000"/>
              <a:buFont typeface="Arial"/>
              <a:buNone/>
            </a:pPr>
            <a:r>
              <a:rPr lang="sv-SE"/>
              <a:t>BII är en mycket säker rekonstruktion vid ventrikelresektion - där läckage och tömningssvårigheter är sällsynta.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26</a:t>
            </a:fld>
            <a:endParaRPr sz="2400" b="0" i="0" u="none" strike="noStrike" cap="none">
              <a:solidFill>
                <a:srgbClr val="FFFFFF"/>
              </a:solidFill>
              <a:latin typeface="Verdana"/>
              <a:ea typeface="Verdana"/>
              <a:cs typeface="Verdana"/>
              <a:sym typeface="Verdana"/>
            </a:endParaRPr>
          </a:p>
        </p:txBody>
      </p:sp>
      <p:sp>
        <p:nvSpPr>
          <p:cNvPr id="471" name="Google Shape;471;p30: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26</a:t>
            </a:fld>
            <a:endParaRPr sz="1400" b="0" i="0" u="none" strike="noStrike" cap="none">
              <a:solidFill>
                <a:srgbClr val="000000"/>
              </a:solidFill>
              <a:latin typeface="Times New Roman"/>
              <a:ea typeface="Times New Roman"/>
              <a:cs typeface="Times New Roman"/>
              <a:sym typeface="Times New Roman"/>
            </a:endParaRPr>
          </a:p>
        </p:txBody>
      </p:sp>
      <p:sp>
        <p:nvSpPr>
          <p:cNvPr id="472" name="Google Shape;47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73" name="Google Shape;473;p30: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r>
              <a:rPr lang="sv-SE"/>
              <a:t>Den dominerande rekonstruktionen efter total gastrektomi är Roux-slyngan</a:t>
            </a:r>
            <a:endParaRPr/>
          </a:p>
          <a:p>
            <a:pPr marL="215999" lvl="0" indent="-215999" algn="l" rtl="0">
              <a:lnSpc>
                <a:spcPct val="100000"/>
              </a:lnSpc>
              <a:spcBef>
                <a:spcPts val="0"/>
              </a:spcBef>
              <a:spcAft>
                <a:spcPts val="0"/>
              </a:spcAft>
              <a:buClr>
                <a:srgbClr val="000000"/>
              </a:buClr>
              <a:buSzPts val="2000"/>
              <a:buFont typeface="Arial"/>
              <a:buNone/>
            </a:pPr>
            <a:r>
              <a:rPr lang="sv-SE"/>
              <a:t>BII är en mycket säker rekonstruktion vid ventrikelresektion - där läckage och tömningssvårigheter är sällsynta. </a:t>
            </a:r>
            <a:endParaRPr/>
          </a:p>
          <a:p>
            <a:pPr marL="0" marR="0" lvl="0" indent="-95250" algn="l" rtl="0">
              <a:lnSpc>
                <a:spcPct val="100000"/>
              </a:lnSpc>
              <a:spcBef>
                <a:spcPts val="7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Gastroduodenostomi – BI</a:t>
            </a:r>
            <a:endParaRPr/>
          </a:p>
          <a:p>
            <a:pPr marL="0" marR="0" lvl="0" indent="-95250" algn="l" rtl="0">
              <a:lnSpc>
                <a:spcPct val="100000"/>
              </a:lnSpc>
              <a:spcBef>
                <a:spcPts val="7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Gastrojejunostomi – BII (ev på Rouxslynga)</a:t>
            </a:r>
            <a:endParaRPr/>
          </a:p>
          <a:p>
            <a:pPr marL="0" marR="0" lvl="0" indent="-95250" algn="l" rtl="0">
              <a:lnSpc>
                <a:spcPct val="100000"/>
              </a:lnSpc>
              <a:spcBef>
                <a:spcPts val="7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Oesophagojejunostomi – Roux-en-Y</a:t>
            </a:r>
            <a:endParaRPr/>
          </a:p>
          <a:p>
            <a:pPr marL="0" marR="0" lvl="0" indent="-95250" algn="l" rtl="0">
              <a:lnSpc>
                <a:spcPct val="100000"/>
              </a:lnSpc>
              <a:spcBef>
                <a:spcPts val="7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Oesophagogastrostomi – vid proximal resektion (atypisk resektion)</a:t>
            </a:r>
            <a:endParaRPr sz="2000" b="0" i="0" u="none" strike="noStrike" cap="none">
              <a:solidFill>
                <a:srgbClr val="000000"/>
              </a:solidFill>
              <a:latin typeface="Verdana"/>
              <a:ea typeface="Verdana"/>
              <a:cs typeface="Verdana"/>
              <a:sym typeface="Verdana"/>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27</a:t>
            </a:fld>
            <a:endParaRPr sz="2400" b="0" i="0" u="none" strike="noStrike" cap="none">
              <a:solidFill>
                <a:srgbClr val="FFFFFF"/>
              </a:solidFill>
              <a:latin typeface="Verdana"/>
              <a:ea typeface="Verdana"/>
              <a:cs typeface="Verdana"/>
              <a:sym typeface="Verdana"/>
            </a:endParaRPr>
          </a:p>
        </p:txBody>
      </p:sp>
      <p:sp>
        <p:nvSpPr>
          <p:cNvPr id="482" name="Google Shape;482;p31: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27</a:t>
            </a:fld>
            <a:endParaRPr sz="1400" b="0" i="0" u="none" strike="noStrike" cap="none">
              <a:solidFill>
                <a:srgbClr val="000000"/>
              </a:solidFill>
              <a:latin typeface="Times New Roman"/>
              <a:ea typeface="Times New Roman"/>
              <a:cs typeface="Times New Roman"/>
              <a:sym typeface="Times New Roman"/>
            </a:endParaRPr>
          </a:p>
        </p:txBody>
      </p:sp>
      <p:sp>
        <p:nvSpPr>
          <p:cNvPr id="483" name="Google Shape;4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84" name="Google Shape;484;p31: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2: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28</a:t>
            </a:fld>
            <a:endParaRPr sz="2400" b="0" i="0" u="none" strike="noStrike" cap="none">
              <a:solidFill>
                <a:srgbClr val="FFFFFF"/>
              </a:solidFill>
              <a:latin typeface="Verdana"/>
              <a:ea typeface="Verdana"/>
              <a:cs typeface="Verdana"/>
              <a:sym typeface="Verdana"/>
            </a:endParaRPr>
          </a:p>
        </p:txBody>
      </p:sp>
      <p:sp>
        <p:nvSpPr>
          <p:cNvPr id="493" name="Google Shape;493;p32: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28</a:t>
            </a:fld>
            <a:endParaRPr sz="1400" b="0" i="0" u="none" strike="noStrike" cap="none">
              <a:solidFill>
                <a:srgbClr val="000000"/>
              </a:solidFill>
              <a:latin typeface="Times New Roman"/>
              <a:ea typeface="Times New Roman"/>
              <a:cs typeface="Times New Roman"/>
              <a:sym typeface="Times New Roman"/>
            </a:endParaRPr>
          </a:p>
        </p:txBody>
      </p:sp>
      <p:sp>
        <p:nvSpPr>
          <p:cNvPr id="494" name="Google Shape;49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495" name="Google Shape;495;p32: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3: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29</a:t>
            </a:fld>
            <a:endParaRPr sz="2400" b="0" i="0" u="none" strike="noStrike" cap="none">
              <a:solidFill>
                <a:srgbClr val="FFFFFF"/>
              </a:solidFill>
              <a:latin typeface="Verdana"/>
              <a:ea typeface="Verdana"/>
              <a:cs typeface="Verdana"/>
              <a:sym typeface="Verdana"/>
            </a:endParaRPr>
          </a:p>
        </p:txBody>
      </p:sp>
      <p:sp>
        <p:nvSpPr>
          <p:cNvPr id="504" name="Google Shape;504;p33: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29</a:t>
            </a:fld>
            <a:endParaRPr sz="1400" b="0" i="0" u="none" strike="noStrike" cap="none">
              <a:solidFill>
                <a:srgbClr val="000000"/>
              </a:solidFill>
              <a:latin typeface="Times New Roman"/>
              <a:ea typeface="Times New Roman"/>
              <a:cs typeface="Times New Roman"/>
              <a:sym typeface="Times New Roman"/>
            </a:endParaRPr>
          </a:p>
        </p:txBody>
      </p:sp>
      <p:sp>
        <p:nvSpPr>
          <p:cNvPr id="505" name="Google Shape;50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506" name="Google Shape;506;p33: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3</a:t>
            </a:fld>
            <a:endParaRPr sz="2400" b="0" i="0" u="none" strike="noStrike" cap="none">
              <a:solidFill>
                <a:srgbClr val="FFFFFF"/>
              </a:solidFill>
              <a:latin typeface="Verdana"/>
              <a:ea typeface="Verdana"/>
              <a:cs typeface="Verdana"/>
              <a:sym typeface="Verdana"/>
            </a:endParaRPr>
          </a:p>
        </p:txBody>
      </p:sp>
      <p:sp>
        <p:nvSpPr>
          <p:cNvPr id="191" name="Google Shape;191;p3: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Times New Roman"/>
              <a:ea typeface="Times New Roman"/>
              <a:cs typeface="Times New Roman"/>
              <a:sym typeface="Times New Roman"/>
            </a:endParaRPr>
          </a:p>
        </p:txBody>
      </p:sp>
      <p:sp>
        <p:nvSpPr>
          <p:cNvPr id="192" name="Google Shape;1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193" name="Google Shape;193;p3: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Verdana"/>
              <a:buNone/>
            </a:pPr>
            <a:r>
              <a:rPr lang="sv-SE" sz="2000" b="0" i="0" u="none" strike="noStrike" cap="none">
                <a:solidFill>
                  <a:srgbClr val="000000"/>
                </a:solidFill>
                <a:latin typeface="Verdana"/>
                <a:ea typeface="Verdana"/>
                <a:cs typeface="Verdana"/>
                <a:sym typeface="Verdana"/>
              </a:rPr>
              <a:t>I det aktuella fallet visade gatroskopi ett fibrinbelagt sår. </a:t>
            </a:r>
            <a:endParaRPr/>
          </a:p>
          <a:p>
            <a:pPr marL="215999" lvl="0" indent="-215999" algn="l" rtl="0">
              <a:lnSpc>
                <a:spcPct val="100000"/>
              </a:lnSpc>
              <a:spcBef>
                <a:spcPts val="0"/>
              </a:spcBef>
              <a:spcAft>
                <a:spcPts val="0"/>
              </a:spcAft>
              <a:buClr>
                <a:srgbClr val="000000"/>
              </a:buClr>
              <a:buSzPts val="2000"/>
              <a:buFont typeface="Verdana"/>
              <a:buNone/>
            </a:pPr>
            <a:r>
              <a:rPr lang="sv-SE" sz="2000" b="0" i="0" u="none" strike="noStrike" cap="none">
                <a:solidFill>
                  <a:srgbClr val="000000"/>
                </a:solidFill>
                <a:latin typeface="Verdana"/>
                <a:ea typeface="Verdana"/>
                <a:cs typeface="Verdana"/>
                <a:sym typeface="Verdana"/>
              </a:rPr>
              <a:t>PAD adenocarcinom, herceptinreceptor neg, inga HP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4:notes"/>
          <p:cNvSpPr txBox="1">
            <a:spLocks noGrp="1"/>
          </p:cNvSpPr>
          <p:nvPr>
            <p:ph type="body" idx="1"/>
          </p:nvPr>
        </p:nvSpPr>
        <p:spPr>
          <a:xfrm>
            <a:off x="755998" y="5078522"/>
            <a:ext cx="6047640" cy="4811042"/>
          </a:xfrm>
          <a:prstGeom prst="rect">
            <a:avLst/>
          </a:prstGeom>
          <a:noFill/>
          <a:ln>
            <a:noFill/>
          </a:ln>
        </p:spPr>
        <p:txBody>
          <a:bodyPr spcFirstLastPara="1" wrap="square" lIns="0" tIns="0" rIns="0" bIns="0" anchor="t"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
        <p:nvSpPr>
          <p:cNvPr id="516" name="Google Shape;516;p34:notes"/>
          <p:cNvSpPr txBox="1">
            <a:spLocks noGrp="1"/>
          </p:cNvSpPr>
          <p:nvPr>
            <p:ph type="sldNum" idx="12"/>
          </p:nvPr>
        </p:nvSpPr>
        <p:spPr>
          <a:xfrm>
            <a:off x="4278962" y="10157402"/>
            <a:ext cx="3280684" cy="53423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400"/>
              <a:buFont typeface="Times New Roman"/>
              <a:buNone/>
            </a:pPr>
            <a:fld id="{00000000-1234-1234-1234-123412341234}" type="slidenum">
              <a:rPr lang="sv-S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5: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31</a:t>
            </a:fld>
            <a:endParaRPr sz="2400" b="0" i="0" u="none" strike="noStrike" cap="none">
              <a:solidFill>
                <a:srgbClr val="FFFFFF"/>
              </a:solidFill>
              <a:latin typeface="Verdana"/>
              <a:ea typeface="Verdana"/>
              <a:cs typeface="Verdana"/>
              <a:sym typeface="Verdana"/>
            </a:endParaRPr>
          </a:p>
        </p:txBody>
      </p:sp>
      <p:sp>
        <p:nvSpPr>
          <p:cNvPr id="522" name="Google Shape;522;p35: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31</a:t>
            </a:fld>
            <a:endParaRPr sz="1400" b="0" i="0" u="none" strike="noStrike" cap="none">
              <a:solidFill>
                <a:srgbClr val="000000"/>
              </a:solidFill>
              <a:latin typeface="Times New Roman"/>
              <a:ea typeface="Times New Roman"/>
              <a:cs typeface="Times New Roman"/>
              <a:sym typeface="Times New Roman"/>
            </a:endParaRPr>
          </a:p>
        </p:txBody>
      </p:sp>
      <p:sp>
        <p:nvSpPr>
          <p:cNvPr id="523" name="Google Shape;52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524" name="Google Shape;524;p35: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4</a:t>
            </a:fld>
            <a:endParaRPr sz="2400" b="0" i="0" u="none" strike="noStrike" cap="none">
              <a:solidFill>
                <a:srgbClr val="FFFFFF"/>
              </a:solidFill>
              <a:latin typeface="Verdana"/>
              <a:ea typeface="Verdana"/>
              <a:cs typeface="Verdana"/>
              <a:sym typeface="Verdana"/>
            </a:endParaRPr>
          </a:p>
        </p:txBody>
      </p:sp>
      <p:sp>
        <p:nvSpPr>
          <p:cNvPr id="203" name="Google Shape;203;p4: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4</a:t>
            </a:fld>
            <a:endParaRPr sz="1400" b="0" i="0" u="none" strike="noStrike" cap="none">
              <a:solidFill>
                <a:srgbClr val="000000"/>
              </a:solidFill>
              <a:latin typeface="Times New Roman"/>
              <a:ea typeface="Times New Roman"/>
              <a:cs typeface="Times New Roman"/>
              <a:sym typeface="Times New Roman"/>
            </a:endParaRPr>
          </a:p>
        </p:txBody>
      </p:sp>
      <p:sp>
        <p:nvSpPr>
          <p:cNvPr id="204" name="Google Shape;2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05" name="Google Shape;205;p4: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Verdana"/>
              <a:buNone/>
            </a:pPr>
            <a:r>
              <a:rPr lang="sv-SE" sz="2000" b="0" i="0" u="none" strike="noStrike" cap="none">
                <a:solidFill>
                  <a:srgbClr val="000000"/>
                </a:solidFill>
                <a:latin typeface="Verdana"/>
                <a:ea typeface="Verdana"/>
                <a:cs typeface="Verdana"/>
                <a:sym typeface="Verdana"/>
              </a:rPr>
              <a:t>I det aktuella fallet visade gatroskopi ett fibrinbelagt sår. </a:t>
            </a:r>
            <a:endParaRPr/>
          </a:p>
          <a:p>
            <a:pPr marL="215999" lvl="0" indent="-215999" algn="l" rtl="0">
              <a:lnSpc>
                <a:spcPct val="100000"/>
              </a:lnSpc>
              <a:spcBef>
                <a:spcPts val="0"/>
              </a:spcBef>
              <a:spcAft>
                <a:spcPts val="0"/>
              </a:spcAft>
              <a:buClr>
                <a:srgbClr val="000000"/>
              </a:buClr>
              <a:buSzPts val="2000"/>
              <a:buFont typeface="Verdana"/>
              <a:buNone/>
            </a:pPr>
            <a:r>
              <a:rPr lang="sv-SE" sz="2000" b="0" i="0" u="none" strike="noStrike" cap="none">
                <a:solidFill>
                  <a:srgbClr val="000000"/>
                </a:solidFill>
                <a:latin typeface="Verdana"/>
                <a:ea typeface="Verdana"/>
                <a:cs typeface="Verdana"/>
                <a:sym typeface="Verdana"/>
              </a:rPr>
              <a:t>PAD adenocarcinom, herceptinreceptor neg, inga HP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5</a:t>
            </a:fld>
            <a:endParaRPr sz="2400" b="0" i="0" u="none" strike="noStrike" cap="none">
              <a:solidFill>
                <a:srgbClr val="FFFFFF"/>
              </a:solidFill>
              <a:latin typeface="Verdana"/>
              <a:ea typeface="Verdana"/>
              <a:cs typeface="Verdana"/>
              <a:sym typeface="Verdana"/>
            </a:endParaRPr>
          </a:p>
        </p:txBody>
      </p:sp>
      <p:sp>
        <p:nvSpPr>
          <p:cNvPr id="215" name="Google Shape;215;p5: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Times New Roman"/>
              <a:ea typeface="Times New Roman"/>
              <a:cs typeface="Times New Roman"/>
              <a:sym typeface="Times New Roman"/>
            </a:endParaRPr>
          </a:p>
        </p:txBody>
      </p:sp>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Det finns ingen bra standardmetod för pre-op stadieindelning (TNM)</a:t>
            </a:r>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Metastasutredning: finns spridning till lever, lungor, lymfkörtlar, fossa Douglasi?</a:t>
            </a:r>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CT för resektabilitetsbedömning</a:t>
            </a:r>
            <a:endParaRPr sz="2000" b="0" i="0" u="none" strike="noStrike" cap="none">
              <a:solidFill>
                <a:srgbClr val="000000"/>
              </a:solidFill>
              <a:latin typeface="Verdana"/>
              <a:ea typeface="Verdana"/>
              <a:cs typeface="Verdana"/>
              <a:sym typeface="Verdana"/>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PET har sannolikt högst sensibilitet för fjärrmetastasering (Virchows körtel, Krukenbergs tumör?)</a:t>
            </a:r>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MR är bra för bedömning av levermetastaser</a:t>
            </a:r>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EUS (finnålsbiopsi) är referensmetod för N-stadium</a:t>
            </a:r>
            <a:endParaRPr/>
          </a:p>
          <a:p>
            <a:pPr marL="342900" marR="0" lvl="1" indent="-342900" algn="l" rtl="0">
              <a:lnSpc>
                <a:spcPct val="100000"/>
              </a:lnSpc>
              <a:spcBef>
                <a:spcPts val="0"/>
              </a:spcBef>
              <a:spcAft>
                <a:spcPts val="0"/>
              </a:spcAft>
              <a:buClr>
                <a:srgbClr val="000000"/>
              </a:buClr>
              <a:buSzPts val="2000"/>
              <a:buFont typeface="Verdana"/>
              <a:buChar char="-"/>
            </a:pPr>
            <a:r>
              <a:rPr lang="sv-SE" sz="2000" b="0" i="0" u="none" strike="noStrike" cap="none">
                <a:solidFill>
                  <a:srgbClr val="000000"/>
                </a:solidFill>
                <a:latin typeface="Verdana"/>
                <a:ea typeface="Verdana"/>
                <a:cs typeface="Verdana"/>
                <a:sym typeface="Verdana"/>
              </a:rPr>
              <a:t>Väsentligt att fall med nyupptäckt ventrikelcancer tas upp på multidiciplinär rond då allt fler behandlingsmöjligheter öppnar sig ex neoadjuvant cytostatika?</a:t>
            </a:r>
            <a:endParaRPr/>
          </a:p>
          <a:p>
            <a:pPr marL="0" marR="0" lvl="1"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a:p>
            <a:pPr marL="342900" marR="0" lvl="1" indent="-21590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a:p>
            <a:pPr marL="342900" marR="0" lvl="1" indent="-21590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Verdana"/>
              <a:ea typeface="Verdana"/>
              <a:cs typeface="Verdana"/>
              <a:sym typeface="Verdana"/>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6</a:t>
            </a:fld>
            <a:endParaRPr sz="2400" b="0" i="0" u="none" strike="noStrike" cap="none">
              <a:solidFill>
                <a:srgbClr val="FFFFFF"/>
              </a:solidFill>
              <a:latin typeface="Verdana"/>
              <a:ea typeface="Verdana"/>
              <a:cs typeface="Verdana"/>
              <a:sym typeface="Verdana"/>
            </a:endParaRPr>
          </a:p>
        </p:txBody>
      </p:sp>
      <p:sp>
        <p:nvSpPr>
          <p:cNvPr id="243" name="Google Shape;243;p6: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Times New Roman"/>
              <a:ea typeface="Times New Roman"/>
              <a:cs typeface="Times New Roman"/>
              <a:sym typeface="Times New Roman"/>
            </a:endParaRPr>
          </a:p>
        </p:txBody>
      </p:sp>
      <p:sp>
        <p:nvSpPr>
          <p:cNvPr id="244" name="Google Shape;2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45" name="Google Shape;245;p6: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0" marR="0" lvl="0" indent="-85725" algn="l" rtl="0">
              <a:lnSpc>
                <a:spcPct val="100000"/>
              </a:lnSpc>
              <a:spcBef>
                <a:spcPts val="0"/>
              </a:spcBef>
              <a:spcAft>
                <a:spcPts val="0"/>
              </a:spcAft>
              <a:buClr>
                <a:srgbClr val="666600"/>
              </a:buClr>
              <a:buSzPts val="1350"/>
              <a:buFont typeface="Noto Sans Symbols"/>
              <a:buChar char="🞐"/>
            </a:pPr>
            <a:r>
              <a:rPr lang="sv-SE" sz="1800" b="0" i="0" u="none" strike="noStrike" cap="none">
                <a:solidFill>
                  <a:srgbClr val="000000"/>
                </a:solidFill>
                <a:latin typeface="Verdana"/>
                <a:ea typeface="Verdana"/>
                <a:cs typeface="Verdana"/>
                <a:sym typeface="Verdana"/>
              </a:rPr>
              <a:t> Orsaken för ventrikelcancer anses vara multifaktoriell:</a:t>
            </a:r>
            <a:endParaRPr/>
          </a:p>
          <a:p>
            <a:pPr marL="285750" marR="0" lvl="1"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Helicobacter pylori (HP) ökar risken med faktor 2,5</a:t>
            </a:r>
            <a:endParaRPr/>
          </a:p>
          <a:p>
            <a:pPr marL="285750" marR="0" lvl="2"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Långsiktig inflammation som orsakande faktor</a:t>
            </a:r>
            <a:endParaRPr/>
          </a:p>
          <a:p>
            <a:pPr marL="285750" marR="0" lvl="1"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Risken ökar med:</a:t>
            </a:r>
            <a:endParaRPr/>
          </a:p>
          <a:p>
            <a:pPr marL="742950" marR="0" lvl="2"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Ålder</a:t>
            </a:r>
            <a:endParaRPr/>
          </a:p>
          <a:p>
            <a:pPr marL="742950" marR="0" lvl="2"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Rökning/socioekonomiskt status</a:t>
            </a:r>
            <a:endParaRPr/>
          </a:p>
          <a:p>
            <a:pPr marL="742950" marR="0" lvl="2"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Rökt/salt mat samt lågt intag av frukt/grönsaker</a:t>
            </a:r>
            <a:endParaRPr/>
          </a:p>
          <a:p>
            <a:pPr marL="742950" marR="0" lvl="2"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Genetiska faktorer (10% av fallen)</a:t>
            </a:r>
            <a:endParaRPr/>
          </a:p>
          <a:p>
            <a:pPr marL="742950" marR="0" lvl="3"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Hereditär non-polypös cancer coli (HNPCC)</a:t>
            </a:r>
            <a:endParaRPr/>
          </a:p>
          <a:p>
            <a:pPr marL="742950" marR="0" lvl="3"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Peutz-Jeghers syndrom (hereditary intestinal polyposis syndrome)</a:t>
            </a:r>
            <a:endParaRPr/>
          </a:p>
          <a:p>
            <a:pPr marL="285750" marR="0" lvl="0" indent="-285750" algn="l" rtl="0">
              <a:lnSpc>
                <a:spcPct val="100000"/>
              </a:lnSpc>
              <a:spcBef>
                <a:spcPts val="600"/>
              </a:spcBef>
              <a:spcAft>
                <a:spcPts val="0"/>
              </a:spcAft>
              <a:buClr>
                <a:srgbClr val="666600"/>
              </a:buClr>
              <a:buSzPts val="1350"/>
              <a:buFont typeface="Verdana"/>
              <a:buChar char="-"/>
            </a:pPr>
            <a:r>
              <a:rPr lang="sv-SE" sz="1800" b="0" i="0" u="none" strike="noStrike" cap="none">
                <a:solidFill>
                  <a:srgbClr val="000000"/>
                </a:solidFill>
                <a:latin typeface="Verdana"/>
                <a:ea typeface="Verdana"/>
                <a:cs typeface="Verdana"/>
                <a:sym typeface="Verdana"/>
              </a:rPr>
              <a:t>Andra faktorer är atrofisk gastrit (HP associerad), tidigare ventrikelresektion (för ulcus), adenom</a:t>
            </a:r>
            <a:endParaRPr/>
          </a:p>
          <a:p>
            <a:pPr marL="341281" marR="0" lvl="0" indent="-340915" algn="l" rtl="0">
              <a:lnSpc>
                <a:spcPct val="100000"/>
              </a:lnSpc>
              <a:spcBef>
                <a:spcPts val="60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Times New Roman"/>
              <a:ea typeface="Times New Roman"/>
              <a:cs typeface="Times New Roman"/>
              <a:sym typeface="Times New Roman"/>
            </a:endParaRPr>
          </a:p>
        </p:txBody>
      </p:sp>
      <p:sp>
        <p:nvSpPr>
          <p:cNvPr id="257" name="Google Shape;257;p7:notes"/>
          <p:cNvSpPr>
            <a:spLocks noGrp="1" noRot="1" noChangeAspect="1"/>
          </p:cNvSpPr>
          <p:nvPr>
            <p:ph type="sldImg" idx="2"/>
          </p:nvPr>
        </p:nvSpPr>
        <p:spPr>
          <a:xfrm>
            <a:off x="1144588" y="695325"/>
            <a:ext cx="4568825" cy="3427413"/>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58" name="Google Shape;258;p7:notes"/>
          <p:cNvSpPr txBox="1">
            <a:spLocks noGrp="1"/>
          </p:cNvSpPr>
          <p:nvPr>
            <p:ph type="body" idx="1"/>
          </p:nvPr>
        </p:nvSpPr>
        <p:spPr>
          <a:xfrm>
            <a:off x="685800" y="4343400"/>
            <a:ext cx="5486043" cy="41148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000000"/>
              </a:buClr>
              <a:buSzPts val="2000"/>
              <a:buFont typeface="Arial"/>
              <a:buChar char="-"/>
            </a:pPr>
            <a:r>
              <a:rPr lang="sv-SE"/>
              <a:t>Ventrikelcancer är globalt den fjärde vanligaste cancerformen men incidensen har minskat kraftigt i västvärlden och ligger i dag på ca 11/100.000 inv och år för män och 6/100.000 för kvinnor.</a:t>
            </a:r>
            <a:endParaRPr/>
          </a:p>
          <a:p>
            <a:pPr marL="342900" lvl="0" indent="-342900" algn="l" rtl="0">
              <a:lnSpc>
                <a:spcPct val="100000"/>
              </a:lnSpc>
              <a:spcBef>
                <a:spcPts val="0"/>
              </a:spcBef>
              <a:spcAft>
                <a:spcPts val="0"/>
              </a:spcAft>
              <a:buClr>
                <a:srgbClr val="000000"/>
              </a:buClr>
              <a:buSzPts val="2000"/>
              <a:buFont typeface="Arial"/>
              <a:buChar char="-"/>
            </a:pPr>
            <a:r>
              <a:rPr lang="sv-SE"/>
              <a:t>2009 diagnostiserades 464 män/302 kvinnor i Sverige.</a:t>
            </a:r>
            <a:endParaRPr/>
          </a:p>
          <a:p>
            <a:pPr marL="342900" lvl="0" indent="-342900" algn="l" rtl="0">
              <a:lnSpc>
                <a:spcPct val="100000"/>
              </a:lnSpc>
              <a:spcBef>
                <a:spcPts val="0"/>
              </a:spcBef>
              <a:spcAft>
                <a:spcPts val="0"/>
              </a:spcAft>
              <a:buClr>
                <a:srgbClr val="000000"/>
              </a:buClr>
              <a:buSzPts val="2000"/>
              <a:buFont typeface="Arial"/>
              <a:buChar char="-"/>
            </a:pPr>
            <a:r>
              <a:rPr lang="sv-SE"/>
              <a:t>Minskningen har skett parallellt med minskningen av Helicobacter Pylori (HP).</a:t>
            </a:r>
            <a:endParaRPr/>
          </a:p>
          <a:p>
            <a:pPr marL="342900" lvl="0" indent="-342900" algn="l" rtl="0">
              <a:lnSpc>
                <a:spcPct val="100000"/>
              </a:lnSpc>
              <a:spcBef>
                <a:spcPts val="0"/>
              </a:spcBef>
              <a:spcAft>
                <a:spcPts val="0"/>
              </a:spcAft>
              <a:buClr>
                <a:srgbClr val="000000"/>
              </a:buClr>
              <a:buSzPts val="2000"/>
              <a:buFont typeface="Arial"/>
              <a:buChar char="-"/>
            </a:pPr>
            <a:r>
              <a:rPr lang="sv-SE"/>
              <a:t>Finns skäl för att behandla ev förekomst av HP hos patient och nära anhöriga?</a:t>
            </a:r>
            <a:endParaRPr/>
          </a:p>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8</a:t>
            </a:fld>
            <a:endParaRPr sz="2400" b="0" i="0" u="none" strike="noStrike" cap="none">
              <a:solidFill>
                <a:srgbClr val="FFFFFF"/>
              </a:solidFill>
              <a:latin typeface="Verdana"/>
              <a:ea typeface="Verdana"/>
              <a:cs typeface="Verdana"/>
              <a:sym typeface="Verdana"/>
            </a:endParaRPr>
          </a:p>
        </p:txBody>
      </p:sp>
      <p:sp>
        <p:nvSpPr>
          <p:cNvPr id="274" name="Google Shape;274;p8: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Times New Roman"/>
              <a:ea typeface="Times New Roman"/>
              <a:cs typeface="Times New Roman"/>
              <a:sym typeface="Times New Roman"/>
            </a:endParaRPr>
          </a:p>
        </p:txBody>
      </p:sp>
      <p:sp>
        <p:nvSpPr>
          <p:cNvPr id="275" name="Google Shape;27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76" name="Google Shape;276;p8: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p:nvPr/>
        </p:nvSpPr>
        <p:spPr>
          <a:xfrm>
            <a:off x="0" y="0"/>
            <a:ext cx="356" cy="35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9</a:t>
            </a:fld>
            <a:endParaRPr sz="2400" b="0" i="0" u="none" strike="noStrike" cap="none">
              <a:solidFill>
                <a:srgbClr val="FFFFFF"/>
              </a:solidFill>
              <a:latin typeface="Verdana"/>
              <a:ea typeface="Verdana"/>
              <a:cs typeface="Verdana"/>
              <a:sym typeface="Verdana"/>
            </a:endParaRPr>
          </a:p>
        </p:txBody>
      </p:sp>
      <p:sp>
        <p:nvSpPr>
          <p:cNvPr id="285" name="Google Shape;285;p9:notes"/>
          <p:cNvSpPr txBox="1"/>
          <p:nvPr/>
        </p:nvSpPr>
        <p:spPr>
          <a:xfrm>
            <a:off x="4278962" y="10157402"/>
            <a:ext cx="3280684" cy="534238"/>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sv-SE" sz="18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Times New Roman"/>
              <a:ea typeface="Times New Roman"/>
              <a:cs typeface="Times New Roman"/>
              <a:sym typeface="Times New Roman"/>
            </a:endParaRPr>
          </a:p>
        </p:txBody>
      </p:sp>
      <p:sp>
        <p:nvSpPr>
          <p:cNvPr id="286" name="Google Shape;2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CFE7F5"/>
          </a:solidFill>
          <a:ln w="25400" cap="flat" cmpd="sng">
            <a:solidFill>
              <a:srgbClr val="808080"/>
            </a:solidFill>
            <a:prstDash val="solid"/>
            <a:round/>
            <a:headEnd type="none" w="sm" len="sm"/>
            <a:tailEnd type="none" w="sm" len="sm"/>
          </a:ln>
        </p:spPr>
      </p:sp>
      <p:sp>
        <p:nvSpPr>
          <p:cNvPr id="287" name="Google Shape;287;p9:notes"/>
          <p:cNvSpPr txBox="1">
            <a:spLocks noGrp="1"/>
          </p:cNvSpPr>
          <p:nvPr>
            <p:ph type="body" idx="1"/>
          </p:nvPr>
        </p:nvSpPr>
        <p:spPr>
          <a:xfrm>
            <a:off x="685800" y="4343400"/>
            <a:ext cx="5486043" cy="4114443"/>
          </a:xfrm>
          <a:prstGeom prst="rect">
            <a:avLst/>
          </a:prstGeom>
          <a:noFill/>
          <a:ln>
            <a:noFill/>
          </a:ln>
        </p:spPr>
        <p:txBody>
          <a:bodyPr spcFirstLastPara="1" wrap="square" lIns="90000" tIns="44975" rIns="90000" bIns="44975" anchor="ctr" anchorCtr="0">
            <a:noAutofit/>
          </a:bodyPr>
          <a:lstStyle/>
          <a:p>
            <a:pPr marL="215999" lvl="0" indent="-215999" algn="l" rtl="0">
              <a:lnSpc>
                <a:spcPct val="100000"/>
              </a:lnSpc>
              <a:spcBef>
                <a:spcPts val="0"/>
              </a:spcBef>
              <a:spcAft>
                <a:spcPts val="0"/>
              </a:spcAft>
              <a:buClr>
                <a:srgbClr val="000000"/>
              </a:buClr>
              <a:buSzPts val="20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9"/>
        <p:cNvGrpSpPr/>
        <p:nvPr/>
      </p:nvGrpSpPr>
      <p:grpSpPr>
        <a:xfrm>
          <a:off x="0" y="0"/>
          <a:ext cx="0" cy="0"/>
          <a:chOff x="0" y="0"/>
          <a:chExt cx="0" cy="0"/>
        </a:xfrm>
      </p:grpSpPr>
      <p:sp>
        <p:nvSpPr>
          <p:cNvPr id="20" name="Google Shape;20;p37"/>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6"/>
        <p:cNvGrpSpPr/>
        <p:nvPr/>
      </p:nvGrpSpPr>
      <p:grpSpPr>
        <a:xfrm>
          <a:off x="0" y="0"/>
          <a:ext cx="0" cy="0"/>
          <a:chOff x="0" y="0"/>
          <a:chExt cx="0" cy="0"/>
        </a:xfrm>
      </p:grpSpPr>
      <p:sp>
        <p:nvSpPr>
          <p:cNvPr id="77" name="Google Shape;77;p49"/>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9"/>
          <p:cNvSpPr txBox="1">
            <a:spLocks noGrp="1"/>
          </p:cNvSpPr>
          <p:nvPr>
            <p:ph type="body" idx="1"/>
          </p:nvPr>
        </p:nvSpPr>
        <p:spPr>
          <a:xfrm rot="5400000">
            <a:off x="2308860" y="-247145"/>
            <a:ext cx="4525923" cy="82292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9"/>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9"/>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2"/>
        <p:cNvGrpSpPr/>
        <p:nvPr/>
      </p:nvGrpSpPr>
      <p:grpSpPr>
        <a:xfrm>
          <a:off x="0" y="0"/>
          <a:ext cx="0" cy="0"/>
          <a:chOff x="0" y="0"/>
          <a:chExt cx="0" cy="0"/>
        </a:xfrm>
      </p:grpSpPr>
      <p:sp>
        <p:nvSpPr>
          <p:cNvPr id="83" name="Google Shape;83;p50"/>
          <p:cNvSpPr txBox="1">
            <a:spLocks noGrp="1"/>
          </p:cNvSpPr>
          <p:nvPr>
            <p:ph type="title"/>
          </p:nvPr>
        </p:nvSpPr>
        <p:spPr>
          <a:xfrm rot="5400000">
            <a:off x="4729162" y="2173286"/>
            <a:ext cx="5857875" cy="205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0"/>
          <p:cNvSpPr txBox="1">
            <a:spLocks noGrp="1"/>
          </p:cNvSpPr>
          <p:nvPr>
            <p:ph type="body" idx="1"/>
          </p:nvPr>
        </p:nvSpPr>
        <p:spPr>
          <a:xfrm rot="5400000">
            <a:off x="538160" y="192087"/>
            <a:ext cx="5857875" cy="601979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0"/>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0"/>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0"/>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98"/>
        <p:cNvGrpSpPr/>
        <p:nvPr/>
      </p:nvGrpSpPr>
      <p:grpSpPr>
        <a:xfrm>
          <a:off x="0" y="0"/>
          <a:ext cx="0" cy="0"/>
          <a:chOff x="0" y="0"/>
          <a:chExt cx="0" cy="0"/>
        </a:xfrm>
      </p:grpSpPr>
      <p:sp>
        <p:nvSpPr>
          <p:cNvPr id="99" name="Google Shape;99;p39"/>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0"/>
          <p:cNvSpPr txBox="1">
            <a:spLocks noGrp="1"/>
          </p:cNvSpPr>
          <p:nvPr>
            <p:ph type="body" idx="1"/>
          </p:nvPr>
        </p:nvSpPr>
        <p:spPr>
          <a:xfrm>
            <a:off x="457200" y="1604515"/>
            <a:ext cx="8229243" cy="45259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0"/>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0"/>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0"/>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08"/>
        <p:cNvGrpSpPr/>
        <p:nvPr/>
      </p:nvGrpSpPr>
      <p:grpSpPr>
        <a:xfrm>
          <a:off x="0" y="0"/>
          <a:ext cx="0" cy="0"/>
          <a:chOff x="0" y="0"/>
          <a:chExt cx="0" cy="0"/>
        </a:xfrm>
      </p:grpSpPr>
      <p:sp>
        <p:nvSpPr>
          <p:cNvPr id="109" name="Google Shape;109;p51"/>
          <p:cNvSpPr txBox="1">
            <a:spLocks noGrp="1"/>
          </p:cNvSpPr>
          <p:nvPr>
            <p:ph type="ctrTitle"/>
          </p:nvPr>
        </p:nvSpPr>
        <p:spPr>
          <a:xfrm>
            <a:off x="1143000" y="1122361"/>
            <a:ext cx="6858000" cy="2387598"/>
          </a:xfrm>
          <a:prstGeom prst="rect">
            <a:avLst/>
          </a:prstGeom>
          <a:noFill/>
          <a:ln>
            <a:noFill/>
          </a:ln>
        </p:spPr>
        <p:txBody>
          <a:bodyPr spcFirstLastPara="1" wrap="square" lIns="0" tIns="0" rIns="0" bIns="0" anchor="b" anchorCtr="1">
            <a:noAutofit/>
          </a:bodyPr>
          <a:lstStyle>
            <a:lvl1pPr lvl="0" algn="ctr">
              <a:lnSpc>
                <a:spcPct val="100000"/>
              </a:lnSpc>
              <a:spcBef>
                <a:spcPts val="0"/>
              </a:spcBef>
              <a:spcAft>
                <a:spcPts val="0"/>
              </a:spcAft>
              <a:buClr>
                <a:srgbClr val="FFFFFF"/>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1"/>
          <p:cNvSpPr txBox="1">
            <a:spLocks noGrp="1"/>
          </p:cNvSpPr>
          <p:nvPr>
            <p:ph type="subTitle" idx="1"/>
          </p:nvPr>
        </p:nvSpPr>
        <p:spPr>
          <a:xfrm>
            <a:off x="1143000" y="3602041"/>
            <a:ext cx="6858000" cy="1655758"/>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2400"/>
              <a:buFont typeface="Verdana"/>
              <a:buNone/>
              <a:defRPr sz="2400"/>
            </a:lvl1pPr>
            <a:lvl2pPr lvl="1" algn="l">
              <a:lnSpc>
                <a:spcPct val="90000"/>
              </a:lnSpc>
              <a:spcBef>
                <a:spcPts val="1415"/>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1"/>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1"/>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14"/>
        <p:cNvGrpSpPr/>
        <p:nvPr/>
      </p:nvGrpSpPr>
      <p:grpSpPr>
        <a:xfrm>
          <a:off x="0" y="0"/>
          <a:ext cx="0" cy="0"/>
          <a:chOff x="0" y="0"/>
          <a:chExt cx="0" cy="0"/>
        </a:xfrm>
      </p:grpSpPr>
      <p:sp>
        <p:nvSpPr>
          <p:cNvPr id="115" name="Google Shape;115;p52"/>
          <p:cNvSpPr txBox="1">
            <a:spLocks noGrp="1"/>
          </p:cNvSpPr>
          <p:nvPr>
            <p:ph type="title"/>
          </p:nvPr>
        </p:nvSpPr>
        <p:spPr>
          <a:xfrm>
            <a:off x="623885" y="1709735"/>
            <a:ext cx="7886700" cy="28527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2"/>
          <p:cNvSpPr txBox="1">
            <a:spLocks noGrp="1"/>
          </p:cNvSpPr>
          <p:nvPr>
            <p:ph type="body" idx="1"/>
          </p:nvPr>
        </p:nvSpPr>
        <p:spPr>
          <a:xfrm>
            <a:off x="623885" y="4589465"/>
            <a:ext cx="7886700" cy="15001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898989"/>
              </a:buClr>
              <a:buSzPts val="2400"/>
              <a:buFont typeface="Verdana"/>
              <a:buNone/>
              <a:defRPr sz="2400">
                <a:solidFill>
                  <a:srgbClr val="898989"/>
                </a:solidFill>
              </a:defRPr>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2"/>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2"/>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3"/>
          <p:cNvSpPr txBox="1">
            <a:spLocks noGrp="1"/>
          </p:cNvSpPr>
          <p:nvPr>
            <p:ph type="body" idx="1"/>
          </p:nvPr>
        </p:nvSpPr>
        <p:spPr>
          <a:xfrm>
            <a:off x="457200" y="1604964"/>
            <a:ext cx="4038603" cy="45259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3"/>
          <p:cNvSpPr txBox="1">
            <a:spLocks noGrp="1"/>
          </p:cNvSpPr>
          <p:nvPr>
            <p:ph type="body" idx="2"/>
          </p:nvPr>
        </p:nvSpPr>
        <p:spPr>
          <a:xfrm>
            <a:off x="4648196" y="1604964"/>
            <a:ext cx="4038603" cy="45259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3"/>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3"/>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3"/>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127"/>
        <p:cNvGrpSpPr/>
        <p:nvPr/>
      </p:nvGrpSpPr>
      <p:grpSpPr>
        <a:xfrm>
          <a:off x="0" y="0"/>
          <a:ext cx="0" cy="0"/>
          <a:chOff x="0" y="0"/>
          <a:chExt cx="0" cy="0"/>
        </a:xfrm>
      </p:grpSpPr>
      <p:sp>
        <p:nvSpPr>
          <p:cNvPr id="128" name="Google Shape;128;p54"/>
          <p:cNvSpPr txBox="1">
            <a:spLocks noGrp="1"/>
          </p:cNvSpPr>
          <p:nvPr>
            <p:ph type="title"/>
          </p:nvPr>
        </p:nvSpPr>
        <p:spPr>
          <a:xfrm>
            <a:off x="630241" y="365129"/>
            <a:ext cx="7886700" cy="13255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54"/>
          <p:cNvSpPr txBox="1">
            <a:spLocks noGrp="1"/>
          </p:cNvSpPr>
          <p:nvPr>
            <p:ph type="body" idx="1"/>
          </p:nvPr>
        </p:nvSpPr>
        <p:spPr>
          <a:xfrm>
            <a:off x="630241" y="1681160"/>
            <a:ext cx="3868734" cy="82391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000000"/>
              </a:buClr>
              <a:buSzPts val="2400"/>
              <a:buFont typeface="Verdana"/>
              <a:buNone/>
              <a:defRPr sz="2400" b="1"/>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2"/>
          </p:nvPr>
        </p:nvSpPr>
        <p:spPr>
          <a:xfrm>
            <a:off x="630241" y="2505071"/>
            <a:ext cx="3868734" cy="3684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3"/>
          </p:nvPr>
        </p:nvSpPr>
        <p:spPr>
          <a:xfrm>
            <a:off x="4629149" y="1681160"/>
            <a:ext cx="3887791" cy="82391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000000"/>
              </a:buClr>
              <a:buSzPts val="2400"/>
              <a:buFont typeface="Verdana"/>
              <a:buNone/>
              <a:defRPr sz="2400" b="1"/>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4"/>
          </p:nvPr>
        </p:nvSpPr>
        <p:spPr>
          <a:xfrm>
            <a:off x="4629149" y="2505071"/>
            <a:ext cx="3887791" cy="3684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4"/>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4"/>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36"/>
        <p:cNvGrpSpPr/>
        <p:nvPr/>
      </p:nvGrpSpPr>
      <p:grpSpPr>
        <a:xfrm>
          <a:off x="0" y="0"/>
          <a:ext cx="0" cy="0"/>
          <a:chOff x="0" y="0"/>
          <a:chExt cx="0" cy="0"/>
        </a:xfrm>
      </p:grpSpPr>
      <p:sp>
        <p:nvSpPr>
          <p:cNvPr id="137" name="Google Shape;137;p55"/>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5"/>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5"/>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141"/>
        <p:cNvGrpSpPr/>
        <p:nvPr/>
      </p:nvGrpSpPr>
      <p:grpSpPr>
        <a:xfrm>
          <a:off x="0" y="0"/>
          <a:ext cx="0" cy="0"/>
          <a:chOff x="0" y="0"/>
          <a:chExt cx="0" cy="0"/>
        </a:xfrm>
      </p:grpSpPr>
      <p:sp>
        <p:nvSpPr>
          <p:cNvPr id="142" name="Google Shape;142;p56"/>
          <p:cNvSpPr txBox="1">
            <a:spLocks noGrp="1"/>
          </p:cNvSpPr>
          <p:nvPr>
            <p:ph type="title"/>
          </p:nvPr>
        </p:nvSpPr>
        <p:spPr>
          <a:xfrm>
            <a:off x="630241" y="457200"/>
            <a:ext cx="2949570"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6"/>
          <p:cNvSpPr txBox="1">
            <a:spLocks noGrp="1"/>
          </p:cNvSpPr>
          <p:nvPr>
            <p:ph type="body" idx="1"/>
          </p:nvPr>
        </p:nvSpPr>
        <p:spPr>
          <a:xfrm>
            <a:off x="3887791" y="987423"/>
            <a:ext cx="4629149" cy="48736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200"/>
              <a:buFont typeface="Verdana"/>
              <a:buNone/>
              <a:defRPr sz="3200"/>
            </a:lvl1pPr>
            <a:lvl2pPr marL="914400" lvl="1" indent="-406400" algn="l">
              <a:lnSpc>
                <a:spcPct val="90000"/>
              </a:lnSpc>
              <a:spcBef>
                <a:spcPts val="1415"/>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6"/>
          <p:cNvSpPr txBox="1">
            <a:spLocks noGrp="1"/>
          </p:cNvSpPr>
          <p:nvPr>
            <p:ph type="body" idx="2"/>
          </p:nvPr>
        </p:nvSpPr>
        <p:spPr>
          <a:xfrm>
            <a:off x="630241" y="2057400"/>
            <a:ext cx="2949570" cy="38115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600"/>
              <a:buFont typeface="Verdana"/>
              <a:buNone/>
              <a:defRPr sz="1600"/>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6"/>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6"/>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3"/>
        <p:cNvGrpSpPr/>
        <p:nvPr/>
      </p:nvGrpSpPr>
      <p:grpSpPr>
        <a:xfrm>
          <a:off x="0" y="0"/>
          <a:ext cx="0" cy="0"/>
          <a:chOff x="0" y="0"/>
          <a:chExt cx="0" cy="0"/>
        </a:xfrm>
      </p:grpSpPr>
      <p:sp>
        <p:nvSpPr>
          <p:cNvPr id="24" name="Google Shape;24;p41"/>
          <p:cNvSpPr txBox="1">
            <a:spLocks noGrp="1"/>
          </p:cNvSpPr>
          <p:nvPr>
            <p:ph type="ctrTitle"/>
          </p:nvPr>
        </p:nvSpPr>
        <p:spPr>
          <a:xfrm>
            <a:off x="1143000" y="1122361"/>
            <a:ext cx="6858000" cy="2387598"/>
          </a:xfrm>
          <a:prstGeom prst="rect">
            <a:avLst/>
          </a:prstGeom>
          <a:noFill/>
          <a:ln>
            <a:noFill/>
          </a:ln>
        </p:spPr>
        <p:txBody>
          <a:bodyPr spcFirstLastPara="1" wrap="square" lIns="0" tIns="0" rIns="0" bIns="0" anchor="b" anchorCtr="1">
            <a:noAutofit/>
          </a:bodyPr>
          <a:lstStyle>
            <a:lvl1pPr lvl="0" algn="ctr">
              <a:lnSpc>
                <a:spcPct val="100000"/>
              </a:lnSpc>
              <a:spcBef>
                <a:spcPts val="0"/>
              </a:spcBef>
              <a:spcAft>
                <a:spcPts val="0"/>
              </a:spcAft>
              <a:buClr>
                <a:srgbClr val="FFFFFF"/>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1"/>
          <p:cNvSpPr txBox="1">
            <a:spLocks noGrp="1"/>
          </p:cNvSpPr>
          <p:nvPr>
            <p:ph type="subTitle" idx="1"/>
          </p:nvPr>
        </p:nvSpPr>
        <p:spPr>
          <a:xfrm>
            <a:off x="1143000" y="3602041"/>
            <a:ext cx="6858000" cy="1655758"/>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2400"/>
              <a:buFont typeface="Verdana"/>
              <a:buNone/>
              <a:defRPr sz="2400"/>
            </a:lvl1pPr>
            <a:lvl2pPr lvl="1" algn="l">
              <a:lnSpc>
                <a:spcPct val="90000"/>
              </a:lnSpc>
              <a:spcBef>
                <a:spcPts val="1415"/>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6" name="Google Shape;26;p41"/>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48"/>
        <p:cNvGrpSpPr/>
        <p:nvPr/>
      </p:nvGrpSpPr>
      <p:grpSpPr>
        <a:xfrm>
          <a:off x="0" y="0"/>
          <a:ext cx="0" cy="0"/>
          <a:chOff x="0" y="0"/>
          <a:chExt cx="0" cy="0"/>
        </a:xfrm>
      </p:grpSpPr>
      <p:sp>
        <p:nvSpPr>
          <p:cNvPr id="149" name="Google Shape;149;p57"/>
          <p:cNvSpPr txBox="1">
            <a:spLocks noGrp="1"/>
          </p:cNvSpPr>
          <p:nvPr>
            <p:ph type="title"/>
          </p:nvPr>
        </p:nvSpPr>
        <p:spPr>
          <a:xfrm>
            <a:off x="630241" y="457200"/>
            <a:ext cx="2949570"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7"/>
          <p:cNvSpPr txBox="1">
            <a:spLocks noGrp="1"/>
          </p:cNvSpPr>
          <p:nvPr>
            <p:ph type="pic" idx="2"/>
          </p:nvPr>
        </p:nvSpPr>
        <p:spPr>
          <a:xfrm>
            <a:off x="3887791" y="987423"/>
            <a:ext cx="4629149" cy="487362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200"/>
              <a:buFont typeface="Verdana"/>
              <a:buNone/>
              <a:defRPr sz="3200" b="0" i="0" u="none" strike="noStrike" cap="none">
                <a:solidFill>
                  <a:srgbClr val="000000"/>
                </a:solidFill>
                <a:latin typeface="Verdana"/>
                <a:ea typeface="Verdana"/>
                <a:cs typeface="Verdana"/>
                <a:sym typeface="Verdana"/>
              </a:defRPr>
            </a:lvl1pPr>
            <a:lvl2pPr marR="0" lvl="1" algn="l" rtl="0">
              <a:lnSpc>
                <a:spcPct val="90000"/>
              </a:lnSpc>
              <a:spcBef>
                <a:spcPts val="1415"/>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R="0" lvl="2"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R="0" lvl="3"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R="0" lvl="4"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57"/>
          <p:cNvSpPr txBox="1">
            <a:spLocks noGrp="1"/>
          </p:cNvSpPr>
          <p:nvPr>
            <p:ph type="body" idx="1"/>
          </p:nvPr>
        </p:nvSpPr>
        <p:spPr>
          <a:xfrm>
            <a:off x="630241" y="2057400"/>
            <a:ext cx="2949570" cy="38115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600"/>
              <a:buFont typeface="Verdana"/>
              <a:buNone/>
              <a:defRPr sz="1600"/>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7"/>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7"/>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7"/>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55"/>
        <p:cNvGrpSpPr/>
        <p:nvPr/>
      </p:nvGrpSpPr>
      <p:grpSpPr>
        <a:xfrm>
          <a:off x="0" y="0"/>
          <a:ext cx="0" cy="0"/>
          <a:chOff x="0" y="0"/>
          <a:chExt cx="0" cy="0"/>
        </a:xfrm>
      </p:grpSpPr>
      <p:sp>
        <p:nvSpPr>
          <p:cNvPr id="156" name="Google Shape;156;p58"/>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8"/>
          <p:cNvSpPr txBox="1">
            <a:spLocks noGrp="1"/>
          </p:cNvSpPr>
          <p:nvPr>
            <p:ph type="body" idx="1"/>
          </p:nvPr>
        </p:nvSpPr>
        <p:spPr>
          <a:xfrm rot="5400000">
            <a:off x="2308860" y="-247145"/>
            <a:ext cx="4525923" cy="82292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8"/>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8"/>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8"/>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61"/>
        <p:cNvGrpSpPr/>
        <p:nvPr/>
      </p:nvGrpSpPr>
      <p:grpSpPr>
        <a:xfrm>
          <a:off x="0" y="0"/>
          <a:ext cx="0" cy="0"/>
          <a:chOff x="0" y="0"/>
          <a:chExt cx="0" cy="0"/>
        </a:xfrm>
      </p:grpSpPr>
      <p:sp>
        <p:nvSpPr>
          <p:cNvPr id="162" name="Google Shape;162;p59"/>
          <p:cNvSpPr txBox="1">
            <a:spLocks noGrp="1"/>
          </p:cNvSpPr>
          <p:nvPr>
            <p:ph type="title"/>
          </p:nvPr>
        </p:nvSpPr>
        <p:spPr>
          <a:xfrm rot="5400000">
            <a:off x="4729162" y="2173286"/>
            <a:ext cx="5857875" cy="205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9"/>
          <p:cNvSpPr txBox="1">
            <a:spLocks noGrp="1"/>
          </p:cNvSpPr>
          <p:nvPr>
            <p:ph type="body" idx="1"/>
          </p:nvPr>
        </p:nvSpPr>
        <p:spPr>
          <a:xfrm rot="5400000">
            <a:off x="538160" y="192087"/>
            <a:ext cx="5857875" cy="601979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9"/>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9"/>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9"/>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457200" y="1604515"/>
            <a:ext cx="8229243" cy="45259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2"/>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2"/>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5"/>
        <p:cNvGrpSpPr/>
        <p:nvPr/>
      </p:nvGrpSpPr>
      <p:grpSpPr>
        <a:xfrm>
          <a:off x="0" y="0"/>
          <a:ext cx="0" cy="0"/>
          <a:chOff x="0" y="0"/>
          <a:chExt cx="0" cy="0"/>
        </a:xfrm>
      </p:grpSpPr>
      <p:sp>
        <p:nvSpPr>
          <p:cNvPr id="36" name="Google Shape;36;p43"/>
          <p:cNvSpPr txBox="1">
            <a:spLocks noGrp="1"/>
          </p:cNvSpPr>
          <p:nvPr>
            <p:ph type="title"/>
          </p:nvPr>
        </p:nvSpPr>
        <p:spPr>
          <a:xfrm>
            <a:off x="623885" y="1709735"/>
            <a:ext cx="7886700" cy="28527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3"/>
          <p:cNvSpPr txBox="1">
            <a:spLocks noGrp="1"/>
          </p:cNvSpPr>
          <p:nvPr>
            <p:ph type="body" idx="1"/>
          </p:nvPr>
        </p:nvSpPr>
        <p:spPr>
          <a:xfrm>
            <a:off x="623885" y="4589465"/>
            <a:ext cx="7886700" cy="15001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898989"/>
              </a:buClr>
              <a:buSzPts val="2400"/>
              <a:buFont typeface="Verdana"/>
              <a:buNone/>
              <a:defRPr sz="2400">
                <a:solidFill>
                  <a:srgbClr val="898989"/>
                </a:solidFill>
              </a:defRPr>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3"/>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41"/>
        <p:cNvGrpSpPr/>
        <p:nvPr/>
      </p:nvGrpSpPr>
      <p:grpSpPr>
        <a:xfrm>
          <a:off x="0" y="0"/>
          <a:ext cx="0" cy="0"/>
          <a:chOff x="0" y="0"/>
          <a:chExt cx="0" cy="0"/>
        </a:xfrm>
      </p:grpSpPr>
      <p:sp>
        <p:nvSpPr>
          <p:cNvPr id="42" name="Google Shape;42;p44"/>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4"/>
          <p:cNvSpPr txBox="1">
            <a:spLocks noGrp="1"/>
          </p:cNvSpPr>
          <p:nvPr>
            <p:ph type="body" idx="1"/>
          </p:nvPr>
        </p:nvSpPr>
        <p:spPr>
          <a:xfrm>
            <a:off x="457200" y="1604964"/>
            <a:ext cx="4038603" cy="45259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body" idx="2"/>
          </p:nvPr>
        </p:nvSpPr>
        <p:spPr>
          <a:xfrm>
            <a:off x="4648196" y="1604964"/>
            <a:ext cx="4038603" cy="45259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4"/>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630241" y="365129"/>
            <a:ext cx="7886700" cy="13255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5"/>
          <p:cNvSpPr txBox="1">
            <a:spLocks noGrp="1"/>
          </p:cNvSpPr>
          <p:nvPr>
            <p:ph type="body" idx="1"/>
          </p:nvPr>
        </p:nvSpPr>
        <p:spPr>
          <a:xfrm>
            <a:off x="630241" y="1681160"/>
            <a:ext cx="3868734" cy="82391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000000"/>
              </a:buClr>
              <a:buSzPts val="2400"/>
              <a:buFont typeface="Verdana"/>
              <a:buNone/>
              <a:defRPr sz="2400" b="1"/>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body" idx="2"/>
          </p:nvPr>
        </p:nvSpPr>
        <p:spPr>
          <a:xfrm>
            <a:off x="630241" y="2505071"/>
            <a:ext cx="3868734" cy="3684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5"/>
          <p:cNvSpPr txBox="1">
            <a:spLocks noGrp="1"/>
          </p:cNvSpPr>
          <p:nvPr>
            <p:ph type="body" idx="3"/>
          </p:nvPr>
        </p:nvSpPr>
        <p:spPr>
          <a:xfrm>
            <a:off x="4629149" y="1681160"/>
            <a:ext cx="3887791" cy="82391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000000"/>
              </a:buClr>
              <a:buSzPts val="2400"/>
              <a:buFont typeface="Verdana"/>
              <a:buNone/>
              <a:defRPr sz="2400" b="1"/>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body" idx="4"/>
          </p:nvPr>
        </p:nvSpPr>
        <p:spPr>
          <a:xfrm>
            <a:off x="4629149" y="2505071"/>
            <a:ext cx="3887791" cy="368458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800"/>
              <a:buFont typeface="Verdana"/>
              <a:buNone/>
              <a:defRPr/>
            </a:lvl1pPr>
            <a:lvl2pPr marL="914400" lvl="1" indent="-381000" algn="l">
              <a:lnSpc>
                <a:spcPct val="90000"/>
              </a:lnSpc>
              <a:spcBef>
                <a:spcPts val="1415"/>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5"/>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5"/>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2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6"/>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6"/>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630241" y="457200"/>
            <a:ext cx="2949570"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7"/>
          <p:cNvSpPr txBox="1">
            <a:spLocks noGrp="1"/>
          </p:cNvSpPr>
          <p:nvPr>
            <p:ph type="body" idx="1"/>
          </p:nvPr>
        </p:nvSpPr>
        <p:spPr>
          <a:xfrm>
            <a:off x="3887791" y="987423"/>
            <a:ext cx="4629149" cy="48736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200"/>
              <a:buFont typeface="Verdana"/>
              <a:buNone/>
              <a:defRPr sz="3200"/>
            </a:lvl1pPr>
            <a:lvl2pPr marL="914400" lvl="1" indent="-406400" algn="l">
              <a:lnSpc>
                <a:spcPct val="90000"/>
              </a:lnSpc>
              <a:spcBef>
                <a:spcPts val="1415"/>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7"/>
          <p:cNvSpPr txBox="1">
            <a:spLocks noGrp="1"/>
          </p:cNvSpPr>
          <p:nvPr>
            <p:ph type="body" idx="2"/>
          </p:nvPr>
        </p:nvSpPr>
        <p:spPr>
          <a:xfrm>
            <a:off x="630241" y="2057400"/>
            <a:ext cx="2949570" cy="38115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600"/>
              <a:buFont typeface="Verdana"/>
              <a:buNone/>
              <a:defRPr sz="1600"/>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7"/>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630241" y="457200"/>
            <a:ext cx="2949570"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8"/>
          <p:cNvSpPr txBox="1">
            <a:spLocks noGrp="1"/>
          </p:cNvSpPr>
          <p:nvPr>
            <p:ph type="pic" idx="2"/>
          </p:nvPr>
        </p:nvSpPr>
        <p:spPr>
          <a:xfrm>
            <a:off x="3887791" y="987423"/>
            <a:ext cx="4629149" cy="487362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200"/>
              <a:buFont typeface="Verdana"/>
              <a:buNone/>
              <a:defRPr sz="3200" b="0" i="0" u="none" strike="noStrike" cap="none">
                <a:solidFill>
                  <a:srgbClr val="000000"/>
                </a:solidFill>
                <a:latin typeface="Verdana"/>
                <a:ea typeface="Verdana"/>
                <a:cs typeface="Verdana"/>
                <a:sym typeface="Verdana"/>
              </a:defRPr>
            </a:lvl1pPr>
            <a:lvl2pPr marR="0" lvl="1" algn="l" rtl="0">
              <a:lnSpc>
                <a:spcPct val="90000"/>
              </a:lnSpc>
              <a:spcBef>
                <a:spcPts val="1415"/>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R="0" lvl="2"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R="0" lvl="3"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R="0" lvl="4"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48"/>
          <p:cNvSpPr txBox="1">
            <a:spLocks noGrp="1"/>
          </p:cNvSpPr>
          <p:nvPr>
            <p:ph type="body" idx="1"/>
          </p:nvPr>
        </p:nvSpPr>
        <p:spPr>
          <a:xfrm>
            <a:off x="630241" y="2057400"/>
            <a:ext cx="2949570" cy="38115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600"/>
              <a:buFont typeface="Verdana"/>
              <a:buNone/>
              <a:defRPr sz="1600"/>
            </a:lvl1pPr>
            <a:lvl2pPr marL="914400" lvl="1" indent="-342900" algn="l">
              <a:lnSpc>
                <a:spcPct val="90000"/>
              </a:lnSpc>
              <a:spcBef>
                <a:spcPts val="1415"/>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8"/>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8"/>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lvl="0" algn="l">
              <a:lnSpc>
                <a:spcPct val="100000"/>
              </a:lnSpc>
              <a:spcBef>
                <a:spcPts val="0"/>
              </a:spcBef>
              <a:spcAft>
                <a:spcPts val="0"/>
              </a:spcAft>
              <a:buClr>
                <a:srgbClr val="000000"/>
              </a:buClr>
              <a:buSzPts val="18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a:lnSpc>
                <a:spcPct val="100000"/>
              </a:lnSpc>
              <a:spcBef>
                <a:spcPts val="0"/>
              </a:spcBef>
              <a:spcAft>
                <a:spcPts val="0"/>
              </a:spcAft>
              <a:buClr>
                <a:srgbClr val="000000"/>
              </a:buClr>
              <a:buSzPts val="1800"/>
              <a:buFont typeface="Verdana"/>
              <a:buNone/>
              <a:defRPr/>
            </a:lvl1pPr>
            <a:lvl2pPr marL="0" marR="0" lvl="1" indent="0" algn="l">
              <a:lnSpc>
                <a:spcPct val="100000"/>
              </a:lnSpc>
              <a:spcBef>
                <a:spcPts val="0"/>
              </a:spcBef>
              <a:spcAft>
                <a:spcPts val="0"/>
              </a:spcAft>
              <a:buClr>
                <a:srgbClr val="000000"/>
              </a:buClr>
              <a:buSzPts val="1800"/>
              <a:buFont typeface="Verdana"/>
              <a:buNone/>
              <a:defRPr/>
            </a:lvl2pPr>
            <a:lvl3pPr marL="0" marR="0" lvl="2" indent="0" algn="l">
              <a:lnSpc>
                <a:spcPct val="100000"/>
              </a:lnSpc>
              <a:spcBef>
                <a:spcPts val="0"/>
              </a:spcBef>
              <a:spcAft>
                <a:spcPts val="0"/>
              </a:spcAft>
              <a:buClr>
                <a:srgbClr val="000000"/>
              </a:buClr>
              <a:buSzPts val="1800"/>
              <a:buFont typeface="Verdana"/>
              <a:buNone/>
              <a:defRPr/>
            </a:lvl3pPr>
            <a:lvl4pPr marL="0" marR="0" lvl="3" indent="0" algn="l">
              <a:lnSpc>
                <a:spcPct val="100000"/>
              </a:lnSpc>
              <a:spcBef>
                <a:spcPts val="0"/>
              </a:spcBef>
              <a:spcAft>
                <a:spcPts val="0"/>
              </a:spcAft>
              <a:buClr>
                <a:srgbClr val="000000"/>
              </a:buClr>
              <a:buSzPts val="1800"/>
              <a:buFont typeface="Verdana"/>
              <a:buNone/>
              <a:defRPr/>
            </a:lvl4pPr>
            <a:lvl5pPr marL="0" marR="0" lvl="4" indent="0" algn="l">
              <a:lnSpc>
                <a:spcPct val="100000"/>
              </a:lnSpc>
              <a:spcBef>
                <a:spcPts val="0"/>
              </a:spcBef>
              <a:spcAft>
                <a:spcPts val="0"/>
              </a:spcAft>
              <a:buClr>
                <a:srgbClr val="000000"/>
              </a:buClr>
              <a:buSzPts val="1800"/>
              <a:buFont typeface="Verdana"/>
              <a:buNone/>
              <a:defRPr/>
            </a:lvl5pPr>
            <a:lvl6pPr marL="0" marR="0" lvl="5" indent="0" algn="l">
              <a:lnSpc>
                <a:spcPct val="100000"/>
              </a:lnSpc>
              <a:spcBef>
                <a:spcPts val="0"/>
              </a:spcBef>
              <a:spcAft>
                <a:spcPts val="0"/>
              </a:spcAft>
              <a:buClr>
                <a:srgbClr val="000000"/>
              </a:buClr>
              <a:buSzPts val="1800"/>
              <a:buFont typeface="Verdana"/>
              <a:buNone/>
              <a:defRPr/>
            </a:lvl6pPr>
            <a:lvl7pPr marL="0" marR="0" lvl="6" indent="0" algn="l">
              <a:lnSpc>
                <a:spcPct val="100000"/>
              </a:lnSpc>
              <a:spcBef>
                <a:spcPts val="0"/>
              </a:spcBef>
              <a:spcAft>
                <a:spcPts val="0"/>
              </a:spcAft>
              <a:buClr>
                <a:srgbClr val="000000"/>
              </a:buClr>
              <a:buSzPts val="1800"/>
              <a:buFont typeface="Verdana"/>
              <a:buNone/>
              <a:defRPr/>
            </a:lvl7pPr>
            <a:lvl8pPr marL="0" marR="0" lvl="7" indent="0" algn="l">
              <a:lnSpc>
                <a:spcPct val="100000"/>
              </a:lnSpc>
              <a:spcBef>
                <a:spcPts val="0"/>
              </a:spcBef>
              <a:spcAft>
                <a:spcPts val="0"/>
              </a:spcAft>
              <a:buClr>
                <a:srgbClr val="000000"/>
              </a:buClr>
              <a:buSzPts val="1800"/>
              <a:buFont typeface="Verdana"/>
              <a:buNone/>
              <a:defRPr/>
            </a:lvl8pPr>
            <a:lvl9pPr marL="0" marR="0" lvl="8" indent="0" algn="l">
              <a:lnSpc>
                <a:spcPct val="100000"/>
              </a:lnSpc>
              <a:spcBef>
                <a:spcPts val="0"/>
              </a:spcBef>
              <a:spcAft>
                <a:spcPts val="0"/>
              </a:spcAft>
              <a:buClr>
                <a:srgbClr val="000000"/>
              </a:buClr>
              <a:buSzPts val="1800"/>
              <a:buFont typeface="Verdana"/>
              <a:buNone/>
              <a:defRPr/>
            </a:lvl9pPr>
          </a:lstStyle>
          <a:p>
            <a:pPr marL="0" lvl="0" indent="0" algn="l" rtl="0">
              <a:spcBef>
                <a:spcPts val="0"/>
              </a:spcBef>
              <a:spcAft>
                <a:spcPts val="0"/>
              </a:spcAft>
              <a:buNone/>
            </a:pPr>
            <a:fld id="{00000000-1234-1234-1234-123412341234}" type="slidenum">
              <a:rPr lang="sv-SE"/>
              <a:t>‹#›</a:t>
            </a:fld>
            <a:endParaRPr sz="1800" b="0" i="0" u="none" strike="noStrike" cap="none">
              <a:solidFill>
                <a:srgbClr val="000000"/>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grpSp>
        <p:nvGrpSpPr>
          <p:cNvPr id="10" name="Google Shape;10;p36"/>
          <p:cNvGrpSpPr/>
          <p:nvPr/>
        </p:nvGrpSpPr>
        <p:grpSpPr>
          <a:xfrm>
            <a:off x="228600" y="2889357"/>
            <a:ext cx="8608673" cy="199796"/>
            <a:chOff x="228600" y="2889357"/>
            <a:chExt cx="8608673" cy="199796"/>
          </a:xfrm>
        </p:grpSpPr>
        <p:sp>
          <p:nvSpPr>
            <p:cNvPr id="11" name="Google Shape;11;p36"/>
            <p:cNvSpPr/>
            <p:nvPr/>
          </p:nvSpPr>
          <p:spPr>
            <a:xfrm>
              <a:off x="228600" y="2889357"/>
              <a:ext cx="2868116" cy="199796"/>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666600"/>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12" name="Google Shape;12;p36"/>
            <p:cNvSpPr/>
            <p:nvPr/>
          </p:nvSpPr>
          <p:spPr>
            <a:xfrm>
              <a:off x="3098883" y="2889357"/>
              <a:ext cx="2868116" cy="199796"/>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99CC00"/>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13" name="Google Shape;13;p36"/>
            <p:cNvSpPr/>
            <p:nvPr/>
          </p:nvSpPr>
          <p:spPr>
            <a:xfrm>
              <a:off x="5969157" y="2889357"/>
              <a:ext cx="2868116" cy="199796"/>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999900"/>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grpSp>
      <p:sp>
        <p:nvSpPr>
          <p:cNvPr id="14" name="Google Shape;14;p36"/>
          <p:cNvSpPr txBox="1">
            <a:spLocks noGrp="1"/>
          </p:cNvSpPr>
          <p:nvPr>
            <p:ph type="dt" idx="10"/>
          </p:nvPr>
        </p:nvSpPr>
        <p:spPr>
          <a:xfrm>
            <a:off x="457200" y="6248515"/>
            <a:ext cx="2131557" cy="455398"/>
          </a:xfrm>
          <a:prstGeom prst="rect">
            <a:avLst/>
          </a:prstGeom>
          <a:noFill/>
          <a:ln>
            <a:noFill/>
          </a:ln>
        </p:spPr>
        <p:txBody>
          <a:bodyPr spcFirstLastPara="1" wrap="square" lIns="90000" tIns="44975" rIns="90000" bIns="44975" anchor="t" anchorCtr="0">
            <a:noAutofit/>
          </a:bodyPr>
          <a:lstStyle>
            <a:lvl1pPr marR="0" lvl="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ftr" idx="11"/>
          </p:nvPr>
        </p:nvSpPr>
        <p:spPr>
          <a:xfrm>
            <a:off x="3124075" y="6248515"/>
            <a:ext cx="2893682" cy="455398"/>
          </a:xfrm>
          <a:prstGeom prst="rect">
            <a:avLst/>
          </a:prstGeom>
          <a:noFill/>
          <a:ln>
            <a:noFill/>
          </a:ln>
        </p:spPr>
        <p:txBody>
          <a:bodyPr spcFirstLastPara="1" wrap="square" lIns="90000" tIns="44975" rIns="90000" bIns="44975" anchor="t" anchorCtr="0">
            <a:noAutofit/>
          </a:bodyPr>
          <a:lstStyle>
            <a:lvl1pPr marR="0" lvl="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6"/>
          <p:cNvSpPr txBox="1">
            <a:spLocks noGrp="1"/>
          </p:cNvSpPr>
          <p:nvPr>
            <p:ph type="sldNum" idx="12"/>
          </p:nvPr>
        </p:nvSpPr>
        <p:spPr>
          <a:xfrm>
            <a:off x="6553084" y="6248515"/>
            <a:ext cx="2131557" cy="455398"/>
          </a:xfrm>
          <a:prstGeom prst="rect">
            <a:avLst/>
          </a:prstGeom>
          <a:noFill/>
          <a:ln>
            <a:noFill/>
          </a:ln>
        </p:spPr>
        <p:txBody>
          <a:bodyPr spcFirstLastPara="1" wrap="square" lIns="90000" tIns="44975" rIns="90000" bIns="44975" anchor="t" anchorCtr="0">
            <a:noAutofit/>
          </a:bodyPr>
          <a:lstStyle>
            <a:lvl1pPr marL="0" marR="0" lvl="0"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sv-SE"/>
              <a:t>‹#›</a:t>
            </a:fld>
            <a:endParaRPr/>
          </a:p>
        </p:txBody>
      </p:sp>
      <p:sp>
        <p:nvSpPr>
          <p:cNvPr id="17" name="Google Shape;17;p36"/>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2400"/>
              <a:buFont typeface="Verdana"/>
              <a:buNone/>
              <a:defRPr sz="2400" b="0" i="0" u="none" strike="noStrike" cap="none">
                <a:solidFill>
                  <a:srgbClr val="FFFFFF"/>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6"/>
          <p:cNvSpPr txBox="1">
            <a:spLocks noGrp="1"/>
          </p:cNvSpPr>
          <p:nvPr>
            <p:ph type="body" idx="1"/>
          </p:nvPr>
        </p:nvSpPr>
        <p:spPr>
          <a:xfrm>
            <a:off x="457200" y="1604515"/>
            <a:ext cx="8229243" cy="452592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800"/>
              <a:buFont typeface="Verdana"/>
              <a:buNone/>
              <a:defRPr sz="2800" b="0" i="0" u="none" strike="noStrike" cap="none">
                <a:solidFill>
                  <a:srgbClr val="000000"/>
                </a:solidFill>
                <a:latin typeface="Verdana"/>
                <a:ea typeface="Verdana"/>
                <a:cs typeface="Verdana"/>
                <a:sym typeface="Verdana"/>
              </a:defRPr>
            </a:lvl1pPr>
            <a:lvl2pPr marL="914400" marR="0" lvl="1" indent="-381000" algn="l" rtl="0">
              <a:lnSpc>
                <a:spcPct val="90000"/>
              </a:lnSpc>
              <a:spcBef>
                <a:spcPts val="1415"/>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38"/>
          <p:cNvSpPr/>
          <p:nvPr/>
        </p:nvSpPr>
        <p:spPr>
          <a:xfrm>
            <a:off x="0" y="0"/>
            <a:ext cx="228243" cy="2285643"/>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666600"/>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90" name="Google Shape;90;p38"/>
          <p:cNvSpPr/>
          <p:nvPr/>
        </p:nvSpPr>
        <p:spPr>
          <a:xfrm>
            <a:off x="457200" y="1447559"/>
            <a:ext cx="8076959" cy="1801"/>
          </a:xfrm>
          <a:custGeom>
            <a:avLst/>
            <a:gdLst/>
            <a:ahLst/>
            <a:cxnLst/>
            <a:rect l="l" t="t" r="r" b="b"/>
            <a:pathLst>
              <a:path w="120000" h="120000" extrusionOk="0">
                <a:moveTo>
                  <a:pt x="0" y="0"/>
                </a:moveTo>
                <a:lnTo>
                  <a:pt x="120000" y="120000"/>
                </a:lnTo>
              </a:path>
            </a:pathLst>
          </a:custGeom>
          <a:noFill/>
          <a:ln w="19075" cap="flat" cmpd="sng">
            <a:solidFill>
              <a:srgbClr val="999900"/>
            </a:solidFill>
            <a:prstDash val="solid"/>
            <a:miter lim="8000"/>
            <a:headEnd type="none" w="sm" len="sm"/>
            <a:tailEnd type="none" w="sm" len="sm"/>
          </a:ln>
        </p:spPr>
        <p:txBody>
          <a:bodyPr spcFirstLastPara="1" wrap="square" lIns="90000" tIns="44975" rIns="90000" bIns="44975" anchor="t"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91" name="Google Shape;91;p38"/>
          <p:cNvSpPr/>
          <p:nvPr/>
        </p:nvSpPr>
        <p:spPr>
          <a:xfrm>
            <a:off x="0" y="2286000"/>
            <a:ext cx="228243" cy="2285643"/>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CCCC66"/>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92" name="Google Shape;92;p38"/>
          <p:cNvSpPr/>
          <p:nvPr/>
        </p:nvSpPr>
        <p:spPr>
          <a:xfrm>
            <a:off x="0" y="4572000"/>
            <a:ext cx="228243" cy="2285643"/>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999900"/>
          </a:solid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93" name="Google Shape;93;p38"/>
          <p:cNvSpPr txBox="1">
            <a:spLocks noGrp="1"/>
          </p:cNvSpPr>
          <p:nvPr>
            <p:ph type="dt" idx="10"/>
          </p:nvPr>
        </p:nvSpPr>
        <p:spPr>
          <a:xfrm>
            <a:off x="457200" y="6248515"/>
            <a:ext cx="2131557" cy="458278"/>
          </a:xfrm>
          <a:prstGeom prst="rect">
            <a:avLst/>
          </a:prstGeom>
          <a:noFill/>
          <a:ln>
            <a:noFill/>
          </a:ln>
        </p:spPr>
        <p:txBody>
          <a:bodyPr spcFirstLastPara="1" wrap="square" lIns="90000" tIns="44975" rIns="90000" bIns="44975" anchor="t" anchorCtr="0">
            <a:noAutofit/>
          </a:bodyPr>
          <a:lstStyle>
            <a:lvl1pPr marR="0" lvl="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ftr" idx="11"/>
          </p:nvPr>
        </p:nvSpPr>
        <p:spPr>
          <a:xfrm>
            <a:off x="3124075" y="6248515"/>
            <a:ext cx="2893682" cy="1920596"/>
          </a:xfrm>
          <a:prstGeom prst="rect">
            <a:avLst/>
          </a:prstGeom>
          <a:noFill/>
          <a:ln>
            <a:noFill/>
          </a:ln>
        </p:spPr>
        <p:txBody>
          <a:bodyPr spcFirstLastPara="1" wrap="square" lIns="90000" tIns="44975" rIns="90000" bIns="44975" anchor="t" anchorCtr="0">
            <a:noAutofit/>
          </a:bodyPr>
          <a:lstStyle>
            <a:lvl1pPr marR="0" lvl="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38"/>
          <p:cNvSpPr txBox="1">
            <a:spLocks noGrp="1"/>
          </p:cNvSpPr>
          <p:nvPr>
            <p:ph type="sldNum" idx="12"/>
          </p:nvPr>
        </p:nvSpPr>
        <p:spPr>
          <a:xfrm>
            <a:off x="6553084" y="6248515"/>
            <a:ext cx="2131557" cy="458278"/>
          </a:xfrm>
          <a:prstGeom prst="rect">
            <a:avLst/>
          </a:prstGeom>
          <a:noFill/>
          <a:ln>
            <a:noFill/>
          </a:ln>
        </p:spPr>
        <p:txBody>
          <a:bodyPr spcFirstLastPara="1" wrap="square" lIns="90000" tIns="44975" rIns="90000" bIns="44975" anchor="t" anchorCtr="0">
            <a:noAutofit/>
          </a:bodyPr>
          <a:lstStyle>
            <a:lvl1pPr marL="0" marR="0" lvl="0"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Verdana"/>
              <a:buNone/>
              <a:defRPr sz="1800" b="0" i="0" u="none" strike="noStrike" cap="none">
                <a:solidFill>
                  <a:srgbClr val="000000"/>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sv-SE"/>
              <a:t>‹#›</a:t>
            </a:fld>
            <a:endParaRPr/>
          </a:p>
        </p:txBody>
      </p:sp>
      <p:sp>
        <p:nvSpPr>
          <p:cNvPr id="96" name="Google Shape;96;p38"/>
          <p:cNvSpPr txBox="1">
            <a:spLocks noGrp="1"/>
          </p:cNvSpPr>
          <p:nvPr>
            <p:ph type="title"/>
          </p:nvPr>
        </p:nvSpPr>
        <p:spPr>
          <a:xfrm>
            <a:off x="457200" y="273597"/>
            <a:ext cx="8229243" cy="114480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2400"/>
              <a:buFont typeface="Verdana"/>
              <a:buNone/>
              <a:defRPr sz="2400" b="0" i="0" u="none" strike="noStrike" cap="none">
                <a:solidFill>
                  <a:srgbClr val="FFFFFF"/>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8"/>
          <p:cNvSpPr txBox="1">
            <a:spLocks noGrp="1"/>
          </p:cNvSpPr>
          <p:nvPr>
            <p:ph type="body" idx="1"/>
          </p:nvPr>
        </p:nvSpPr>
        <p:spPr>
          <a:xfrm>
            <a:off x="457200" y="1604515"/>
            <a:ext cx="8229243" cy="452592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800"/>
              <a:buFont typeface="Verdana"/>
              <a:buNone/>
              <a:defRPr sz="2800" b="0" i="0" u="none" strike="noStrike" cap="none">
                <a:solidFill>
                  <a:srgbClr val="000000"/>
                </a:solidFill>
                <a:latin typeface="Verdana"/>
                <a:ea typeface="Verdana"/>
                <a:cs typeface="Verdana"/>
                <a:sym typeface="Verdana"/>
              </a:defRPr>
            </a:lvl1pPr>
            <a:lvl2pPr marL="914400" marR="0" lvl="1" indent="-381000" algn="l" rtl="0">
              <a:lnSpc>
                <a:spcPct val="90000"/>
              </a:lnSpc>
              <a:spcBef>
                <a:spcPts val="1415"/>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sp>
        <p:nvSpPr>
          <p:cNvPr id="174" name="Google Shape;174;p1"/>
          <p:cNvSpPr/>
          <p:nvPr/>
        </p:nvSpPr>
        <p:spPr>
          <a:xfrm>
            <a:off x="685800" y="685800"/>
            <a:ext cx="7772043" cy="212687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1">
            <a:noAutofit/>
          </a:bodyPr>
          <a:lstStyle/>
          <a:p>
            <a:pPr marL="0" marR="0" lvl="0" indent="0" algn="ctr" rtl="0">
              <a:lnSpc>
                <a:spcPct val="100000"/>
              </a:lnSpc>
              <a:spcBef>
                <a:spcPts val="0"/>
              </a:spcBef>
              <a:spcAft>
                <a:spcPts val="0"/>
              </a:spcAft>
              <a:buClr>
                <a:srgbClr val="999900"/>
              </a:buClr>
              <a:buSzPts val="5800"/>
              <a:buFont typeface="Garamond"/>
              <a:buNone/>
            </a:pPr>
            <a:r>
              <a:rPr lang="sv-SE" sz="5800" b="0" i="0" u="none" strike="noStrike" cap="none">
                <a:solidFill>
                  <a:srgbClr val="999900"/>
                </a:solidFill>
                <a:latin typeface="Garamond"/>
                <a:ea typeface="Garamond"/>
                <a:cs typeface="Garamond"/>
                <a:sym typeface="Garamond"/>
              </a:rPr>
              <a:t>Ventrikeltumörer</a:t>
            </a:r>
            <a:endParaRPr/>
          </a:p>
        </p:txBody>
      </p:sp>
      <p:sp>
        <p:nvSpPr>
          <p:cNvPr id="175" name="Google Shape;175;p1"/>
          <p:cNvSpPr/>
          <p:nvPr/>
        </p:nvSpPr>
        <p:spPr>
          <a:xfrm>
            <a:off x="1371600" y="4354555"/>
            <a:ext cx="6400443" cy="112499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pic>
        <p:nvPicPr>
          <p:cNvPr id="176" name="Google Shape;176;p1"/>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177" name="Google Shape;177;p1"/>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301" name="Google Shape;301;p10"/>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02" name="Google Shape;302;p10" descr="dia"/>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10" name="Google Shape;310;p11"/>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Första och andra px visade endast ulcus, vid tredje skopin sågs följande bild</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311" name="Google Shape;311;p11"/>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12" name="Google Shape;312;p11"/>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13" name="Google Shape;313;p11"/>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2"/>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321" name="Google Shape;321;p12"/>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22" name="Google Shape;322;p12" descr="dia"/>
          <p:cNvPicPr preferRelativeResize="0"/>
          <p:nvPr/>
        </p:nvPicPr>
        <p:blipFill rotWithShape="1">
          <a:blip r:embed="rId3">
            <a:alphaModFix/>
          </a:blip>
          <a:srcRect/>
          <a:stretch/>
        </p:blipFill>
        <p:spPr>
          <a:xfrm>
            <a:off x="0" y="0"/>
            <a:ext cx="9144000" cy="68722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30" name="Google Shape;330;p13"/>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PAD px visade nu adenocarcinom och PAD från op T2N0M0</a:t>
            </a:r>
            <a:endParaRPr/>
          </a:p>
          <a:p>
            <a:pPr marL="0" marR="0" lvl="0" indent="-133350" algn="l" rtl="0">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Sår i ventrikeln följs till läkning då det kan finnas en bakomliggande cancer.</a:t>
            </a:r>
            <a:endParaRPr/>
          </a:p>
          <a:p>
            <a:pPr marL="0" marR="0" lvl="0" indent="0" algn="l" rtl="0">
              <a:lnSpc>
                <a:spcPct val="100000"/>
              </a:lnSpc>
              <a:spcBef>
                <a:spcPts val="700"/>
              </a:spcBef>
              <a:spcAft>
                <a:spcPts val="0"/>
              </a:spcAft>
              <a:buClr>
                <a:srgbClr val="666600"/>
              </a:buClr>
              <a:buSzPts val="2100"/>
              <a:buFont typeface="Noto Sans Symbols"/>
              <a:buNone/>
            </a:pPr>
            <a:endParaRPr sz="2800" b="0" i="0" u="none" strike="noStrike" cap="none">
              <a:solidFill>
                <a:srgbClr val="000000"/>
              </a:solidFill>
              <a:latin typeface="Verdana"/>
              <a:ea typeface="Verdana"/>
              <a:cs typeface="Verdana"/>
              <a:sym typeface="Verdana"/>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331" name="Google Shape;331;p13"/>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32" name="Google Shape;332;p13"/>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33" name="Google Shape;333;p13"/>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4"/>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Fakta</a:t>
            </a:r>
            <a:endParaRPr/>
          </a:p>
        </p:txBody>
      </p:sp>
      <p:sp>
        <p:nvSpPr>
          <p:cNvPr id="341" name="Google Shape;341;p14"/>
          <p:cNvSpPr/>
          <p:nvPr/>
        </p:nvSpPr>
        <p:spPr>
          <a:xfrm>
            <a:off x="457200" y="1600200"/>
            <a:ext cx="4826589"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95250" algn="l" rtl="0">
              <a:lnSpc>
                <a:spcPct val="100000"/>
              </a:lnSpc>
              <a:spcBef>
                <a:spcPts val="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Adenocarcinom utgör ~95% av de maligna tumörerna i ventrikeln</a:t>
            </a:r>
            <a:endParaRPr/>
          </a:p>
          <a:p>
            <a:pPr marL="0" marR="0" lvl="0" indent="-95250" algn="l" rtl="0">
              <a:lnSpc>
                <a:spcPct val="100000"/>
              </a:lnSpc>
              <a:spcBef>
                <a:spcPts val="6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2 subtyper enl Laurén med olika patogenes:</a:t>
            </a:r>
            <a:endParaRPr/>
          </a:p>
          <a:p>
            <a:pPr marL="0" marR="0" lvl="0" indent="0" algn="l" rtl="0">
              <a:lnSpc>
                <a:spcPct val="100000"/>
              </a:lnSpc>
              <a:spcBef>
                <a:spcPts val="600"/>
              </a:spcBef>
              <a:spcAft>
                <a:spcPts val="0"/>
              </a:spcAft>
              <a:buClr>
                <a:srgbClr val="666600"/>
              </a:buClr>
              <a:buSzPts val="1500"/>
              <a:buFont typeface="Noto Sans Symbols"/>
              <a:buNone/>
            </a:pPr>
            <a:endParaRPr sz="2000" b="0" i="0" u="none" strike="noStrike" cap="none">
              <a:solidFill>
                <a:srgbClr val="000000"/>
              </a:solidFill>
              <a:latin typeface="Verdana"/>
              <a:ea typeface="Verdana"/>
              <a:cs typeface="Verdana"/>
              <a:sym typeface="Verdana"/>
            </a:endParaRPr>
          </a:p>
          <a:p>
            <a:pPr marL="0" marR="0" lvl="1" indent="-95250" algn="l" rtl="0">
              <a:spcBef>
                <a:spcPts val="600"/>
              </a:spcBef>
              <a:spcAft>
                <a:spcPts val="0"/>
              </a:spcAft>
              <a:buClr>
                <a:srgbClr val="666600"/>
              </a:buClr>
              <a:buSzPts val="1500"/>
              <a:buFont typeface="Noto Sans Symbols"/>
              <a:buChar char="🞐"/>
            </a:pPr>
            <a:r>
              <a:rPr lang="sv-SE" sz="2000" b="0" i="0" u="none" strike="noStrike" cap="none">
                <a:solidFill>
                  <a:srgbClr val="000000"/>
                </a:solidFill>
                <a:latin typeface="Verdana"/>
                <a:ea typeface="Verdana"/>
                <a:cs typeface="Verdana"/>
                <a:sym typeface="Verdana"/>
              </a:rPr>
              <a:t> Andra former vilka har en annan prognos och behandling:</a:t>
            </a:r>
            <a:endParaRPr sz="2000" b="0" i="0" u="none" strike="noStrike" cap="none">
              <a:solidFill>
                <a:srgbClr val="000000"/>
              </a:solidFill>
              <a:latin typeface="Verdana"/>
              <a:ea typeface="Verdana"/>
              <a:cs typeface="Verdana"/>
              <a:sym typeface="Verdana"/>
            </a:endParaRPr>
          </a:p>
          <a:p>
            <a:pPr marL="342900" marR="0" lvl="1"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Lymfom - MALT (mucosa associated lymphoid tissue)</a:t>
            </a:r>
            <a:endParaRPr/>
          </a:p>
          <a:p>
            <a:pPr marL="342900" marR="0" lvl="1"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GIST (gastrointestinal stromal tumor)</a:t>
            </a:r>
            <a:endParaRPr/>
          </a:p>
          <a:p>
            <a:pPr marL="342900" marR="0" lvl="1"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Carcinoid </a:t>
            </a:r>
            <a:endParaRPr sz="2000" b="0" i="0" u="none" strike="noStrike" cap="none">
              <a:solidFill>
                <a:srgbClr val="000000"/>
              </a:solidFill>
              <a:latin typeface="Verdana"/>
              <a:ea typeface="Verdana"/>
              <a:cs typeface="Verdana"/>
              <a:sym typeface="Verdana"/>
            </a:endParaRPr>
          </a:p>
          <a:p>
            <a:pPr marL="342900" marR="0" lvl="1"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Metastaser från andra tumörer</a:t>
            </a:r>
            <a:endParaRPr/>
          </a:p>
          <a:p>
            <a:pPr marL="0" marR="0" lvl="0" indent="0" algn="l" rtl="0">
              <a:lnSpc>
                <a:spcPct val="100000"/>
              </a:lnSpc>
              <a:spcBef>
                <a:spcPts val="600"/>
              </a:spcBef>
              <a:spcAft>
                <a:spcPts val="0"/>
              </a:spcAft>
              <a:buClr>
                <a:srgbClr val="666600"/>
              </a:buClr>
              <a:buSzPts val="1500"/>
              <a:buFont typeface="Noto Sans Symbols"/>
              <a:buNone/>
            </a:pPr>
            <a:endParaRPr sz="2000" b="0" i="0" u="none" strike="noStrike" cap="none">
              <a:solidFill>
                <a:srgbClr val="000000"/>
              </a:solidFill>
              <a:latin typeface="Verdana"/>
              <a:ea typeface="Verdana"/>
              <a:cs typeface="Verdana"/>
              <a:sym typeface="Verdana"/>
            </a:endParaRPr>
          </a:p>
          <a:p>
            <a:pPr marL="341281" marR="0" lvl="0" indent="-340915" algn="l" rtl="0">
              <a:lnSpc>
                <a:spcPct val="100000"/>
              </a:lnSpc>
              <a:spcBef>
                <a:spcPts val="600"/>
              </a:spcBef>
              <a:spcAft>
                <a:spcPts val="0"/>
              </a:spcAft>
              <a:buClr>
                <a:srgbClr val="000000"/>
              </a:buClr>
              <a:buSzPts val="1800"/>
              <a:buFont typeface="Calibri"/>
              <a:buNone/>
            </a:pPr>
            <a:endParaRPr sz="1800" b="0" i="0" u="none" strike="noStrike" cap="none">
              <a:solidFill>
                <a:srgbClr val="000000"/>
              </a:solidFill>
              <a:latin typeface="Verdana"/>
              <a:ea typeface="Verdana"/>
              <a:cs typeface="Verdana"/>
              <a:sym typeface="Verdana"/>
            </a:endParaRPr>
          </a:p>
        </p:txBody>
      </p:sp>
      <p:sp>
        <p:nvSpPr>
          <p:cNvPr id="342" name="Google Shape;342;p14"/>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43" name="Google Shape;343;p14"/>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44" name="Google Shape;344;p14"/>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345" name="Google Shape;345;p14"/>
          <p:cNvSpPr/>
          <p:nvPr/>
        </p:nvSpPr>
        <p:spPr>
          <a:xfrm>
            <a:off x="3904309" y="2705722"/>
            <a:ext cx="1115568" cy="38404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6" name="Google Shape;346;p14"/>
          <p:cNvPicPr preferRelativeResize="0"/>
          <p:nvPr/>
        </p:nvPicPr>
        <p:blipFill rotWithShape="1">
          <a:blip r:embed="rId4">
            <a:alphaModFix/>
          </a:blip>
          <a:srcRect/>
          <a:stretch/>
        </p:blipFill>
        <p:spPr>
          <a:xfrm>
            <a:off x="5157216" y="1600200"/>
            <a:ext cx="3961565" cy="34023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54" name="Google Shape;354;p15"/>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55" name="Google Shape;355;p15"/>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56" name="Google Shape;356;p15"/>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pic>
        <p:nvPicPr>
          <p:cNvPr id="357" name="Google Shape;357;p15" descr="C:\Users\ad4589\AppData\Local\Microsoft\Windows\Temporary Internet Files\Content.Outlook\2UEAWXVL\GIST nedifrån.jpg"/>
          <p:cNvPicPr preferRelativeResize="0"/>
          <p:nvPr/>
        </p:nvPicPr>
        <p:blipFill rotWithShape="1">
          <a:blip r:embed="rId4">
            <a:alphaModFix/>
          </a:blip>
          <a:srcRect/>
          <a:stretch/>
        </p:blipFill>
        <p:spPr>
          <a:xfrm>
            <a:off x="1609066" y="1494705"/>
            <a:ext cx="5925509" cy="4666339"/>
          </a:xfrm>
          <a:prstGeom prst="rect">
            <a:avLst/>
          </a:prstGeom>
          <a:noFill/>
          <a:ln>
            <a:noFill/>
          </a:ln>
        </p:spPr>
      </p:pic>
      <p:sp>
        <p:nvSpPr>
          <p:cNvPr id="358" name="Google Shape;358;p15"/>
          <p:cNvSpPr txBox="1"/>
          <p:nvPr/>
        </p:nvSpPr>
        <p:spPr>
          <a:xfrm>
            <a:off x="1957410" y="401656"/>
            <a:ext cx="522882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6000" b="0" i="0" u="none" strike="noStrike" cap="none">
                <a:solidFill>
                  <a:srgbClr val="999900"/>
                </a:solidFill>
                <a:latin typeface="Garamond"/>
                <a:ea typeface="Garamond"/>
                <a:cs typeface="Garamond"/>
                <a:sym typeface="Garamond"/>
              </a:rPr>
              <a:t>GIST tumör</a:t>
            </a:r>
            <a:endParaRPr sz="6000">
              <a:solidFill>
                <a:srgbClr val="999900"/>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Patient 3</a:t>
            </a:r>
            <a:endParaRPr sz="4400" b="0" i="0" u="none" strike="noStrike" cap="none">
              <a:solidFill>
                <a:srgbClr val="999900"/>
              </a:solidFill>
              <a:latin typeface="Garamond"/>
              <a:ea typeface="Garamond"/>
              <a:cs typeface="Garamond"/>
              <a:sym typeface="Garamond"/>
            </a:endParaRPr>
          </a:p>
        </p:txBody>
      </p:sp>
      <p:sp>
        <p:nvSpPr>
          <p:cNvPr id="366" name="Google Shape;366;p16"/>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04775" algn="l" rtl="0">
              <a:lnSpc>
                <a:spcPct val="100000"/>
              </a:lnSpc>
              <a:spcBef>
                <a:spcPts val="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Kvinna 62 år som har ”magsårsbesvär” av och till sedan många år tillbaka, genomgick en gastroskopi för 3 år sedan ua. Hon använder PPI mer eller mindre regelbundet.</a:t>
            </a:r>
            <a:endParaRPr/>
          </a:p>
          <a:p>
            <a:pPr marL="0" marR="0" lvl="0" indent="-104775" algn="l" rtl="0">
              <a:lnSpc>
                <a:spcPct val="100000"/>
              </a:lnSpc>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Hon söker upp sin DL då hon sedan några månader tillbaka besväras av sugningar i maggropen, rapningar, illamående emellanåt. Inga uppstötningar, inga bröstsmärtor. Möjligen något lös i magen.</a:t>
            </a:r>
            <a:endParaRPr/>
          </a:p>
          <a:p>
            <a:pPr marL="0" marR="0" lvl="0" indent="-104775" algn="l" rtl="0">
              <a:lnSpc>
                <a:spcPct val="100000"/>
              </a:lnSpc>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DL remitterar in henne för en ny gastroskopi då han uppfattar att symptomen ändrat karaktär.</a:t>
            </a:r>
            <a:endParaRPr/>
          </a:p>
          <a:p>
            <a:pPr marL="0" marR="0" lvl="0" indent="-104775" algn="l" rtl="0">
              <a:lnSpc>
                <a:spcPct val="100000"/>
              </a:lnSpc>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Skopin visar följande bild</a:t>
            </a:r>
            <a:endParaRPr/>
          </a:p>
          <a:p>
            <a:pPr marL="341281" marR="0" lvl="0" indent="-340915" algn="l" rtl="0">
              <a:lnSpc>
                <a:spcPct val="100000"/>
              </a:lnSpc>
              <a:spcBef>
                <a:spcPts val="550"/>
              </a:spcBef>
              <a:spcAft>
                <a:spcPts val="0"/>
              </a:spcAft>
              <a:buClr>
                <a:srgbClr val="000000"/>
              </a:buClr>
              <a:buSzPts val="2200"/>
              <a:buFont typeface="Calibri"/>
              <a:buNone/>
            </a:pPr>
            <a:endParaRPr sz="2200" b="0" i="0" u="none" strike="noStrike" cap="none">
              <a:solidFill>
                <a:srgbClr val="000000"/>
              </a:solidFill>
              <a:latin typeface="Verdana"/>
              <a:ea typeface="Verdana"/>
              <a:cs typeface="Verdana"/>
              <a:sym typeface="Verdana"/>
            </a:endParaRPr>
          </a:p>
        </p:txBody>
      </p:sp>
      <p:sp>
        <p:nvSpPr>
          <p:cNvPr id="367" name="Google Shape;367;p16"/>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68" name="Google Shape;368;p16"/>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69" name="Google Shape;369;p16"/>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377" name="Google Shape;377;p17"/>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78" name="Google Shape;378;p17" descr="DSC_0053R"/>
          <p:cNvPicPr preferRelativeResize="0"/>
          <p:nvPr/>
        </p:nvPicPr>
        <p:blipFill rotWithShape="1">
          <a:blip r:embed="rId3">
            <a:alphaModFix/>
          </a:blip>
          <a:srcRect l="3542" t="2057" r="2743" b="6375"/>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Patient 3</a:t>
            </a:r>
            <a:endParaRPr sz="4400" b="0" i="0" u="none" strike="noStrike" cap="none">
              <a:solidFill>
                <a:srgbClr val="999900"/>
              </a:solidFill>
              <a:latin typeface="Garamond"/>
              <a:ea typeface="Garamond"/>
              <a:cs typeface="Garamond"/>
              <a:sym typeface="Garamond"/>
            </a:endParaRPr>
          </a:p>
        </p:txBody>
      </p:sp>
      <p:sp>
        <p:nvSpPr>
          <p:cNvPr id="386" name="Google Shape;386;p18"/>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PAD visar MALT lymfom och Helicobacter Pylori</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Patienten HP-eradikeras och 3 mån ser man endast ett ärr (se bild på nästa slide), PAD inget tumörmisstänkt.</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387" name="Google Shape;387;p18"/>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388" name="Google Shape;388;p18"/>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389" name="Google Shape;389;p18"/>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9"/>
          <p:cNvPicPr preferRelativeResize="0"/>
          <p:nvPr/>
        </p:nvPicPr>
        <p:blipFill rotWithShape="1">
          <a:blip r:embed="rId3">
            <a:alphaModFix/>
          </a:blip>
          <a:srcRect/>
          <a:stretch/>
        </p:blipFill>
        <p:spPr>
          <a:xfrm>
            <a:off x="0" y="0"/>
            <a:ext cx="9143643" cy="6857643"/>
          </a:xfrm>
          <a:prstGeom prst="rect">
            <a:avLst/>
          </a:prstGeom>
          <a:noFill/>
          <a:ln>
            <a:noFill/>
          </a:ln>
        </p:spPr>
      </p:pic>
      <p:sp>
        <p:nvSpPr>
          <p:cNvPr id="397" name="Google Shape;397;p19"/>
          <p:cNvSpPr/>
          <p:nvPr/>
        </p:nvSpPr>
        <p:spPr>
          <a:xfrm>
            <a:off x="1306083" y="3500277"/>
            <a:ext cx="2346478" cy="36827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spAutoFit/>
          </a:bodyPr>
          <a:lstStyle/>
          <a:p>
            <a:pPr marL="0" marR="0" lvl="0" indent="0" algn="l" rtl="0">
              <a:lnSpc>
                <a:spcPct val="100000"/>
              </a:lnSpc>
              <a:spcBef>
                <a:spcPts val="0"/>
              </a:spcBef>
              <a:spcAft>
                <a:spcPts val="0"/>
              </a:spcAft>
              <a:buClr>
                <a:srgbClr val="FFFFFF"/>
              </a:buClr>
              <a:buSzPts val="1800"/>
              <a:buFont typeface="Verdana"/>
              <a:buNone/>
            </a:pPr>
            <a:r>
              <a:rPr lang="sv-SE" sz="1800" b="0" i="0" u="none" strike="noStrike" cap="none">
                <a:solidFill>
                  <a:srgbClr val="FFFFFF"/>
                </a:solidFill>
                <a:latin typeface="Verdana"/>
                <a:ea typeface="Verdana"/>
                <a:cs typeface="Verdana"/>
                <a:sym typeface="Verdana"/>
              </a:rPr>
              <a:t>3 mån efter trippel</a:t>
            </a:r>
            <a:endParaRPr/>
          </a:p>
        </p:txBody>
      </p:sp>
      <p:sp>
        <p:nvSpPr>
          <p:cNvPr id="398" name="Google Shape;398;p19"/>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399" name="Google Shape;399;p19"/>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00" name="Google Shape;400;p19" descr="DSC_0062R"/>
          <p:cNvPicPr preferRelativeResize="0"/>
          <p:nvPr/>
        </p:nvPicPr>
        <p:blipFill rotWithShape="1">
          <a:blip r:embed="rId4">
            <a:alphaModFix/>
          </a:blip>
          <a:srcRect l="2048" t="2570" r="3058" b="7126"/>
          <a:stretch/>
        </p:blipFill>
        <p:spPr>
          <a:xfrm>
            <a:off x="0" y="0"/>
            <a:ext cx="9144000" cy="6858000"/>
          </a:xfrm>
          <a:prstGeom prst="rect">
            <a:avLst/>
          </a:prstGeom>
          <a:noFill/>
          <a:ln>
            <a:noFill/>
          </a:ln>
        </p:spPr>
      </p:pic>
      <p:pic>
        <p:nvPicPr>
          <p:cNvPr id="401" name="Google Shape;401;p19" descr="DSC_0052R"/>
          <p:cNvPicPr preferRelativeResize="0"/>
          <p:nvPr/>
        </p:nvPicPr>
        <p:blipFill rotWithShape="1">
          <a:blip r:embed="rId5">
            <a:alphaModFix/>
          </a:blip>
          <a:srcRect l="3101" t="1984" r="2589" b="6518"/>
          <a:stretch/>
        </p:blipFill>
        <p:spPr>
          <a:xfrm>
            <a:off x="152400" y="152400"/>
            <a:ext cx="9144000" cy="6858000"/>
          </a:xfrm>
          <a:prstGeom prst="rect">
            <a:avLst/>
          </a:prstGeom>
          <a:noFill/>
          <a:ln>
            <a:noFill/>
          </a:ln>
        </p:spPr>
      </p:pic>
      <p:sp>
        <p:nvSpPr>
          <p:cNvPr id="402" name="Google Shape;402;p19"/>
          <p:cNvSpPr txBox="1"/>
          <p:nvPr/>
        </p:nvSpPr>
        <p:spPr>
          <a:xfrm>
            <a:off x="1212574" y="3124200"/>
            <a:ext cx="2439987"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a:solidFill>
                  <a:schemeClr val="lt1"/>
                </a:solidFill>
                <a:latin typeface="Verdana"/>
                <a:ea typeface="Verdana"/>
                <a:cs typeface="Verdana"/>
                <a:sym typeface="Verdana"/>
              </a:rPr>
              <a:t>3 mån efter trippel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
          <p:cNvSpPr/>
          <p:nvPr/>
        </p:nvSpPr>
        <p:spPr>
          <a:xfrm>
            <a:off x="4699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Patient 1</a:t>
            </a:r>
            <a:endParaRPr sz="4400" b="0" i="0" u="none" strike="noStrike" cap="none">
              <a:solidFill>
                <a:srgbClr val="999900"/>
              </a:solidFill>
              <a:latin typeface="Garamond"/>
              <a:ea typeface="Garamond"/>
              <a:cs typeface="Garamond"/>
              <a:sym typeface="Garamond"/>
            </a:endParaRPr>
          </a:p>
        </p:txBody>
      </p:sp>
      <p:sp>
        <p:nvSpPr>
          <p:cNvPr id="185" name="Google Shape;185;p2"/>
          <p:cNvSpPr/>
          <p:nvPr/>
        </p:nvSpPr>
        <p:spPr>
          <a:xfrm>
            <a:off x="457200" y="1600200"/>
            <a:ext cx="8229243" cy="462240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42 år, som upplever stress pga sorg i familjen. Hon har tappat ca 18 kg i vikt under 6 mån, delvis pga medveten bantning.</a:t>
            </a:r>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Hon har sökt sin DL och fått behandling mot HP, men pga kvarstående epigastralgier står hon på ppi sedan 2 mån tillbaka.</a:t>
            </a:r>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Remiss för gastroskopi.</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186" name="Google Shape;186;p2"/>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187" name="Google Shape;187;p2"/>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188" name="Google Shape;188;p2"/>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5"/>
          <p:cNvSpPr/>
          <p:nvPr/>
        </p:nvSpPr>
        <p:spPr>
          <a:xfrm>
            <a:off x="457200" y="-14401"/>
            <a:ext cx="8229243" cy="143172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Scirrös cancer i antrum</a:t>
            </a:r>
            <a:endParaRPr sz="1800" b="0" i="0" u="none" strike="noStrike" cap="none">
              <a:solidFill>
                <a:srgbClr val="999900"/>
              </a:solidFill>
              <a:latin typeface="Garamond"/>
              <a:ea typeface="Garamond"/>
              <a:cs typeface="Garamond"/>
              <a:sym typeface="Garamond"/>
            </a:endParaRPr>
          </a:p>
        </p:txBody>
      </p:sp>
      <p:sp>
        <p:nvSpPr>
          <p:cNvPr id="410" name="Google Shape;410;p25"/>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11" name="Google Shape;411;p25"/>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12" name="Google Shape;412;p25"/>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pic>
        <p:nvPicPr>
          <p:cNvPr id="413" name="Google Shape;413;p25" descr="C:\Users\ad4589\AppData\Local\Microsoft\Windows\Temporary Internet Files\Content.Outlook\2UEAWXVL\Skirrös cancer antrum.jpg"/>
          <p:cNvPicPr preferRelativeResize="0"/>
          <p:nvPr/>
        </p:nvPicPr>
        <p:blipFill rotWithShape="1">
          <a:blip r:embed="rId4">
            <a:alphaModFix/>
          </a:blip>
          <a:srcRect/>
          <a:stretch/>
        </p:blipFill>
        <p:spPr>
          <a:xfrm>
            <a:off x="1808476" y="1519707"/>
            <a:ext cx="5762927" cy="45383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6"/>
          <p:cNvSpPr/>
          <p:nvPr/>
        </p:nvSpPr>
        <p:spPr>
          <a:xfrm>
            <a:off x="457200" y="-14401"/>
            <a:ext cx="8229243" cy="143172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Adjuvant behandling?</a:t>
            </a:r>
            <a:br>
              <a:rPr lang="sv-SE" sz="4400" b="0" i="0" u="none" strike="noStrike" cap="none">
                <a:solidFill>
                  <a:srgbClr val="999900"/>
                </a:solidFill>
                <a:latin typeface="Garamond"/>
                <a:ea typeface="Garamond"/>
                <a:cs typeface="Garamond"/>
                <a:sym typeface="Garamond"/>
              </a:rPr>
            </a:br>
            <a:r>
              <a:rPr lang="sv-SE" sz="4400" b="0" i="0" u="none" strike="noStrike" cap="none">
                <a:solidFill>
                  <a:srgbClr val="999900"/>
                </a:solidFill>
                <a:latin typeface="Garamond"/>
                <a:ea typeface="Garamond"/>
                <a:cs typeface="Garamond"/>
                <a:sym typeface="Garamond"/>
              </a:rPr>
              <a:t> </a:t>
            </a:r>
            <a:r>
              <a:rPr lang="sv-SE" sz="1800" b="0" i="0" u="none" strike="noStrike" cap="none">
                <a:solidFill>
                  <a:srgbClr val="999900"/>
                </a:solidFill>
                <a:latin typeface="Garamond"/>
                <a:ea typeface="Garamond"/>
                <a:cs typeface="Garamond"/>
                <a:sym typeface="Garamond"/>
              </a:rPr>
              <a:t>Nationellt vårdprogram för Esofagus-/ventrikelcancer 2012</a:t>
            </a:r>
            <a:endParaRPr/>
          </a:p>
        </p:txBody>
      </p:sp>
      <p:sp>
        <p:nvSpPr>
          <p:cNvPr id="421" name="Google Shape;421;p26"/>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Neoadjuvant kemoterapi?</a:t>
            </a:r>
            <a:endParaRPr/>
          </a:p>
          <a:p>
            <a:pPr marL="342900" marR="0" lvl="0"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MAGIC studien (resekabel </a:t>
            </a:r>
            <a:r>
              <a:rPr lang="sv-SE" sz="2200" b="0" i="0" u="none" strike="noStrike" cap="none">
                <a:solidFill>
                  <a:srgbClr val="000000"/>
                </a:solidFill>
                <a:latin typeface="Calibri"/>
                <a:ea typeface="Calibri"/>
                <a:cs typeface="Calibri"/>
                <a:sym typeface="Calibri"/>
              </a:rPr>
              <a:t>≥  stadium 2 cancer)</a:t>
            </a:r>
            <a:r>
              <a:rPr lang="sv-SE" sz="2200" b="0" i="0" u="none" strike="noStrike" cap="none">
                <a:solidFill>
                  <a:srgbClr val="000000"/>
                </a:solidFill>
                <a:latin typeface="Verdana"/>
                <a:ea typeface="Verdana"/>
                <a:cs typeface="Verdana"/>
                <a:sym typeface="Verdana"/>
              </a:rPr>
              <a:t>:</a:t>
            </a:r>
            <a:endParaRPr/>
          </a:p>
          <a:p>
            <a:pPr marL="800100" marR="0" lvl="1"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5-års överlevnad 13-14% förbättrad</a:t>
            </a:r>
            <a:endParaRPr/>
          </a:p>
          <a:p>
            <a:pPr marL="800100" marR="0" lvl="1"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Minskad tumör storlek och stadium</a:t>
            </a:r>
            <a:endParaRPr/>
          </a:p>
          <a:p>
            <a:pPr marL="800100" marR="0" lvl="1"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Ökat antal kurativa resektioner</a:t>
            </a:r>
            <a:endParaRPr/>
          </a:p>
          <a:p>
            <a:pPr marL="0" marR="0" lvl="0" indent="0" algn="l" rtl="0">
              <a:lnSpc>
                <a:spcPct val="100000"/>
              </a:lnSpc>
              <a:spcBef>
                <a:spcPts val="700"/>
              </a:spcBef>
              <a:spcAft>
                <a:spcPts val="0"/>
              </a:spcAft>
              <a:buClr>
                <a:srgbClr val="000000"/>
              </a:buClr>
              <a:buSzPts val="2200"/>
              <a:buFont typeface="Calibri"/>
              <a:buNone/>
            </a:pPr>
            <a:endParaRPr sz="2200" b="0" i="0" u="none" strike="noStrike" cap="none">
              <a:solidFill>
                <a:srgbClr val="000000"/>
              </a:solidFill>
              <a:latin typeface="Verdana"/>
              <a:ea typeface="Verdana"/>
              <a:cs typeface="Verdana"/>
              <a:sym typeface="Verdana"/>
            </a:endParaRPr>
          </a:p>
          <a:p>
            <a:pPr marL="0" marR="0" lvl="0" indent="0" algn="l" rtl="0">
              <a:lnSpc>
                <a:spcPct val="100000"/>
              </a:lnSpc>
              <a:spcBef>
                <a:spcPts val="70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Post-operativ (adjuvant) terapi?</a:t>
            </a:r>
            <a:endParaRPr/>
          </a:p>
          <a:p>
            <a:pPr marL="342900" marR="0" lvl="0" indent="-342900" algn="l" rtl="0">
              <a:lnSpc>
                <a:spcPct val="100000"/>
              </a:lnSpc>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Begränsad nytta / ingen fördel av adjuvant kemo?</a:t>
            </a:r>
            <a:endParaRPr/>
          </a:p>
          <a:p>
            <a:pPr marL="0" marR="0" lvl="0" indent="0" algn="l" rtl="0">
              <a:lnSpc>
                <a:spcPct val="100000"/>
              </a:lnSpc>
              <a:spcBef>
                <a:spcPts val="700"/>
              </a:spcBef>
              <a:spcAft>
                <a:spcPts val="0"/>
              </a:spcAft>
              <a:buNone/>
            </a:pPr>
            <a:endParaRPr sz="2200" b="0" i="0" u="none" strike="noStrike" cap="none">
              <a:solidFill>
                <a:srgbClr val="000000"/>
              </a:solidFill>
              <a:latin typeface="Verdana"/>
              <a:ea typeface="Verdana"/>
              <a:cs typeface="Verdana"/>
              <a:sym typeface="Verdana"/>
            </a:endParaRPr>
          </a:p>
        </p:txBody>
      </p:sp>
      <p:sp>
        <p:nvSpPr>
          <p:cNvPr id="422" name="Google Shape;422;p26"/>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23" name="Google Shape;423;p26"/>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24" name="Google Shape;424;p26"/>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7"/>
          <p:cNvSpPr/>
          <p:nvPr/>
        </p:nvSpPr>
        <p:spPr>
          <a:xfrm>
            <a:off x="457200" y="-14401"/>
            <a:ext cx="8229243" cy="143172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Adjuvant behandling?</a:t>
            </a:r>
            <a:br>
              <a:rPr lang="sv-SE" sz="4400" b="0" i="0" u="none" strike="noStrike" cap="none">
                <a:solidFill>
                  <a:srgbClr val="999900"/>
                </a:solidFill>
                <a:latin typeface="Garamond"/>
                <a:ea typeface="Garamond"/>
                <a:cs typeface="Garamond"/>
                <a:sym typeface="Garamond"/>
              </a:rPr>
            </a:br>
            <a:r>
              <a:rPr lang="sv-SE" sz="4400" b="0" i="0" u="none" strike="noStrike" cap="none">
                <a:solidFill>
                  <a:srgbClr val="999900"/>
                </a:solidFill>
                <a:latin typeface="Garamond"/>
                <a:ea typeface="Garamond"/>
                <a:cs typeface="Garamond"/>
                <a:sym typeface="Garamond"/>
              </a:rPr>
              <a:t> </a:t>
            </a:r>
            <a:r>
              <a:rPr lang="sv-SE" sz="1800" b="0" i="0" u="none" strike="noStrike" cap="none">
                <a:solidFill>
                  <a:srgbClr val="999900"/>
                </a:solidFill>
                <a:latin typeface="Garamond"/>
                <a:ea typeface="Garamond"/>
                <a:cs typeface="Garamond"/>
                <a:sym typeface="Garamond"/>
              </a:rPr>
              <a:t>Nationellt vårdprogram för Esofagus-/ventrikelcancer 2012</a:t>
            </a:r>
            <a:endParaRPr/>
          </a:p>
        </p:txBody>
      </p:sp>
      <p:sp>
        <p:nvSpPr>
          <p:cNvPr id="432" name="Google Shape;432;p27"/>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342900" marR="0" lvl="0" indent="-342900" algn="l" rtl="0">
              <a:spcBef>
                <a:spcPts val="0"/>
              </a:spcBef>
              <a:spcAft>
                <a:spcPts val="0"/>
              </a:spcAft>
              <a:buClr>
                <a:schemeClr val="dk1"/>
              </a:buClr>
              <a:buSzPts val="2400"/>
              <a:buFont typeface="Calibri"/>
              <a:buChar char="-"/>
            </a:pPr>
            <a:r>
              <a:rPr lang="sv-SE" sz="2400">
                <a:solidFill>
                  <a:schemeClr val="dk1"/>
                </a:solidFill>
                <a:latin typeface="Calibri"/>
                <a:ea typeface="Calibri"/>
                <a:cs typeface="Calibri"/>
                <a:sym typeface="Calibri"/>
              </a:rPr>
              <a:t>Perioperativ platinumbaserad cytostatikabehandling skall erbjudas till alla patienter med gott AT och där resekabel ≥ stadium 2 cancer föreligger. (+++) </a:t>
            </a: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Char char="-"/>
            </a:pPr>
            <a:r>
              <a:rPr lang="sv-SE" sz="2400">
                <a:solidFill>
                  <a:schemeClr val="dk1"/>
                </a:solidFill>
                <a:latin typeface="Calibri"/>
                <a:ea typeface="Calibri"/>
                <a:cs typeface="Calibri"/>
                <a:sym typeface="Calibri"/>
              </a:rPr>
              <a:t>Preoperativ cytostatika- alt. kemoradioterapi kan, i tumörkrympande syfte, övervägas när lokalt avancerad sjukdom med primärt tveksam resektabilitet föreligger. (++) </a:t>
            </a: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lnSpc>
                <a:spcPct val="100000"/>
              </a:lnSpc>
              <a:spcBef>
                <a:spcPts val="700"/>
              </a:spcBef>
              <a:spcAft>
                <a:spcPts val="0"/>
              </a:spcAft>
              <a:buNone/>
            </a:pPr>
            <a:endParaRPr sz="2200" b="0" i="0" u="none" strike="noStrike" cap="none">
              <a:solidFill>
                <a:srgbClr val="000000"/>
              </a:solidFill>
              <a:latin typeface="Verdana"/>
              <a:ea typeface="Verdana"/>
              <a:cs typeface="Verdana"/>
              <a:sym typeface="Verdana"/>
            </a:endParaRPr>
          </a:p>
        </p:txBody>
      </p:sp>
      <p:sp>
        <p:nvSpPr>
          <p:cNvPr id="433" name="Google Shape;433;p27"/>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34" name="Google Shape;434;p27"/>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35" name="Google Shape;435;p27"/>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4"/>
          <p:cNvSpPr/>
          <p:nvPr/>
        </p:nvSpPr>
        <p:spPr>
          <a:xfrm>
            <a:off x="457200" y="-14401"/>
            <a:ext cx="8229243" cy="143172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Resektion eller gastrektomi?</a:t>
            </a:r>
            <a:br>
              <a:rPr lang="sv-SE" sz="4400" b="0" i="0" u="none" strike="noStrike" cap="none">
                <a:solidFill>
                  <a:srgbClr val="999900"/>
                </a:solidFill>
                <a:latin typeface="Garamond"/>
                <a:ea typeface="Garamond"/>
                <a:cs typeface="Garamond"/>
                <a:sym typeface="Garamond"/>
              </a:rPr>
            </a:br>
            <a:r>
              <a:rPr lang="sv-SE" sz="4400" b="0" i="0" u="none" strike="noStrike" cap="none">
                <a:solidFill>
                  <a:srgbClr val="999900"/>
                </a:solidFill>
                <a:latin typeface="Garamond"/>
                <a:ea typeface="Garamond"/>
                <a:cs typeface="Garamond"/>
                <a:sym typeface="Garamond"/>
              </a:rPr>
              <a:t> </a:t>
            </a:r>
            <a:r>
              <a:rPr lang="sv-SE" sz="1800" b="0" i="0" u="none" strike="noStrike" cap="none">
                <a:solidFill>
                  <a:srgbClr val="999900"/>
                </a:solidFill>
                <a:latin typeface="Garamond"/>
                <a:ea typeface="Garamond"/>
                <a:cs typeface="Garamond"/>
                <a:sym typeface="Garamond"/>
              </a:rPr>
              <a:t>Nationellt vårdprogram för Esofagus-/ventrikelcancer 2012</a:t>
            </a:r>
            <a:endParaRPr/>
          </a:p>
        </p:txBody>
      </p:sp>
      <p:sp>
        <p:nvSpPr>
          <p:cNvPr id="443" name="Google Shape;443;p24"/>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Kurativ behandling:</a:t>
            </a:r>
            <a:endParaRPr/>
          </a:p>
          <a:p>
            <a:pPr marL="0" marR="0" lvl="0" indent="0" algn="l" rtl="0">
              <a:lnSpc>
                <a:spcPct val="100000"/>
              </a:lnSpc>
              <a:spcBef>
                <a:spcPts val="70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	- Total gastrektomi</a:t>
            </a:r>
            <a:endParaRPr sz="2200">
              <a:solidFill>
                <a:srgbClr val="000000"/>
              </a:solidFill>
              <a:latin typeface="Verdana"/>
              <a:ea typeface="Verdana"/>
              <a:cs typeface="Verdana"/>
              <a:sym typeface="Verdana"/>
            </a:endParaRPr>
          </a:p>
          <a:p>
            <a:pPr marL="0" marR="0" lvl="0" indent="0" algn="l" rtl="0">
              <a:lnSpc>
                <a:spcPct val="100000"/>
              </a:lnSpc>
              <a:spcBef>
                <a:spcPts val="70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	- Ventrikelresektion</a:t>
            </a:r>
            <a:endParaRPr/>
          </a:p>
          <a:p>
            <a:pPr marL="0" marR="0" lvl="0" indent="0" algn="l" rtl="0">
              <a:lnSpc>
                <a:spcPct val="100000"/>
              </a:lnSpc>
              <a:spcBef>
                <a:spcPts val="700"/>
              </a:spcBef>
              <a:spcAft>
                <a:spcPts val="0"/>
              </a:spcAft>
              <a:buClr>
                <a:srgbClr val="000000"/>
              </a:buClr>
              <a:buSzPts val="2200"/>
              <a:buFont typeface="Verdana"/>
              <a:buNone/>
            </a:pPr>
            <a:r>
              <a:rPr lang="sv-SE" sz="2200" b="0" i="0" u="none" strike="noStrike" cap="none">
                <a:solidFill>
                  <a:srgbClr val="000000"/>
                </a:solidFill>
                <a:latin typeface="Verdana"/>
                <a:ea typeface="Verdana"/>
                <a:cs typeface="Verdana"/>
                <a:sym typeface="Verdana"/>
              </a:rPr>
              <a:t>Resektionsmarginal:</a:t>
            </a:r>
            <a:endParaRPr/>
          </a:p>
          <a:p>
            <a:pPr marL="342900" marR="0" lvl="0"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Ytlig cancer: ≥2 cm</a:t>
            </a:r>
            <a:endParaRPr/>
          </a:p>
          <a:p>
            <a:pPr marL="342900" marR="0" lvl="0" indent="-342900" algn="l" rtl="0">
              <a:lnSpc>
                <a:spcPct val="100000"/>
              </a:lnSpc>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Intestinal typ: ≥2 cm</a:t>
            </a:r>
            <a:endParaRPr/>
          </a:p>
          <a:p>
            <a:pPr marL="342900" marR="0" lvl="0" indent="-342900" algn="l" rtl="0">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Diffus/infiltrativ typ: ≥5 cm</a:t>
            </a:r>
            <a:endParaRPr/>
          </a:p>
          <a:p>
            <a:pPr marL="342900" marR="0" lvl="0" indent="-342900" algn="l" rtl="0">
              <a:lnSpc>
                <a:spcPct val="100000"/>
              </a:lnSpc>
              <a:spcBef>
                <a:spcPts val="700"/>
              </a:spcBef>
              <a:spcAft>
                <a:spcPts val="0"/>
              </a:spcAft>
              <a:buClr>
                <a:srgbClr val="000000"/>
              </a:buClr>
              <a:buSzPts val="2200"/>
              <a:buFont typeface="Verdana"/>
              <a:buChar char="-"/>
            </a:pPr>
            <a:r>
              <a:rPr lang="sv-SE" sz="2200" b="0" i="0" u="none" strike="noStrike" cap="none">
                <a:solidFill>
                  <a:srgbClr val="000000"/>
                </a:solidFill>
                <a:latin typeface="Verdana"/>
                <a:ea typeface="Verdana"/>
                <a:cs typeface="Verdana"/>
                <a:sym typeface="Verdana"/>
              </a:rPr>
              <a:t>Scirrös (bindvävsrik) cancer: gastrektomi likaså om tumöravståndet till kardia är mindre än 5 cm</a:t>
            </a:r>
            <a:endParaRPr/>
          </a:p>
          <a:p>
            <a:pPr marL="342900" marR="0" lvl="0" indent="-203200" algn="l" rtl="0">
              <a:lnSpc>
                <a:spcPct val="100000"/>
              </a:lnSpc>
              <a:spcBef>
                <a:spcPts val="700"/>
              </a:spcBef>
              <a:spcAft>
                <a:spcPts val="0"/>
              </a:spcAft>
              <a:buClr>
                <a:srgbClr val="000000"/>
              </a:buClr>
              <a:buSzPts val="2200"/>
              <a:buFont typeface="Calibri"/>
              <a:buNone/>
            </a:pPr>
            <a:endParaRPr sz="2200" b="0" i="0" u="none" strike="noStrike" cap="none">
              <a:solidFill>
                <a:srgbClr val="000000"/>
              </a:solidFill>
              <a:latin typeface="Verdana"/>
              <a:ea typeface="Verdana"/>
              <a:cs typeface="Verdana"/>
              <a:sym typeface="Verdana"/>
            </a:endParaRPr>
          </a:p>
          <a:p>
            <a:pPr marL="341281" marR="0" lvl="0" indent="-340915" algn="l" rtl="0">
              <a:lnSpc>
                <a:spcPct val="100000"/>
              </a:lnSpc>
              <a:spcBef>
                <a:spcPts val="700"/>
              </a:spcBef>
              <a:spcAft>
                <a:spcPts val="0"/>
              </a:spcAft>
              <a:buClr>
                <a:srgbClr val="000000"/>
              </a:buClr>
              <a:buSzPts val="2200"/>
              <a:buFont typeface="Calibri"/>
              <a:buNone/>
            </a:pPr>
            <a:endParaRPr sz="2200" b="0" i="0" u="none" strike="noStrike" cap="none">
              <a:solidFill>
                <a:srgbClr val="000000"/>
              </a:solidFill>
              <a:latin typeface="Verdana"/>
              <a:ea typeface="Verdana"/>
              <a:cs typeface="Verdana"/>
              <a:sym typeface="Verdana"/>
            </a:endParaRPr>
          </a:p>
        </p:txBody>
      </p:sp>
      <p:sp>
        <p:nvSpPr>
          <p:cNvPr id="444" name="Google Shape;444;p24"/>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45" name="Google Shape;445;p24"/>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46" name="Google Shape;446;p24"/>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Lymfkörteldissektion </a:t>
            </a:r>
            <a:br>
              <a:rPr lang="sv-SE" sz="4400" b="0" i="0" u="none" strike="noStrike" cap="none">
                <a:solidFill>
                  <a:srgbClr val="999900"/>
                </a:solidFill>
                <a:latin typeface="Garamond"/>
                <a:ea typeface="Garamond"/>
                <a:cs typeface="Garamond"/>
                <a:sym typeface="Garamond"/>
              </a:rPr>
            </a:br>
            <a:r>
              <a:rPr lang="sv-SE" sz="1800" b="0" i="0" u="none" strike="noStrike" cap="none">
                <a:solidFill>
                  <a:srgbClr val="999900"/>
                </a:solidFill>
                <a:latin typeface="Garamond"/>
                <a:ea typeface="Garamond"/>
                <a:cs typeface="Garamond"/>
                <a:sym typeface="Garamond"/>
              </a:rPr>
              <a:t>Nationellt vårdprogram för esofagus-/ventrikelcancer 2012</a:t>
            </a:r>
            <a:endParaRPr/>
          </a:p>
        </p:txBody>
      </p:sp>
      <p:sp>
        <p:nvSpPr>
          <p:cNvPr id="454" name="Google Shape;454;p28"/>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55" name="Google Shape;455;p28"/>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56" name="Google Shape;456;p28"/>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pic>
        <p:nvPicPr>
          <p:cNvPr id="457" name="Google Shape;457;p28"/>
          <p:cNvPicPr preferRelativeResize="0"/>
          <p:nvPr/>
        </p:nvPicPr>
        <p:blipFill rotWithShape="1">
          <a:blip r:embed="rId4">
            <a:alphaModFix/>
          </a:blip>
          <a:srcRect/>
          <a:stretch/>
        </p:blipFill>
        <p:spPr>
          <a:xfrm>
            <a:off x="1225479" y="1605084"/>
            <a:ext cx="7122600" cy="45559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Rekonstruktion?</a:t>
            </a:r>
            <a:br>
              <a:rPr lang="sv-SE" sz="4400" b="0" i="0" u="none" strike="noStrike" cap="none">
                <a:solidFill>
                  <a:srgbClr val="999900"/>
                </a:solidFill>
                <a:latin typeface="Garamond"/>
                <a:ea typeface="Garamond"/>
                <a:cs typeface="Garamond"/>
                <a:sym typeface="Garamond"/>
              </a:rPr>
            </a:br>
            <a:r>
              <a:rPr lang="sv-SE" sz="1800" b="0" i="0" u="none" strike="noStrike" cap="none">
                <a:solidFill>
                  <a:srgbClr val="999900"/>
                </a:solidFill>
                <a:latin typeface="Garamond"/>
                <a:ea typeface="Garamond"/>
                <a:cs typeface="Garamond"/>
                <a:sym typeface="Garamond"/>
              </a:rPr>
              <a:t> Nationellt vårdprogram för esofagus-/ventrikelcancer 2012</a:t>
            </a:r>
            <a:endParaRPr/>
          </a:p>
        </p:txBody>
      </p:sp>
      <p:sp>
        <p:nvSpPr>
          <p:cNvPr id="465" name="Google Shape;465;p29"/>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66" name="Google Shape;466;p29"/>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67" name="Google Shape;467;p29"/>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pic>
        <p:nvPicPr>
          <p:cNvPr id="468" name="Google Shape;468;p29"/>
          <p:cNvPicPr preferRelativeResize="0"/>
          <p:nvPr/>
        </p:nvPicPr>
        <p:blipFill rotWithShape="1">
          <a:blip r:embed="rId4">
            <a:alphaModFix/>
          </a:blip>
          <a:srcRect/>
          <a:stretch/>
        </p:blipFill>
        <p:spPr>
          <a:xfrm>
            <a:off x="1587142" y="1536429"/>
            <a:ext cx="5918563" cy="44389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0"/>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Rekonstruktion?</a:t>
            </a:r>
            <a:br>
              <a:rPr lang="sv-SE" sz="4400" b="0" i="0" u="none" strike="noStrike" cap="none">
                <a:solidFill>
                  <a:srgbClr val="999900"/>
                </a:solidFill>
                <a:latin typeface="Garamond"/>
                <a:ea typeface="Garamond"/>
                <a:cs typeface="Garamond"/>
                <a:sym typeface="Garamond"/>
              </a:rPr>
            </a:br>
            <a:r>
              <a:rPr lang="sv-SE" sz="1800" b="0" i="0" u="none" strike="noStrike" cap="none">
                <a:solidFill>
                  <a:srgbClr val="999900"/>
                </a:solidFill>
                <a:latin typeface="Garamond"/>
                <a:ea typeface="Garamond"/>
                <a:cs typeface="Garamond"/>
                <a:sym typeface="Garamond"/>
              </a:rPr>
              <a:t> Nationellt vårdprogram för esofagus-/ventrikelcancer 2012</a:t>
            </a:r>
            <a:endParaRPr/>
          </a:p>
        </p:txBody>
      </p:sp>
      <p:sp>
        <p:nvSpPr>
          <p:cNvPr id="476" name="Google Shape;476;p30"/>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77" name="Google Shape;477;p30"/>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78" name="Google Shape;478;p30"/>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pic>
        <p:nvPicPr>
          <p:cNvPr id="479" name="Google Shape;479;p30"/>
          <p:cNvPicPr preferRelativeResize="0"/>
          <p:nvPr/>
        </p:nvPicPr>
        <p:blipFill rotWithShape="1">
          <a:blip r:embed="rId4">
            <a:alphaModFix/>
          </a:blip>
          <a:srcRect/>
          <a:stretch/>
        </p:blipFill>
        <p:spPr>
          <a:xfrm>
            <a:off x="1244598" y="1487884"/>
            <a:ext cx="6141009" cy="46731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1"/>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Radikalitet</a:t>
            </a:r>
            <a:endParaRPr/>
          </a:p>
        </p:txBody>
      </p:sp>
      <p:sp>
        <p:nvSpPr>
          <p:cNvPr id="487" name="Google Shape;487;p31"/>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RX		Närvaro av kvarvarande tumör 		kan ej bedömas</a:t>
            </a:r>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R0		Ingen kvarvarande tumörväxt</a:t>
            </a:r>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R1		PAD visar  kvarvarande tumörväxt</a:t>
            </a:r>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R2		Makroskopiskt kvarlämnad 			tumörväxt</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488" name="Google Shape;488;p31"/>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489" name="Google Shape;489;p31"/>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490" name="Google Shape;490;p31"/>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2"/>
          <p:cNvSpPr/>
          <p:nvPr/>
        </p:nvSpPr>
        <p:spPr>
          <a:xfrm>
            <a:off x="457200" y="46076"/>
            <a:ext cx="8229243" cy="13712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200"/>
              <a:buFont typeface="Garamond"/>
              <a:buNone/>
            </a:pPr>
            <a:r>
              <a:rPr lang="sv-SE" sz="4200" b="0" i="0" u="none" strike="noStrike" cap="none">
                <a:solidFill>
                  <a:srgbClr val="999900"/>
                </a:solidFill>
                <a:latin typeface="Garamond"/>
                <a:ea typeface="Garamond"/>
                <a:cs typeface="Garamond"/>
                <a:sym typeface="Garamond"/>
              </a:rPr>
              <a:t>Postop ventrikelresektion/gastrektomi</a:t>
            </a:r>
            <a:endParaRPr/>
          </a:p>
        </p:txBody>
      </p:sp>
      <p:sp>
        <p:nvSpPr>
          <p:cNvPr id="498" name="Google Shape;498;p32"/>
          <p:cNvSpPr/>
          <p:nvPr/>
        </p:nvSpPr>
        <p:spPr>
          <a:xfrm>
            <a:off x="457200" y="1600200"/>
            <a:ext cx="8229243" cy="471131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23825" algn="l" rtl="0">
              <a:lnSpc>
                <a:spcPct val="100000"/>
              </a:lnSpc>
              <a:spcBef>
                <a:spcPts val="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Komplikationer uppträder i 15-20%</a:t>
            </a:r>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Operativ mortalitet &lt; 5%</a:t>
            </a:r>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Malnutrition</a:t>
            </a:r>
            <a:endParaRPr/>
          </a:p>
          <a:p>
            <a:pPr marL="457200" marR="0" lvl="1" indent="0" algn="l" rtl="0">
              <a:spcBef>
                <a:spcPts val="650"/>
              </a:spcBef>
              <a:spcAft>
                <a:spcPts val="0"/>
              </a:spcAft>
              <a:buNone/>
            </a:pPr>
            <a:r>
              <a:rPr lang="sv-SE" sz="2600" b="0" i="0" u="none" strike="noStrike" cap="none">
                <a:solidFill>
                  <a:srgbClr val="000000"/>
                </a:solidFill>
                <a:latin typeface="Verdana"/>
                <a:ea typeface="Verdana"/>
                <a:cs typeface="Verdana"/>
                <a:sym typeface="Verdana"/>
              </a:rPr>
              <a:t>- Att rutinmässigt lägga nutritiv jejunostomi är av osäkert värde</a:t>
            </a:r>
            <a:endParaRPr sz="2600" b="0" i="0" u="none" strike="noStrike" cap="none">
              <a:solidFill>
                <a:srgbClr val="000000"/>
              </a:solidFill>
              <a:latin typeface="Verdana"/>
              <a:ea typeface="Verdana"/>
              <a:cs typeface="Verdana"/>
              <a:sym typeface="Verdana"/>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Risk för B12 brist även efter partiell resektion</a:t>
            </a:r>
            <a:endParaRPr sz="2600" b="0" i="0" u="none" strike="noStrike" cap="none">
              <a:solidFill>
                <a:srgbClr val="000000"/>
              </a:solidFill>
              <a:latin typeface="Verdana"/>
              <a:ea typeface="Verdana"/>
              <a:cs typeface="Verdana"/>
              <a:sym typeface="Verdana"/>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Folsyra, D-vitamin?</a:t>
            </a:r>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Pneumococcvaccination?</a:t>
            </a:r>
            <a:endParaRPr/>
          </a:p>
          <a:p>
            <a:pPr marL="0" marR="0" lvl="0" indent="-123825" algn="l" rtl="0">
              <a:lnSpc>
                <a:spcPct val="100000"/>
              </a:lnSpc>
              <a:spcBef>
                <a:spcPts val="650"/>
              </a:spcBef>
              <a:spcAft>
                <a:spcPts val="0"/>
              </a:spcAft>
              <a:buClr>
                <a:srgbClr val="666600"/>
              </a:buClr>
              <a:buSzPts val="1950"/>
              <a:buFont typeface="Noto Sans Symbols"/>
              <a:buChar char="🞐"/>
            </a:pPr>
            <a:r>
              <a:rPr lang="sv-SE" sz="2600" b="0" i="0" u="none" strike="noStrike" cap="none">
                <a:solidFill>
                  <a:srgbClr val="000000"/>
                </a:solidFill>
                <a:latin typeface="Verdana"/>
                <a:ea typeface="Verdana"/>
                <a:cs typeface="Verdana"/>
                <a:sym typeface="Verdana"/>
              </a:rPr>
              <a:t> Pankreasenzym?</a:t>
            </a:r>
            <a:endParaRPr/>
          </a:p>
          <a:p>
            <a:pPr marL="341281" marR="0" lvl="0" indent="-340915" algn="l" rtl="0">
              <a:lnSpc>
                <a:spcPct val="100000"/>
              </a:lnSpc>
              <a:spcBef>
                <a:spcPts val="650"/>
              </a:spcBef>
              <a:spcAft>
                <a:spcPts val="0"/>
              </a:spcAft>
              <a:buClr>
                <a:srgbClr val="000000"/>
              </a:buClr>
              <a:buSzPts val="2600"/>
              <a:buFont typeface="Calibri"/>
              <a:buNone/>
            </a:pPr>
            <a:endParaRPr sz="2600" b="0" i="0" u="none" strike="noStrike" cap="none">
              <a:solidFill>
                <a:srgbClr val="000000"/>
              </a:solidFill>
              <a:latin typeface="Verdana"/>
              <a:ea typeface="Verdana"/>
              <a:cs typeface="Verdana"/>
              <a:sym typeface="Verdana"/>
            </a:endParaRPr>
          </a:p>
        </p:txBody>
      </p:sp>
      <p:sp>
        <p:nvSpPr>
          <p:cNvPr id="499" name="Google Shape;499;p32"/>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500" name="Google Shape;500;p32"/>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501" name="Google Shape;501;p32"/>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3"/>
          <p:cNvSpPr/>
          <p:nvPr/>
        </p:nvSpPr>
        <p:spPr>
          <a:xfrm>
            <a:off x="457200" y="-380884"/>
            <a:ext cx="8229243" cy="17982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200"/>
              <a:buFont typeface="Garamond"/>
              <a:buNone/>
            </a:pPr>
            <a:r>
              <a:rPr lang="sv-SE" sz="4200" b="0" i="0" u="none" strike="noStrike" cap="none">
                <a:solidFill>
                  <a:srgbClr val="999900"/>
                </a:solidFill>
                <a:latin typeface="Garamond"/>
                <a:ea typeface="Garamond"/>
                <a:cs typeface="Garamond"/>
                <a:sym typeface="Garamond"/>
              </a:rPr>
              <a:t>Postop ventrikelresektion/gastrektomi</a:t>
            </a:r>
            <a:br>
              <a:rPr lang="sv-SE" sz="4200" b="0" i="0" u="none" strike="noStrike" cap="none">
                <a:solidFill>
                  <a:srgbClr val="999900"/>
                </a:solidFill>
                <a:latin typeface="Garamond"/>
                <a:ea typeface="Garamond"/>
                <a:cs typeface="Garamond"/>
                <a:sym typeface="Garamond"/>
              </a:rPr>
            </a:br>
            <a:r>
              <a:rPr lang="sv-SE" sz="2800" b="0" i="0" u="none" strike="noStrike" cap="none">
                <a:solidFill>
                  <a:srgbClr val="999900"/>
                </a:solidFill>
                <a:latin typeface="Garamond"/>
                <a:ea typeface="Garamond"/>
                <a:cs typeface="Garamond"/>
                <a:sym typeface="Garamond"/>
              </a:rPr>
              <a:t> Anastomoskontroll</a:t>
            </a:r>
            <a:endParaRPr/>
          </a:p>
        </p:txBody>
      </p:sp>
      <p:sp>
        <p:nvSpPr>
          <p:cNvPr id="509" name="Google Shape;509;p33"/>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Läcktest</a:t>
            </a:r>
            <a:endParaRPr sz="2800" b="0" i="0" u="none" strike="noStrike" cap="none">
              <a:solidFill>
                <a:srgbClr val="000000"/>
              </a:solidFill>
              <a:latin typeface="Verdana"/>
              <a:ea typeface="Verdana"/>
              <a:cs typeface="Verdana"/>
              <a:sym typeface="Verdana"/>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Rtg</a:t>
            </a:r>
            <a:endParaRPr sz="2800" b="0" i="0" u="none" strike="noStrike" cap="none">
              <a:solidFill>
                <a:srgbClr val="000000"/>
              </a:solidFill>
              <a:latin typeface="Verdana"/>
              <a:ea typeface="Verdana"/>
              <a:cs typeface="Verdana"/>
              <a:sym typeface="Verdana"/>
            </a:endParaRPr>
          </a:p>
          <a:p>
            <a:pPr marL="0" marR="0" lvl="0" indent="-133350" algn="l" rtl="0">
              <a:lnSpc>
                <a:spcPct val="100000"/>
              </a:lnSpc>
              <a:spcBef>
                <a:spcPts val="70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Endoskopi</a:t>
            </a:r>
            <a:endParaRPr sz="2800" b="0" i="0" u="none" strike="noStrike" cap="none">
              <a:solidFill>
                <a:srgbClr val="000000"/>
              </a:solidFill>
              <a:latin typeface="Verdana"/>
              <a:ea typeface="Verdana"/>
              <a:cs typeface="Verdana"/>
              <a:sym typeface="Verdana"/>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510" name="Google Shape;510;p33"/>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511" name="Google Shape;511;p33"/>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512" name="Google Shape;512;p33"/>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p:nvPr/>
        </p:nvSpPr>
        <p:spPr>
          <a:xfrm>
            <a:off x="6885715" y="6257879"/>
            <a:ext cx="1118155" cy="36827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spAutoFit/>
          </a:bodyPr>
          <a:lstStyle/>
          <a:p>
            <a:pPr marL="0" marR="0" lvl="0" indent="0" algn="l" rtl="0">
              <a:lnSpc>
                <a:spcPct val="100000"/>
              </a:lnSpc>
              <a:spcBef>
                <a:spcPts val="0"/>
              </a:spcBef>
              <a:spcAft>
                <a:spcPts val="0"/>
              </a:spcAft>
              <a:buClr>
                <a:srgbClr val="FFFFFF"/>
              </a:buClr>
              <a:buSzPts val="1800"/>
              <a:buFont typeface="Verdana"/>
              <a:buNone/>
            </a:pPr>
            <a:r>
              <a:rPr lang="sv-SE" sz="1800" b="0" i="0" u="none" strike="noStrike" cap="none">
                <a:solidFill>
                  <a:srgbClr val="FFFFFF"/>
                </a:solidFill>
                <a:latin typeface="Verdana"/>
                <a:ea typeface="Verdana"/>
                <a:cs typeface="Verdana"/>
                <a:sym typeface="Verdana"/>
              </a:rPr>
              <a:t>T1N0M0</a:t>
            </a:r>
            <a:endParaRPr/>
          </a:p>
        </p:txBody>
      </p:sp>
      <p:sp>
        <p:nvSpPr>
          <p:cNvPr id="196" name="Google Shape;196;p3"/>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197" name="Google Shape;197;p3"/>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198" name="Google Shape;198;p3"/>
          <p:cNvPicPr preferRelativeResize="0"/>
          <p:nvPr/>
        </p:nvPicPr>
        <p:blipFill rotWithShape="1">
          <a:blip r:embed="rId3">
            <a:alphaModFix/>
          </a:blip>
          <a:srcRect/>
          <a:stretch/>
        </p:blipFill>
        <p:spPr>
          <a:xfrm>
            <a:off x="1739900" y="1528699"/>
            <a:ext cx="5689600" cy="4380992"/>
          </a:xfrm>
          <a:prstGeom prst="rect">
            <a:avLst/>
          </a:prstGeom>
          <a:noFill/>
          <a:ln>
            <a:noFill/>
          </a:ln>
        </p:spPr>
      </p:pic>
      <p:sp>
        <p:nvSpPr>
          <p:cNvPr id="199" name="Google Shape;199;p3"/>
          <p:cNvSpPr/>
          <p:nvPr/>
        </p:nvSpPr>
        <p:spPr>
          <a:xfrm>
            <a:off x="1739900" y="552649"/>
            <a:ext cx="570489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4400" b="0" i="0" u="none" strike="noStrike" cap="none">
                <a:solidFill>
                  <a:srgbClr val="999900"/>
                </a:solidFill>
                <a:latin typeface="Garamond"/>
                <a:ea typeface="Garamond"/>
                <a:cs typeface="Garamond"/>
                <a:sym typeface="Garamond"/>
              </a:rPr>
              <a:t>Patient 1 – malignt ulkus</a:t>
            </a:r>
            <a:endParaRPr sz="4400" b="0" i="0" u="none" strike="noStrike" cap="none">
              <a:solidFill>
                <a:srgbClr val="999900"/>
              </a:solidFill>
              <a:latin typeface="Garamond"/>
              <a:ea typeface="Garamond"/>
              <a:cs typeface="Garamond"/>
              <a:sym typeface="Garamond"/>
            </a:endParaRPr>
          </a:p>
        </p:txBody>
      </p:sp>
      <p:pic>
        <p:nvPicPr>
          <p:cNvPr id="200" name="Google Shape;200;p3"/>
          <p:cNvPicPr preferRelativeResize="0"/>
          <p:nvPr/>
        </p:nvPicPr>
        <p:blipFill rotWithShape="1">
          <a:blip r:embed="rId4">
            <a:alphaModFix/>
          </a:blip>
          <a:srcRect/>
          <a:stretch/>
        </p:blipFill>
        <p:spPr>
          <a:xfrm>
            <a:off x="7740716" y="6161044"/>
            <a:ext cx="1402918" cy="6965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4"/>
          <p:cNvSpPr txBox="1">
            <a:spLocks noGrp="1"/>
          </p:cNvSpPr>
          <p:nvPr>
            <p:ph type="body" idx="1"/>
          </p:nvPr>
        </p:nvSpPr>
        <p:spPr>
          <a:xfrm>
            <a:off x="457200" y="1604515"/>
            <a:ext cx="8229243" cy="4525923"/>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rgbClr val="000000"/>
              </a:buClr>
              <a:buSzPts val="1800"/>
              <a:buFont typeface="Verdana"/>
              <a:buChar char="-"/>
            </a:pPr>
            <a:r>
              <a:rPr lang="sv-SE" sz="1800"/>
              <a:t> </a:t>
            </a:r>
            <a:r>
              <a:rPr lang="sv-SE"/>
              <a:t>Har förbättrats de senaste åren men är fortfarande dålig</a:t>
            </a:r>
            <a:endParaRPr/>
          </a:p>
          <a:p>
            <a:pPr marL="1143000" lvl="1" indent="-457200" algn="l" rtl="0">
              <a:lnSpc>
                <a:spcPct val="90000"/>
              </a:lnSpc>
              <a:spcBef>
                <a:spcPts val="1915"/>
              </a:spcBef>
              <a:spcAft>
                <a:spcPts val="0"/>
              </a:spcAft>
              <a:buClr>
                <a:srgbClr val="000000"/>
              </a:buClr>
              <a:buSzPts val="2400"/>
              <a:buChar char="-"/>
            </a:pPr>
            <a:r>
              <a:rPr lang="sv-SE"/>
              <a:t>I Sverige är 5-årsöverlevnaden 20-25%</a:t>
            </a:r>
            <a:endParaRPr/>
          </a:p>
          <a:p>
            <a:pPr marL="685800" lvl="1" indent="0" algn="l" rtl="0">
              <a:lnSpc>
                <a:spcPct val="90000"/>
              </a:lnSpc>
              <a:spcBef>
                <a:spcPts val="500"/>
              </a:spcBef>
              <a:spcAft>
                <a:spcPts val="0"/>
              </a:spcAft>
              <a:buClr>
                <a:srgbClr val="000000"/>
              </a:buClr>
              <a:buSzPts val="2400"/>
              <a:buNone/>
            </a:pPr>
            <a:endParaRPr/>
          </a:p>
          <a:p>
            <a:pPr marL="457200" lvl="0" indent="-457200" algn="l" rtl="0">
              <a:lnSpc>
                <a:spcPct val="100000"/>
              </a:lnSpc>
              <a:spcBef>
                <a:spcPts val="0"/>
              </a:spcBef>
              <a:spcAft>
                <a:spcPts val="0"/>
              </a:spcAft>
              <a:buClr>
                <a:srgbClr val="000000"/>
              </a:buClr>
              <a:buSzPts val="2800"/>
              <a:buFont typeface="Verdana"/>
              <a:buChar char="-"/>
            </a:pPr>
            <a:r>
              <a:rPr lang="sv-SE"/>
              <a:t>Prognostiskt viktiga faktorer:</a:t>
            </a:r>
            <a:endParaRPr/>
          </a:p>
          <a:p>
            <a:pPr marL="1143000" lvl="1" indent="-457200" algn="l" rtl="0">
              <a:lnSpc>
                <a:spcPct val="90000"/>
              </a:lnSpc>
              <a:spcBef>
                <a:spcPts val="1915"/>
              </a:spcBef>
              <a:spcAft>
                <a:spcPts val="0"/>
              </a:spcAft>
              <a:buClr>
                <a:srgbClr val="000000"/>
              </a:buClr>
              <a:buSzPts val="2400"/>
              <a:buChar char="-"/>
            </a:pPr>
            <a:r>
              <a:rPr lang="sv-SE"/>
              <a:t>Lymfkörtelstatus</a:t>
            </a:r>
            <a:endParaRPr/>
          </a:p>
          <a:p>
            <a:pPr marL="1143000" lvl="1" indent="-457200" algn="l" rtl="0">
              <a:lnSpc>
                <a:spcPct val="90000"/>
              </a:lnSpc>
              <a:spcBef>
                <a:spcPts val="500"/>
              </a:spcBef>
              <a:spcAft>
                <a:spcPts val="0"/>
              </a:spcAft>
              <a:buClr>
                <a:srgbClr val="000000"/>
              </a:buClr>
              <a:buSzPts val="2400"/>
              <a:buChar char="-"/>
            </a:pPr>
            <a:r>
              <a:rPr lang="sv-SE"/>
              <a:t>Ev radikal resektion</a:t>
            </a:r>
            <a:endParaRPr/>
          </a:p>
          <a:p>
            <a:pPr marL="1143000" lvl="1" indent="-457200" algn="l" rtl="0">
              <a:lnSpc>
                <a:spcPct val="90000"/>
              </a:lnSpc>
              <a:spcBef>
                <a:spcPts val="500"/>
              </a:spcBef>
              <a:spcAft>
                <a:spcPts val="0"/>
              </a:spcAft>
              <a:buClr>
                <a:srgbClr val="000000"/>
              </a:buClr>
              <a:buSzPts val="2400"/>
              <a:buChar char="-"/>
            </a:pPr>
            <a:r>
              <a:rPr lang="sv-SE"/>
              <a:t>Frånvaro av post-operativa komplikationer</a:t>
            </a:r>
            <a:endParaRPr/>
          </a:p>
          <a:p>
            <a:pPr marL="341281" lvl="0" indent="-340915" algn="l" rtl="0">
              <a:lnSpc>
                <a:spcPct val="100000"/>
              </a:lnSpc>
              <a:spcBef>
                <a:spcPts val="700"/>
              </a:spcBef>
              <a:spcAft>
                <a:spcPts val="0"/>
              </a:spcAft>
              <a:buClr>
                <a:srgbClr val="000000"/>
              </a:buClr>
              <a:buSzPts val="1800"/>
              <a:buFont typeface="Verdana"/>
              <a:buNone/>
            </a:pPr>
            <a:endParaRPr sz="1800"/>
          </a:p>
          <a:p>
            <a:pPr marL="0" lvl="0" indent="0" algn="l" rtl="0">
              <a:lnSpc>
                <a:spcPct val="100000"/>
              </a:lnSpc>
              <a:spcBef>
                <a:spcPts val="700"/>
              </a:spcBef>
              <a:spcAft>
                <a:spcPts val="0"/>
              </a:spcAft>
              <a:buClr>
                <a:srgbClr val="666600"/>
              </a:buClr>
              <a:buSzPts val="2100"/>
              <a:buFont typeface="Verdana"/>
              <a:buNone/>
            </a:pPr>
            <a:endParaRPr/>
          </a:p>
        </p:txBody>
      </p:sp>
      <p:sp>
        <p:nvSpPr>
          <p:cNvPr id="519" name="Google Shape;519;p34"/>
          <p:cNvSpPr/>
          <p:nvPr/>
        </p:nvSpPr>
        <p:spPr>
          <a:xfrm>
            <a:off x="457200" y="46076"/>
            <a:ext cx="8229243" cy="13712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200"/>
              <a:buFont typeface="Garamond"/>
              <a:buNone/>
            </a:pPr>
            <a:r>
              <a:rPr lang="sv-SE" sz="4200" b="0" i="0" u="none" strike="noStrike" cap="none">
                <a:solidFill>
                  <a:srgbClr val="999900"/>
                </a:solidFill>
                <a:latin typeface="Garamond"/>
                <a:ea typeface="Garamond"/>
                <a:cs typeface="Garamond"/>
                <a:sym typeface="Garamond"/>
              </a:rPr>
              <a:t>Prognos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5"/>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Palliativ behandling</a:t>
            </a:r>
            <a:endParaRPr/>
          </a:p>
        </p:txBody>
      </p:sp>
      <p:sp>
        <p:nvSpPr>
          <p:cNvPr id="527" name="Google Shape;527;p35"/>
          <p:cNvSpPr/>
          <p:nvPr/>
        </p:nvSpPr>
        <p:spPr>
          <a:xfrm>
            <a:off x="457200" y="1600200"/>
            <a:ext cx="8229243" cy="500652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04775" algn="l" rtl="0">
              <a:lnSpc>
                <a:spcPct val="100000"/>
              </a:lnSpc>
              <a:spcBef>
                <a:spcPts val="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Ventrikelcancer drabbar framför allt äldre pat (medianålder idag 75 år), inte sällan med komplicerande sjukdom(ar)</a:t>
            </a:r>
            <a:endParaRPr/>
          </a:p>
          <a:p>
            <a:pPr marL="0" marR="0" lvl="0" indent="-104775" algn="l" rtl="0">
              <a:lnSpc>
                <a:spcPct val="100000"/>
              </a:lnSpc>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Vanligt att tumören är avancerad vid diagnos, ca 65% genomgår op</a:t>
            </a:r>
            <a:endParaRPr sz="2200" b="0" i="0" u="none" strike="noStrike" cap="none">
              <a:solidFill>
                <a:srgbClr val="000000"/>
              </a:solidFill>
              <a:latin typeface="Verdana"/>
              <a:ea typeface="Verdana"/>
              <a:cs typeface="Verdana"/>
              <a:sym typeface="Verdana"/>
            </a:endParaRPr>
          </a:p>
          <a:p>
            <a:pPr marL="0" marR="0" lvl="0" indent="-104775" algn="l" rtl="0">
              <a:lnSpc>
                <a:spcPct val="100000"/>
              </a:lnSpc>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Om inte bot kan erbjudas, kan palliation vara meningsfull</a:t>
            </a:r>
            <a:endParaRPr/>
          </a:p>
          <a:p>
            <a:pPr marL="457200" marR="0" lvl="1" indent="-104775" algn="l" rtl="0">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Gastrostomi (för nutrition eller i avlastande syfte)</a:t>
            </a:r>
            <a:endParaRPr/>
          </a:p>
          <a:p>
            <a:pPr marL="457200" marR="0" lvl="1" indent="-104775" algn="l" rtl="0">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Jejunostomi</a:t>
            </a:r>
            <a:endParaRPr sz="2200" b="0" i="0" u="none" strike="noStrike" cap="none">
              <a:solidFill>
                <a:srgbClr val="000000"/>
              </a:solidFill>
              <a:latin typeface="Verdana"/>
              <a:ea typeface="Verdana"/>
              <a:cs typeface="Verdana"/>
              <a:sym typeface="Verdana"/>
            </a:endParaRPr>
          </a:p>
          <a:p>
            <a:pPr marL="457200" marR="0" lvl="1" indent="-104775" algn="l" rtl="0">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Stent</a:t>
            </a:r>
            <a:endParaRPr/>
          </a:p>
          <a:p>
            <a:pPr marL="457200" marR="0" lvl="1" indent="-104775" algn="l" rtl="0">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Gastroenterostomi (GE)</a:t>
            </a:r>
            <a:endParaRPr/>
          </a:p>
          <a:p>
            <a:pPr marL="457200" marR="0" lvl="1" indent="-104775" algn="l" rtl="0">
              <a:spcBef>
                <a:spcPts val="550"/>
              </a:spcBef>
              <a:spcAft>
                <a:spcPts val="0"/>
              </a:spcAft>
              <a:buClr>
                <a:srgbClr val="666600"/>
              </a:buClr>
              <a:buSzPts val="1650"/>
              <a:buFont typeface="Noto Sans Symbols"/>
              <a:buChar char="🞐"/>
            </a:pPr>
            <a:r>
              <a:rPr lang="sv-SE" sz="2200" b="0" i="0" u="none" strike="noStrike" cap="none">
                <a:solidFill>
                  <a:srgbClr val="000000"/>
                </a:solidFill>
                <a:latin typeface="Verdana"/>
                <a:ea typeface="Verdana"/>
                <a:cs typeface="Verdana"/>
                <a:sym typeface="Verdana"/>
              </a:rPr>
              <a:t> Cytostatika</a:t>
            </a:r>
            <a:endParaRPr sz="2200" b="0" i="0" u="none" strike="noStrike" cap="none">
              <a:solidFill>
                <a:srgbClr val="000000"/>
              </a:solidFill>
              <a:latin typeface="Verdana"/>
              <a:ea typeface="Verdana"/>
              <a:cs typeface="Verdana"/>
              <a:sym typeface="Verdana"/>
            </a:endParaRPr>
          </a:p>
          <a:p>
            <a:pPr marL="341281" marR="0" lvl="0" indent="-340915" algn="l" rtl="0">
              <a:lnSpc>
                <a:spcPct val="100000"/>
              </a:lnSpc>
              <a:spcBef>
                <a:spcPts val="550"/>
              </a:spcBef>
              <a:spcAft>
                <a:spcPts val="0"/>
              </a:spcAft>
              <a:buClr>
                <a:srgbClr val="000000"/>
              </a:buClr>
              <a:buSzPts val="2200"/>
              <a:buFont typeface="Calibri"/>
              <a:buNone/>
            </a:pPr>
            <a:endParaRPr sz="2200" b="0" i="0" u="none" strike="noStrike" cap="none">
              <a:solidFill>
                <a:srgbClr val="000000"/>
              </a:solidFill>
              <a:latin typeface="Verdana"/>
              <a:ea typeface="Verdana"/>
              <a:cs typeface="Verdana"/>
              <a:sym typeface="Verdana"/>
            </a:endParaRPr>
          </a:p>
        </p:txBody>
      </p:sp>
      <p:sp>
        <p:nvSpPr>
          <p:cNvPr id="528" name="Google Shape;528;p35"/>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529" name="Google Shape;529;p35"/>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530" name="Google Shape;530;p35"/>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p:nvPr/>
        </p:nvSpPr>
        <p:spPr>
          <a:xfrm>
            <a:off x="6885715" y="6257879"/>
            <a:ext cx="1118155" cy="36827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spAutoFit/>
          </a:bodyPr>
          <a:lstStyle/>
          <a:p>
            <a:pPr marL="0" marR="0" lvl="0" indent="0" algn="l" rtl="0">
              <a:lnSpc>
                <a:spcPct val="100000"/>
              </a:lnSpc>
              <a:spcBef>
                <a:spcPts val="0"/>
              </a:spcBef>
              <a:spcAft>
                <a:spcPts val="0"/>
              </a:spcAft>
              <a:buClr>
                <a:srgbClr val="FFFFFF"/>
              </a:buClr>
              <a:buSzPts val="1800"/>
              <a:buFont typeface="Verdana"/>
              <a:buNone/>
            </a:pPr>
            <a:r>
              <a:rPr lang="sv-SE" sz="1800" b="0" i="0" u="none" strike="noStrike" cap="none">
                <a:solidFill>
                  <a:srgbClr val="FFFFFF"/>
                </a:solidFill>
                <a:latin typeface="Verdana"/>
                <a:ea typeface="Verdana"/>
                <a:cs typeface="Verdana"/>
                <a:sym typeface="Verdana"/>
              </a:rPr>
              <a:t>T1N0M0</a:t>
            </a:r>
            <a:endParaRPr/>
          </a:p>
        </p:txBody>
      </p:sp>
      <p:sp>
        <p:nvSpPr>
          <p:cNvPr id="208" name="Google Shape;208;p4"/>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209" name="Google Shape;209;p4"/>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sp>
        <p:nvSpPr>
          <p:cNvPr id="210" name="Google Shape;210;p4"/>
          <p:cNvSpPr/>
          <p:nvPr/>
        </p:nvSpPr>
        <p:spPr>
          <a:xfrm>
            <a:off x="1739900" y="552649"/>
            <a:ext cx="57048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3200" b="0" i="0" u="none" strike="noStrike" cap="none">
                <a:solidFill>
                  <a:srgbClr val="999900"/>
                </a:solidFill>
                <a:latin typeface="Garamond"/>
                <a:ea typeface="Garamond"/>
                <a:cs typeface="Garamond"/>
                <a:sym typeface="Garamond"/>
              </a:rPr>
              <a:t>Annat exempel på malignt ulkus</a:t>
            </a:r>
            <a:endParaRPr sz="3200" b="0" i="0" u="none" strike="noStrike" cap="none">
              <a:solidFill>
                <a:srgbClr val="999900"/>
              </a:solidFill>
              <a:latin typeface="Garamond"/>
              <a:ea typeface="Garamond"/>
              <a:cs typeface="Garamond"/>
              <a:sym typeface="Garamond"/>
            </a:endParaRPr>
          </a:p>
        </p:txBody>
      </p:sp>
      <p:pic>
        <p:nvPicPr>
          <p:cNvPr id="211" name="Google Shape;211;p4" descr="C:\Users\ad4589\AppData\Local\Microsoft\Windows\Temporary Internet Files\Content.Outlook\2UEAWXVL\Malignt ulcus J-manöver.jpg"/>
          <p:cNvPicPr preferRelativeResize="0"/>
          <p:nvPr/>
        </p:nvPicPr>
        <p:blipFill rotWithShape="1">
          <a:blip r:embed="rId3">
            <a:alphaModFix/>
          </a:blip>
          <a:srcRect/>
          <a:stretch/>
        </p:blipFill>
        <p:spPr>
          <a:xfrm>
            <a:off x="1879335" y="1511336"/>
            <a:ext cx="5693689" cy="4483780"/>
          </a:xfrm>
          <a:prstGeom prst="rect">
            <a:avLst/>
          </a:prstGeom>
          <a:noFill/>
          <a:ln>
            <a:noFill/>
          </a:ln>
        </p:spPr>
      </p:pic>
      <p:pic>
        <p:nvPicPr>
          <p:cNvPr id="212" name="Google Shape;212;p4"/>
          <p:cNvPicPr preferRelativeResize="0"/>
          <p:nvPr/>
        </p:nvPicPr>
        <p:blipFill rotWithShape="1">
          <a:blip r:embed="rId4">
            <a:alphaModFix/>
          </a:blip>
          <a:srcRect/>
          <a:stretch/>
        </p:blipFill>
        <p:spPr>
          <a:xfrm>
            <a:off x="7740716" y="6161044"/>
            <a:ext cx="1402918" cy="696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Patient 1 – fortsatt handläggning</a:t>
            </a:r>
            <a:endParaRPr sz="4400" b="0" i="0" u="none" strike="noStrike" cap="none">
              <a:solidFill>
                <a:srgbClr val="999900"/>
              </a:solidFill>
              <a:latin typeface="Garamond"/>
              <a:ea typeface="Garamond"/>
              <a:cs typeface="Garamond"/>
              <a:sym typeface="Garamond"/>
            </a:endParaRPr>
          </a:p>
        </p:txBody>
      </p:sp>
      <p:sp>
        <p:nvSpPr>
          <p:cNvPr id="220" name="Google Shape;220;p5"/>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221" name="Google Shape;221;p5"/>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222" name="Google Shape;222;p5"/>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223" name="Google Shape;223;p5"/>
          <p:cNvSpPr/>
          <p:nvPr/>
        </p:nvSpPr>
        <p:spPr>
          <a:xfrm>
            <a:off x="2646040" y="1622120"/>
            <a:ext cx="2617158" cy="723275"/>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Är patienten i skick för aktiv behandling?</a:t>
            </a:r>
            <a:endParaRPr sz="1800" b="0" i="0" u="none" strike="noStrike" cap="none">
              <a:solidFill>
                <a:schemeClr val="lt1"/>
              </a:solidFill>
              <a:latin typeface="Calibri"/>
              <a:ea typeface="Calibri"/>
              <a:cs typeface="Calibri"/>
              <a:sym typeface="Calibri"/>
            </a:endParaRPr>
          </a:p>
        </p:txBody>
      </p:sp>
      <p:sp>
        <p:nvSpPr>
          <p:cNvPr id="224" name="Google Shape;224;p5"/>
          <p:cNvSpPr/>
          <p:nvPr/>
        </p:nvSpPr>
        <p:spPr>
          <a:xfrm>
            <a:off x="5696904" y="1622120"/>
            <a:ext cx="568985" cy="395802"/>
          </a:xfrm>
          <a:prstGeom prst="flowChartProcess">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Nej</a:t>
            </a:r>
            <a:endParaRPr/>
          </a:p>
        </p:txBody>
      </p:sp>
      <p:sp>
        <p:nvSpPr>
          <p:cNvPr id="225" name="Google Shape;225;p5"/>
          <p:cNvSpPr/>
          <p:nvPr/>
        </p:nvSpPr>
        <p:spPr>
          <a:xfrm>
            <a:off x="6796833" y="1730076"/>
            <a:ext cx="1144855" cy="612648"/>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Palliation</a:t>
            </a:r>
            <a:endParaRPr sz="1800" b="0" i="0" u="none" strike="noStrike" cap="none">
              <a:solidFill>
                <a:schemeClr val="lt1"/>
              </a:solidFill>
              <a:latin typeface="Calibri"/>
              <a:ea typeface="Calibri"/>
              <a:cs typeface="Calibri"/>
              <a:sym typeface="Calibri"/>
            </a:endParaRPr>
          </a:p>
        </p:txBody>
      </p:sp>
      <p:cxnSp>
        <p:nvCxnSpPr>
          <p:cNvPr id="226" name="Google Shape;226;p5"/>
          <p:cNvCxnSpPr/>
          <p:nvPr/>
        </p:nvCxnSpPr>
        <p:spPr>
          <a:xfrm>
            <a:off x="5448663" y="2122783"/>
            <a:ext cx="1218329" cy="535"/>
          </a:xfrm>
          <a:prstGeom prst="straightConnector1">
            <a:avLst/>
          </a:prstGeom>
          <a:noFill/>
          <a:ln w="9525" cap="flat" cmpd="sng">
            <a:solidFill>
              <a:schemeClr val="accent1"/>
            </a:solidFill>
            <a:prstDash val="solid"/>
            <a:miter lim="800000"/>
            <a:headEnd type="none" w="sm" len="sm"/>
            <a:tailEnd type="triangle" w="med" len="med"/>
          </a:ln>
        </p:spPr>
      </p:cxnSp>
      <p:sp>
        <p:nvSpPr>
          <p:cNvPr id="227" name="Google Shape;227;p5"/>
          <p:cNvSpPr/>
          <p:nvPr/>
        </p:nvSpPr>
        <p:spPr>
          <a:xfrm>
            <a:off x="3282846" y="2458026"/>
            <a:ext cx="485806" cy="267111"/>
          </a:xfrm>
          <a:prstGeom prst="flowChartProcess">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Ja</a:t>
            </a:r>
            <a:endParaRPr/>
          </a:p>
        </p:txBody>
      </p:sp>
      <p:cxnSp>
        <p:nvCxnSpPr>
          <p:cNvPr id="228" name="Google Shape;228;p5"/>
          <p:cNvCxnSpPr/>
          <p:nvPr/>
        </p:nvCxnSpPr>
        <p:spPr>
          <a:xfrm flipH="1">
            <a:off x="3945186" y="2432442"/>
            <a:ext cx="683" cy="374296"/>
          </a:xfrm>
          <a:prstGeom prst="straightConnector1">
            <a:avLst/>
          </a:prstGeom>
          <a:noFill/>
          <a:ln w="9525" cap="flat" cmpd="sng">
            <a:solidFill>
              <a:schemeClr val="accent1"/>
            </a:solidFill>
            <a:prstDash val="solid"/>
            <a:miter lim="800000"/>
            <a:headEnd type="none" w="sm" len="sm"/>
            <a:tailEnd type="triangle" w="med" len="med"/>
          </a:ln>
        </p:spPr>
      </p:cxnSp>
      <p:sp>
        <p:nvSpPr>
          <p:cNvPr id="229" name="Google Shape;229;p5"/>
          <p:cNvSpPr/>
          <p:nvPr/>
        </p:nvSpPr>
        <p:spPr>
          <a:xfrm>
            <a:off x="1756622" y="2958081"/>
            <a:ext cx="4377128" cy="723275"/>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Metastasutredning</a:t>
            </a:r>
            <a:endParaRPr/>
          </a:p>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Resektabilitetsbedömning</a:t>
            </a:r>
            <a:endParaRPr sz="1800" b="0" i="0" u="none" strike="noStrike" cap="none">
              <a:solidFill>
                <a:schemeClr val="lt1"/>
              </a:solidFill>
              <a:latin typeface="Calibri"/>
              <a:ea typeface="Calibri"/>
              <a:cs typeface="Calibri"/>
              <a:sym typeface="Calibri"/>
            </a:endParaRPr>
          </a:p>
        </p:txBody>
      </p:sp>
      <p:grpSp>
        <p:nvGrpSpPr>
          <p:cNvPr id="230" name="Google Shape;230;p5"/>
          <p:cNvGrpSpPr/>
          <p:nvPr/>
        </p:nvGrpSpPr>
        <p:grpSpPr>
          <a:xfrm>
            <a:off x="867535" y="3867420"/>
            <a:ext cx="6155302" cy="1110441"/>
            <a:chOff x="760021" y="4758332"/>
            <a:chExt cx="6155302" cy="1110441"/>
          </a:xfrm>
        </p:grpSpPr>
        <p:sp>
          <p:nvSpPr>
            <p:cNvPr id="231" name="Google Shape;231;p5"/>
            <p:cNvSpPr/>
            <p:nvPr/>
          </p:nvSpPr>
          <p:spPr>
            <a:xfrm>
              <a:off x="760021" y="5256125"/>
              <a:ext cx="1376719" cy="612648"/>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CT thorax/buk</a:t>
              </a:r>
              <a:endParaRPr sz="1800" b="0" i="0" u="none" strike="noStrike" cap="none">
                <a:solidFill>
                  <a:schemeClr val="lt1"/>
                </a:solidFill>
                <a:latin typeface="Calibri"/>
                <a:ea typeface="Calibri"/>
                <a:cs typeface="Calibri"/>
                <a:sym typeface="Calibri"/>
              </a:endParaRPr>
            </a:p>
          </p:txBody>
        </p:sp>
        <p:sp>
          <p:nvSpPr>
            <p:cNvPr id="232" name="Google Shape;232;p5"/>
            <p:cNvSpPr/>
            <p:nvPr/>
          </p:nvSpPr>
          <p:spPr>
            <a:xfrm>
              <a:off x="2352882" y="5256125"/>
              <a:ext cx="1376719" cy="612648"/>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PET</a:t>
              </a:r>
              <a:endParaRPr sz="1800" b="0" i="0" u="none" strike="noStrike" cap="none">
                <a:solidFill>
                  <a:schemeClr val="lt1"/>
                </a:solidFill>
                <a:latin typeface="Calibri"/>
                <a:ea typeface="Calibri"/>
                <a:cs typeface="Calibri"/>
                <a:sym typeface="Calibri"/>
              </a:endParaRPr>
            </a:p>
          </p:txBody>
        </p:sp>
        <p:sp>
          <p:nvSpPr>
            <p:cNvPr id="233" name="Google Shape;233;p5"/>
            <p:cNvSpPr/>
            <p:nvPr/>
          </p:nvSpPr>
          <p:spPr>
            <a:xfrm>
              <a:off x="3945743" y="5256125"/>
              <a:ext cx="1376719" cy="612648"/>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MR</a:t>
              </a:r>
              <a:endParaRPr sz="1800" b="0" i="0" u="none" strike="noStrike" cap="none">
                <a:solidFill>
                  <a:schemeClr val="lt1"/>
                </a:solidFill>
                <a:latin typeface="Calibri"/>
                <a:ea typeface="Calibri"/>
                <a:cs typeface="Calibri"/>
                <a:sym typeface="Calibri"/>
              </a:endParaRPr>
            </a:p>
          </p:txBody>
        </p:sp>
        <p:sp>
          <p:nvSpPr>
            <p:cNvPr id="234" name="Google Shape;234;p5"/>
            <p:cNvSpPr/>
            <p:nvPr/>
          </p:nvSpPr>
          <p:spPr>
            <a:xfrm>
              <a:off x="5538604" y="5256125"/>
              <a:ext cx="1376719" cy="612648"/>
            </a:xfrm>
            <a:prstGeom prst="flowChartAlternateProcess">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EUS</a:t>
              </a:r>
              <a:endParaRPr sz="1800" b="0" i="0" u="none" strike="noStrike" cap="none">
                <a:solidFill>
                  <a:schemeClr val="lt1"/>
                </a:solidFill>
                <a:latin typeface="Calibri"/>
                <a:ea typeface="Calibri"/>
                <a:cs typeface="Calibri"/>
                <a:sym typeface="Calibri"/>
              </a:endParaRPr>
            </a:p>
          </p:txBody>
        </p:sp>
        <p:cxnSp>
          <p:nvCxnSpPr>
            <p:cNvPr id="235" name="Google Shape;235;p5"/>
            <p:cNvCxnSpPr/>
            <p:nvPr/>
          </p:nvCxnSpPr>
          <p:spPr>
            <a:xfrm>
              <a:off x="5791518" y="4758332"/>
              <a:ext cx="351665" cy="329784"/>
            </a:xfrm>
            <a:prstGeom prst="straightConnector1">
              <a:avLst/>
            </a:prstGeom>
            <a:noFill/>
            <a:ln w="9525" cap="flat" cmpd="sng">
              <a:solidFill>
                <a:schemeClr val="accent1"/>
              </a:solidFill>
              <a:prstDash val="solid"/>
              <a:miter lim="800000"/>
              <a:headEnd type="none" w="sm" len="sm"/>
              <a:tailEnd type="triangle" w="med" len="med"/>
            </a:ln>
          </p:spPr>
        </p:cxnSp>
        <p:cxnSp>
          <p:nvCxnSpPr>
            <p:cNvPr id="236" name="Google Shape;236;p5"/>
            <p:cNvCxnSpPr/>
            <p:nvPr/>
          </p:nvCxnSpPr>
          <p:spPr>
            <a:xfrm>
              <a:off x="4634102" y="4801159"/>
              <a:ext cx="0" cy="329784"/>
            </a:xfrm>
            <a:prstGeom prst="straightConnector1">
              <a:avLst/>
            </a:prstGeom>
            <a:noFill/>
            <a:ln w="9525" cap="flat" cmpd="sng">
              <a:solidFill>
                <a:schemeClr val="accent1"/>
              </a:solidFill>
              <a:prstDash val="solid"/>
              <a:miter lim="800000"/>
              <a:headEnd type="none" w="sm" len="sm"/>
              <a:tailEnd type="triangle" w="med" len="med"/>
            </a:ln>
          </p:spPr>
        </p:cxnSp>
        <p:cxnSp>
          <p:nvCxnSpPr>
            <p:cNvPr id="237" name="Google Shape;237;p5"/>
            <p:cNvCxnSpPr/>
            <p:nvPr/>
          </p:nvCxnSpPr>
          <p:spPr>
            <a:xfrm>
              <a:off x="3041241" y="4801159"/>
              <a:ext cx="0" cy="329784"/>
            </a:xfrm>
            <a:prstGeom prst="straightConnector1">
              <a:avLst/>
            </a:prstGeom>
            <a:noFill/>
            <a:ln w="9525" cap="flat" cmpd="sng">
              <a:solidFill>
                <a:schemeClr val="accent1"/>
              </a:solidFill>
              <a:prstDash val="solid"/>
              <a:miter lim="800000"/>
              <a:headEnd type="none" w="sm" len="sm"/>
              <a:tailEnd type="triangle" w="med" len="med"/>
            </a:ln>
          </p:spPr>
        </p:cxnSp>
        <p:cxnSp>
          <p:nvCxnSpPr>
            <p:cNvPr id="238" name="Google Shape;238;p5"/>
            <p:cNvCxnSpPr/>
            <p:nvPr/>
          </p:nvCxnSpPr>
          <p:spPr>
            <a:xfrm flipH="1">
              <a:off x="1642065" y="4758332"/>
              <a:ext cx="174765" cy="329784"/>
            </a:xfrm>
            <a:prstGeom prst="straightConnector1">
              <a:avLst/>
            </a:prstGeom>
            <a:noFill/>
            <a:ln w="9525" cap="flat" cmpd="sng">
              <a:solidFill>
                <a:schemeClr val="accent1"/>
              </a:solidFill>
              <a:prstDash val="solid"/>
              <a:miter lim="800000"/>
              <a:headEnd type="none" w="sm" len="sm"/>
              <a:tailEnd type="triangle" w="med" len="med"/>
            </a:ln>
          </p:spPr>
        </p:cxnSp>
      </p:grpSp>
      <p:cxnSp>
        <p:nvCxnSpPr>
          <p:cNvPr id="239" name="Google Shape;239;p5"/>
          <p:cNvCxnSpPr/>
          <p:nvPr/>
        </p:nvCxnSpPr>
        <p:spPr>
          <a:xfrm flipH="1">
            <a:off x="3962266" y="5132642"/>
            <a:ext cx="683" cy="374296"/>
          </a:xfrm>
          <a:prstGeom prst="straightConnector1">
            <a:avLst/>
          </a:prstGeom>
          <a:noFill/>
          <a:ln w="9525" cap="flat" cmpd="sng">
            <a:solidFill>
              <a:schemeClr val="accent1"/>
            </a:solidFill>
            <a:prstDash val="solid"/>
            <a:miter lim="800000"/>
            <a:headEnd type="none" w="sm" len="sm"/>
            <a:tailEnd type="triangle" w="med" len="med"/>
          </a:ln>
        </p:spPr>
      </p:cxnSp>
      <p:sp>
        <p:nvSpPr>
          <p:cNvPr id="240" name="Google Shape;240;p5"/>
          <p:cNvSpPr/>
          <p:nvPr/>
        </p:nvSpPr>
        <p:spPr>
          <a:xfrm>
            <a:off x="2792881" y="5661718"/>
            <a:ext cx="2323475" cy="494762"/>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a:solidFill>
                  <a:schemeClr val="lt1"/>
                </a:solidFill>
                <a:latin typeface="Calibri"/>
                <a:ea typeface="Calibri"/>
                <a:cs typeface="Calibri"/>
                <a:sym typeface="Calibri"/>
              </a:rPr>
              <a:t>MDK</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6"/>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Fakta – multifaktoriell patogenes</a:t>
            </a:r>
            <a:endParaRPr sz="4400" b="0" i="0" u="none" strike="noStrike" cap="none">
              <a:solidFill>
                <a:srgbClr val="999900"/>
              </a:solidFill>
              <a:latin typeface="Garamond"/>
              <a:ea typeface="Garamond"/>
              <a:cs typeface="Garamond"/>
              <a:sym typeface="Garamond"/>
            </a:endParaRPr>
          </a:p>
        </p:txBody>
      </p:sp>
      <p:sp>
        <p:nvSpPr>
          <p:cNvPr id="248" name="Google Shape;248;p6"/>
          <p:cNvSpPr/>
          <p:nvPr/>
        </p:nvSpPr>
        <p:spPr>
          <a:xfrm>
            <a:off x="457200" y="1600200"/>
            <a:ext cx="8229243" cy="47080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341281" marR="0" lvl="0" indent="-340915"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Verdana"/>
              <a:ea typeface="Verdana"/>
              <a:cs typeface="Verdana"/>
              <a:sym typeface="Verdana"/>
            </a:endParaRPr>
          </a:p>
        </p:txBody>
      </p:sp>
      <p:sp>
        <p:nvSpPr>
          <p:cNvPr id="249" name="Google Shape;249;p6"/>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250" name="Google Shape;250;p6"/>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251" name="Google Shape;251;p6"/>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252" name="Google Shape;252;p6"/>
          <p:cNvSpPr/>
          <p:nvPr/>
        </p:nvSpPr>
        <p:spPr>
          <a:xfrm>
            <a:off x="0" y="-422279"/>
            <a:ext cx="304559" cy="30455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pic>
        <p:nvPicPr>
          <p:cNvPr id="253" name="Google Shape;253;p6"/>
          <p:cNvPicPr preferRelativeResize="0"/>
          <p:nvPr/>
        </p:nvPicPr>
        <p:blipFill rotWithShape="1">
          <a:blip r:embed="rId4">
            <a:alphaModFix/>
          </a:blip>
          <a:srcRect/>
          <a:stretch/>
        </p:blipFill>
        <p:spPr>
          <a:xfrm>
            <a:off x="2697861" y="1600200"/>
            <a:ext cx="4144785" cy="4465434"/>
          </a:xfrm>
          <a:prstGeom prst="rect">
            <a:avLst/>
          </a:prstGeom>
          <a:noFill/>
          <a:ln>
            <a:noFill/>
          </a:ln>
        </p:spPr>
      </p:pic>
      <p:sp>
        <p:nvSpPr>
          <p:cNvPr id="254" name="Google Shape;254;p6"/>
          <p:cNvSpPr txBox="1"/>
          <p:nvPr/>
        </p:nvSpPr>
        <p:spPr>
          <a:xfrm>
            <a:off x="5288755" y="5699153"/>
            <a:ext cx="3654078" cy="152285"/>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None/>
            </a:pPr>
            <a:r>
              <a:rPr lang="sv-SE" sz="1200" b="1" i="0" u="none" strike="noStrike" cap="none">
                <a:solidFill>
                  <a:schemeClr val="dk1"/>
                </a:solidFill>
                <a:latin typeface="Arial"/>
                <a:ea typeface="Arial"/>
                <a:cs typeface="Arial"/>
                <a:sym typeface="Arial"/>
              </a:rPr>
              <a:t>Wroblewski L E et al. Clin. Microbiol. Rev. 2010;23:713-739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7"/>
          <p:cNvSpPr txBox="1"/>
          <p:nvPr/>
        </p:nvSpPr>
        <p:spPr>
          <a:xfrm>
            <a:off x="467642" y="6399364"/>
            <a:ext cx="2131557" cy="458278"/>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
        <p:nvSpPr>
          <p:cNvPr id="261" name="Google Shape;261;p7"/>
          <p:cNvSpPr txBox="1"/>
          <p:nvPr/>
        </p:nvSpPr>
        <p:spPr>
          <a:xfrm>
            <a:off x="3276002" y="6309360"/>
            <a:ext cx="2893682" cy="1920596"/>
          </a:xfrm>
          <a:prstGeom prst="rect">
            <a:avLst/>
          </a:prstGeom>
          <a:noFill/>
          <a:ln>
            <a:noFill/>
          </a:ln>
        </p:spPr>
        <p:txBody>
          <a:bodyPr spcFirstLastPara="1" wrap="square" lIns="90000" tIns="44975" rIns="90000" bIns="449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sp>
        <p:nvSpPr>
          <p:cNvPr id="262" name="Google Shape;262;p7"/>
          <p:cNvSpPr/>
          <p:nvPr/>
        </p:nvSpPr>
        <p:spPr>
          <a:xfrm>
            <a:off x="0" y="-422279"/>
            <a:ext cx="304559" cy="30455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63" name="Google Shape;263;p7"/>
          <p:cNvSpPr/>
          <p:nvPr/>
        </p:nvSpPr>
        <p:spPr>
          <a:xfrm>
            <a:off x="0" y="-422279"/>
            <a:ext cx="304559" cy="30455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64" name="Google Shape;264;p7"/>
          <p:cNvSpPr/>
          <p:nvPr/>
        </p:nvSpPr>
        <p:spPr>
          <a:xfrm>
            <a:off x="44221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Fakta - incidens</a:t>
            </a:r>
            <a:endParaRPr sz="4400" b="0" i="0" u="none" strike="noStrike" cap="none">
              <a:solidFill>
                <a:srgbClr val="999900"/>
              </a:solidFill>
              <a:latin typeface="Garamond"/>
              <a:ea typeface="Garamond"/>
              <a:cs typeface="Garamond"/>
              <a:sym typeface="Garamond"/>
            </a:endParaRPr>
          </a:p>
        </p:txBody>
      </p:sp>
      <p:grpSp>
        <p:nvGrpSpPr>
          <p:cNvPr id="265" name="Google Shape;265;p7"/>
          <p:cNvGrpSpPr/>
          <p:nvPr/>
        </p:nvGrpSpPr>
        <p:grpSpPr>
          <a:xfrm>
            <a:off x="5128529" y="2353429"/>
            <a:ext cx="3826215" cy="4043587"/>
            <a:chOff x="1318529" y="0"/>
            <a:chExt cx="3826215" cy="4043587"/>
          </a:xfrm>
        </p:grpSpPr>
        <p:sp>
          <p:nvSpPr>
            <p:cNvPr id="266" name="Google Shape;266;p7"/>
            <p:cNvSpPr/>
            <p:nvPr/>
          </p:nvSpPr>
          <p:spPr>
            <a:xfrm>
              <a:off x="1318529" y="0"/>
              <a:ext cx="3812490" cy="2626806"/>
            </a:xfrm>
            <a:prstGeom prst="roundRect">
              <a:avLst>
                <a:gd name="adj" fmla="val 16667"/>
              </a:avLst>
            </a:prstGeom>
            <a:blipFill rotWithShape="1">
              <a:blip r:embed="rId3">
                <a:alphaModFix/>
              </a:blip>
              <a:stretch>
                <a:fillRect l="-8999" r="-8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332254" y="2629153"/>
              <a:ext cx="3812490" cy="14144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txBox="1"/>
            <p:nvPr/>
          </p:nvSpPr>
          <p:spPr>
            <a:xfrm>
              <a:off x="1332254" y="2629153"/>
              <a:ext cx="3812490" cy="1414434"/>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None/>
              </a:pPr>
              <a:r>
                <a:rPr lang="sv-SE" sz="1800" b="0" i="0" u="none" strike="noStrike" cap="none">
                  <a:solidFill>
                    <a:schemeClr val="dk1"/>
                  </a:solidFill>
                  <a:latin typeface="Calibri"/>
                  <a:ea typeface="Calibri"/>
                  <a:cs typeface="Calibri"/>
                  <a:sym typeface="Calibri"/>
                </a:rPr>
                <a:t>Åldersstandardiserad incidens / 100.000</a:t>
              </a:r>
              <a:endParaRPr sz="1800" b="0" i="0" u="none" strike="noStrike" cap="none">
                <a:solidFill>
                  <a:schemeClr val="dk1"/>
                </a:solidFill>
                <a:latin typeface="Calibri"/>
                <a:ea typeface="Calibri"/>
                <a:cs typeface="Calibri"/>
                <a:sym typeface="Calibri"/>
              </a:endParaRPr>
            </a:p>
          </p:txBody>
        </p:sp>
      </p:grpSp>
      <p:pic>
        <p:nvPicPr>
          <p:cNvPr id="269" name="Google Shape;269;p7"/>
          <p:cNvPicPr preferRelativeResize="0"/>
          <p:nvPr/>
        </p:nvPicPr>
        <p:blipFill rotWithShape="1">
          <a:blip r:embed="rId4">
            <a:alphaModFix/>
          </a:blip>
          <a:srcRect/>
          <a:stretch/>
        </p:blipFill>
        <p:spPr>
          <a:xfrm>
            <a:off x="457200" y="2090282"/>
            <a:ext cx="4394200" cy="3456112"/>
          </a:xfrm>
          <a:prstGeom prst="rect">
            <a:avLst/>
          </a:prstGeom>
          <a:noFill/>
          <a:ln>
            <a:noFill/>
          </a:ln>
        </p:spPr>
      </p:pic>
      <p:sp>
        <p:nvSpPr>
          <p:cNvPr id="270" name="Google Shape;270;p7"/>
          <p:cNvSpPr txBox="1"/>
          <p:nvPr/>
        </p:nvSpPr>
        <p:spPr>
          <a:xfrm>
            <a:off x="1983133" y="1582194"/>
            <a:ext cx="12321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b="0" i="0" u="none" strike="noStrike" cap="none">
                <a:solidFill>
                  <a:schemeClr val="dk1"/>
                </a:solidFill>
                <a:latin typeface="Calibri"/>
                <a:ea typeface="Calibri"/>
                <a:cs typeface="Calibri"/>
                <a:sym typeface="Calibri"/>
              </a:rPr>
              <a:t>Sverige</a:t>
            </a:r>
            <a:endParaRPr sz="2800">
              <a:solidFill>
                <a:schemeClr val="dk1"/>
              </a:solidFill>
              <a:latin typeface="Calibri"/>
              <a:ea typeface="Calibri"/>
              <a:cs typeface="Calibri"/>
              <a:sym typeface="Calibri"/>
            </a:endParaRPr>
          </a:p>
        </p:txBody>
      </p:sp>
      <p:sp>
        <p:nvSpPr>
          <p:cNvPr id="271" name="Google Shape;271;p7"/>
          <p:cNvSpPr txBox="1"/>
          <p:nvPr/>
        </p:nvSpPr>
        <p:spPr>
          <a:xfrm>
            <a:off x="6377333" y="1582194"/>
            <a:ext cx="130279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a:solidFill>
                  <a:schemeClr val="dk1"/>
                </a:solidFill>
                <a:latin typeface="Calibri"/>
                <a:ea typeface="Calibri"/>
                <a:cs typeface="Calibri"/>
                <a:sym typeface="Calibri"/>
              </a:rPr>
              <a:t>Världen</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Fakta</a:t>
            </a:r>
            <a:endParaRPr/>
          </a:p>
        </p:txBody>
      </p:sp>
      <p:sp>
        <p:nvSpPr>
          <p:cNvPr id="279" name="Google Shape;279;p8"/>
          <p:cNvSpPr/>
          <p:nvPr/>
        </p:nvSpPr>
        <p:spPr>
          <a:xfrm>
            <a:off x="457200" y="1600200"/>
            <a:ext cx="8229243" cy="5074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342900" marR="0" lvl="0" indent="-342900" algn="l" rtl="0">
              <a:lnSpc>
                <a:spcPct val="100000"/>
              </a:lnSpc>
              <a:spcBef>
                <a:spcPts val="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Ventrikelcancer drabbar fr a personer 60 år och äldre</a:t>
            </a:r>
            <a:endParaRPr/>
          </a:p>
          <a:p>
            <a:pPr marL="342900" marR="0" lvl="1" indent="-342900" algn="l" rtl="0">
              <a:lnSpc>
                <a:spcPct val="100000"/>
              </a:lnSpc>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Patienter ≥45 år med nytillkomna</a:t>
            </a:r>
            <a:endParaRPr/>
          </a:p>
          <a:p>
            <a:pPr marL="800100" marR="0" lvl="3"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Epigastralgier</a:t>
            </a:r>
            <a:endParaRPr sz="2000" b="0" i="0" u="none" strike="noStrike" cap="none">
              <a:solidFill>
                <a:srgbClr val="000000"/>
              </a:solidFill>
              <a:latin typeface="Verdana"/>
              <a:ea typeface="Verdana"/>
              <a:cs typeface="Verdana"/>
              <a:sym typeface="Verdana"/>
            </a:endParaRPr>
          </a:p>
          <a:p>
            <a:pPr marL="800100" marR="0" lvl="3"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Dysfagi</a:t>
            </a:r>
            <a:endParaRPr sz="2000" b="0" i="0" u="none" strike="noStrike" cap="none">
              <a:solidFill>
                <a:srgbClr val="000000"/>
              </a:solidFill>
              <a:latin typeface="Verdana"/>
              <a:ea typeface="Verdana"/>
              <a:cs typeface="Verdana"/>
              <a:sym typeface="Verdana"/>
            </a:endParaRPr>
          </a:p>
          <a:p>
            <a:pPr marL="800100" marR="0" lvl="3"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Kronisk recidiverande kräkningar (retention) bör genomgå gastroskopi</a:t>
            </a:r>
            <a:endParaRPr sz="20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Andra symptom som kan tyda på ventrikelcancer är</a:t>
            </a:r>
            <a:endParaRPr/>
          </a:p>
          <a:p>
            <a:pPr marL="800100" marR="0" lvl="2"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Matleda / tidig mättnadskänsla</a:t>
            </a:r>
            <a:endParaRPr/>
          </a:p>
          <a:p>
            <a:pPr marL="800100" marR="0" lvl="2"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Viktminskning</a:t>
            </a:r>
            <a:endParaRPr/>
          </a:p>
          <a:p>
            <a:pPr marL="800100" marR="0" lvl="2"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Blödning / anemi</a:t>
            </a:r>
            <a:endParaRPr/>
          </a:p>
          <a:p>
            <a:pPr marL="342900" marR="0" lvl="0" indent="-342900" algn="l" rtl="0">
              <a:lnSpc>
                <a:spcPct val="100000"/>
              </a:lnSpc>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Ca 10% av ventrikelperforationerna orsakas av cancer</a:t>
            </a:r>
            <a:endParaRPr/>
          </a:p>
          <a:p>
            <a:pPr marL="800100" marR="0" lvl="2" indent="-342900" algn="l" rtl="0">
              <a:spcBef>
                <a:spcPts val="600"/>
              </a:spcBef>
              <a:spcAft>
                <a:spcPts val="0"/>
              </a:spcAft>
              <a:buClr>
                <a:srgbClr val="666600"/>
              </a:buClr>
              <a:buSzPts val="1500"/>
              <a:buFont typeface="Verdana"/>
              <a:buChar char="-"/>
            </a:pPr>
            <a:r>
              <a:rPr lang="sv-SE" sz="2000" b="0" i="0" u="none" strike="noStrike" cap="none">
                <a:solidFill>
                  <a:srgbClr val="000000"/>
                </a:solidFill>
                <a:latin typeface="Verdana"/>
                <a:ea typeface="Verdana"/>
                <a:cs typeface="Verdana"/>
                <a:sym typeface="Verdana"/>
              </a:rPr>
              <a:t>Ta biopsi vid operation!</a:t>
            </a:r>
            <a:endParaRPr/>
          </a:p>
          <a:p>
            <a:pPr marL="342900" marR="0" lvl="1" indent="-247650" algn="l" rtl="0">
              <a:lnSpc>
                <a:spcPct val="100000"/>
              </a:lnSpc>
              <a:spcBef>
                <a:spcPts val="600"/>
              </a:spcBef>
              <a:spcAft>
                <a:spcPts val="0"/>
              </a:spcAft>
              <a:buClr>
                <a:srgbClr val="666600"/>
              </a:buClr>
              <a:buSzPts val="1500"/>
              <a:buFont typeface="Calibri"/>
              <a:buNone/>
            </a:pPr>
            <a:endParaRPr sz="2000" b="0" i="0" u="none" strike="noStrike" cap="none">
              <a:solidFill>
                <a:srgbClr val="000000"/>
              </a:solidFill>
              <a:latin typeface="Verdana"/>
              <a:ea typeface="Verdana"/>
              <a:cs typeface="Verdana"/>
              <a:sym typeface="Verdana"/>
            </a:endParaRPr>
          </a:p>
        </p:txBody>
      </p:sp>
      <p:sp>
        <p:nvSpPr>
          <p:cNvPr id="280" name="Google Shape;280;p8"/>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281" name="Google Shape;281;p8"/>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282" name="Google Shape;282;p8"/>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p:nvPr/>
        </p:nvSpPr>
        <p:spPr>
          <a:xfrm>
            <a:off x="457200" y="277922"/>
            <a:ext cx="8229243" cy="11393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b" anchorCtr="0">
            <a:noAutofit/>
          </a:bodyPr>
          <a:lstStyle/>
          <a:p>
            <a:pPr marL="0" marR="0" lvl="0" indent="0" algn="l" rtl="0">
              <a:lnSpc>
                <a:spcPct val="100000"/>
              </a:lnSpc>
              <a:spcBef>
                <a:spcPts val="0"/>
              </a:spcBef>
              <a:spcAft>
                <a:spcPts val="0"/>
              </a:spcAft>
              <a:buClr>
                <a:srgbClr val="999900"/>
              </a:buClr>
              <a:buSzPts val="4400"/>
              <a:buFont typeface="Garamond"/>
              <a:buNone/>
            </a:pPr>
            <a:r>
              <a:rPr lang="sv-SE" sz="4400" b="0" i="0" u="none" strike="noStrike" cap="none">
                <a:solidFill>
                  <a:srgbClr val="999900"/>
                </a:solidFill>
                <a:latin typeface="Garamond"/>
                <a:ea typeface="Garamond"/>
                <a:cs typeface="Garamond"/>
                <a:sym typeface="Garamond"/>
              </a:rPr>
              <a:t>Patient 2</a:t>
            </a:r>
            <a:endParaRPr sz="4400" b="0" i="0" u="none" strike="noStrike" cap="none">
              <a:solidFill>
                <a:srgbClr val="999900"/>
              </a:solidFill>
              <a:latin typeface="Garamond"/>
              <a:ea typeface="Garamond"/>
              <a:cs typeface="Garamond"/>
              <a:sym typeface="Garamond"/>
            </a:endParaRPr>
          </a:p>
        </p:txBody>
      </p:sp>
      <p:sp>
        <p:nvSpPr>
          <p:cNvPr id="290" name="Google Shape;290;p9"/>
          <p:cNvSpPr/>
          <p:nvPr/>
        </p:nvSpPr>
        <p:spPr>
          <a:xfrm>
            <a:off x="457200" y="1600200"/>
            <a:ext cx="8229243" cy="453023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4975" rIns="90000" bIns="44975" anchor="t" anchorCtr="0">
            <a:noAutofit/>
          </a:bodyPr>
          <a:lstStyle/>
          <a:p>
            <a:pPr marL="0" marR="0" lvl="0" indent="-133350" algn="l" rtl="0">
              <a:lnSpc>
                <a:spcPct val="100000"/>
              </a:lnSpc>
              <a:spcBef>
                <a:spcPts val="0"/>
              </a:spcBef>
              <a:spcAft>
                <a:spcPts val="0"/>
              </a:spcAft>
              <a:buClr>
                <a:srgbClr val="666600"/>
              </a:buClr>
              <a:buSzPts val="2100"/>
              <a:buFont typeface="Noto Sans Symbols"/>
              <a:buChar char="🞐"/>
            </a:pPr>
            <a:r>
              <a:rPr lang="sv-SE" sz="2800" b="0" i="0" u="none" strike="noStrike" cap="none">
                <a:solidFill>
                  <a:srgbClr val="000000"/>
                </a:solidFill>
                <a:latin typeface="Verdana"/>
                <a:ea typeface="Verdana"/>
                <a:cs typeface="Verdana"/>
                <a:sym typeface="Verdana"/>
              </a:rPr>
              <a:t> 65-årig man inremitterades av DL för gastroskopi pga nytillkomna epigastralgier. Vid skopin fann man följande bild.</a:t>
            </a:r>
            <a:endParaRPr/>
          </a:p>
          <a:p>
            <a:pPr marL="341281" marR="0" lvl="0" indent="-340915" algn="l" rtl="0">
              <a:lnSpc>
                <a:spcPct val="100000"/>
              </a:lnSpc>
              <a:spcBef>
                <a:spcPts val="70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p:txBody>
      </p:sp>
      <p:sp>
        <p:nvSpPr>
          <p:cNvPr id="291" name="Google Shape;291;p9"/>
          <p:cNvSpPr/>
          <p:nvPr/>
        </p:nvSpPr>
        <p:spPr>
          <a:xfrm>
            <a:off x="3124075" y="6248515"/>
            <a:ext cx="2895118"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1">
            <a:noAutofit/>
          </a:bodyPr>
          <a:lstStyle/>
          <a:p>
            <a:pPr marL="0" marR="0" lvl="0" indent="0" algn="ctr"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KUB - Kurs Svensk Kirurgisk Förening För Övre abdominell Kirurgi</a:t>
            </a:r>
            <a:endParaRPr/>
          </a:p>
        </p:txBody>
      </p:sp>
      <p:pic>
        <p:nvPicPr>
          <p:cNvPr id="292" name="Google Shape;292;p9"/>
          <p:cNvPicPr preferRelativeResize="0"/>
          <p:nvPr/>
        </p:nvPicPr>
        <p:blipFill rotWithShape="1">
          <a:blip r:embed="rId3">
            <a:alphaModFix/>
          </a:blip>
          <a:srcRect/>
          <a:stretch/>
        </p:blipFill>
        <p:spPr>
          <a:xfrm>
            <a:off x="7740716" y="6161044"/>
            <a:ext cx="1402918" cy="696599"/>
          </a:xfrm>
          <a:prstGeom prst="rect">
            <a:avLst/>
          </a:prstGeom>
          <a:noFill/>
          <a:ln>
            <a:noFill/>
          </a:ln>
        </p:spPr>
      </p:pic>
      <p:sp>
        <p:nvSpPr>
          <p:cNvPr id="293" name="Google Shape;293;p9"/>
          <p:cNvSpPr/>
          <p:nvPr/>
        </p:nvSpPr>
        <p:spPr>
          <a:xfrm>
            <a:off x="457200" y="6248515"/>
            <a:ext cx="2133359" cy="456843"/>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000000"/>
              </a:buClr>
              <a:buSzPts val="1000"/>
              <a:buFont typeface="Verdana"/>
              <a:buNone/>
            </a:pPr>
            <a:r>
              <a:rPr lang="sv-SE" sz="1000" b="0" i="0" u="none" strike="noStrike" cap="none">
                <a:solidFill>
                  <a:srgbClr val="000000"/>
                </a:solidFill>
                <a:latin typeface="Verdana"/>
                <a:ea typeface="Verdana"/>
                <a:cs typeface="Verdana"/>
                <a:sym typeface="Verdana"/>
              </a:rPr>
              <a:t>13-10-13</a:t>
            </a:r>
            <a:endParaRPr/>
          </a:p>
        </p:txBody>
      </p:sp>
    </p:spTree>
  </p:cSld>
  <p:clrMapOvr>
    <a:masterClrMapping/>
  </p:clrMapOvr>
</p:sld>
</file>

<file path=ppt/theme/theme1.xml><?xml version="1.0" encoding="utf-8"?>
<a:theme xmlns:a="http://schemas.openxmlformats.org/drawingml/2006/main" name="Standar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1954</Words>
  <Application>Microsoft Office PowerPoint</Application>
  <PresentationFormat>Bildspel på skärmen (4:3)</PresentationFormat>
  <Paragraphs>304</Paragraphs>
  <Slides>31</Slides>
  <Notes>31</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31</vt:i4>
      </vt:variant>
    </vt:vector>
  </HeadingPairs>
  <TitlesOfParts>
    <vt:vector size="39" baseType="lpstr">
      <vt:lpstr>Verdana</vt:lpstr>
      <vt:lpstr>Times New Roman</vt:lpstr>
      <vt:lpstr>Noto Sans Symbols</vt:lpstr>
      <vt:lpstr>Garamond</vt:lpstr>
      <vt:lpstr>Arial</vt:lpstr>
      <vt:lpstr>Calibri</vt:lpstr>
      <vt:lpstr>Standard</vt:lpstr>
      <vt:lpstr>Standard 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ad4589</dc:creator>
  <cp:lastModifiedBy>Simion Luana, Kir övre gastro sekt</cp:lastModifiedBy>
  <cp:revision>1</cp:revision>
  <dcterms:created xsi:type="dcterms:W3CDTF">2014-01-20T10:19:57Z</dcterms:created>
  <dcterms:modified xsi:type="dcterms:W3CDTF">2022-09-04T14:50:48Z</dcterms:modified>
</cp:coreProperties>
</file>