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Garamond" panose="02020404030301010803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0kUHLsKlqS3Hc6Yezj3gNOiE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9D0FA9-340D-479D-BCC1-6785B0195831}">
  <a:tblStyle styleId="{C59D0FA9-340D-479D-BCC1-6785B0195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Diskutera tecken till reblödning.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Diskutera tecken till reblödning.</a:t>
            </a:r>
            <a:endParaRPr/>
          </a:p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 vid tecken till reblödning.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Diskussion kring GI-blödning. Melena, hematochezzi, hematmes.</a:t>
            </a:r>
            <a:endParaRPr/>
          </a:p>
          <a:p>
            <a:pPr marL="39688" lvl="0" indent="0" algn="l" rtl="0">
              <a:spcBef>
                <a:spcPts val="413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Anamnes? Status? ProvtagnIng?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14325" algn="l">
              <a:spcBef>
                <a:spcPts val="70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1"/>
          </p:nvPr>
        </p:nvSpPr>
        <p:spPr>
          <a:xfrm rot="5400000">
            <a:off x="1943100" y="114300"/>
            <a:ext cx="5257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14325" algn="l">
              <a:spcBef>
                <a:spcPts val="70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5"/>
          <p:cNvSpPr txBox="1">
            <a:spLocks noGrp="1"/>
          </p:cNvSpPr>
          <p:nvPr>
            <p:ph type="title"/>
          </p:nvPr>
        </p:nvSpPr>
        <p:spPr>
          <a:xfrm rot="5400000">
            <a:off x="4229100" y="240030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body" idx="1"/>
          </p:nvPr>
        </p:nvSpPr>
        <p:spPr>
          <a:xfrm rot="5400000">
            <a:off x="38100" y="419100"/>
            <a:ext cx="6858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14325" algn="l">
              <a:spcBef>
                <a:spcPts val="70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14325" algn="l">
              <a:spcBef>
                <a:spcPts val="70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28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024"/>
              <a:buNone/>
              <a:defRPr sz="16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61950" algn="l">
              <a:spcBef>
                <a:spcPts val="700"/>
              </a:spcBef>
              <a:spcAft>
                <a:spcPts val="0"/>
              </a:spcAft>
              <a:buSzPts val="2100"/>
              <a:buChar char="🞐"/>
              <a:defRPr sz="28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09880" algn="l">
              <a:spcBef>
                <a:spcPts val="500"/>
              </a:spcBef>
              <a:spcAft>
                <a:spcPts val="0"/>
              </a:spcAft>
              <a:buSzPts val="1280"/>
              <a:buChar char="🞐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61950" algn="l">
              <a:spcBef>
                <a:spcPts val="700"/>
              </a:spcBef>
              <a:spcAft>
                <a:spcPts val="0"/>
              </a:spcAft>
              <a:buSzPts val="2100"/>
              <a:buChar char="🞐"/>
              <a:defRPr sz="28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09880" algn="l">
              <a:spcBef>
                <a:spcPts val="500"/>
              </a:spcBef>
              <a:spcAft>
                <a:spcPts val="0"/>
              </a:spcAft>
              <a:buSzPts val="1280"/>
              <a:buChar char="🞐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152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42900" algn="l">
              <a:spcBef>
                <a:spcPts val="700"/>
              </a:spcBef>
              <a:spcAft>
                <a:spcPts val="0"/>
              </a:spcAft>
              <a:buSzPts val="1800"/>
              <a:buChar char="🞐"/>
              <a:defRPr sz="2400"/>
            </a:lvl1pPr>
            <a:lvl2pPr marL="914400" lvl="1" indent="-323850" algn="l">
              <a:spcBef>
                <a:spcPts val="6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152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42900" algn="l">
              <a:spcBef>
                <a:spcPts val="700"/>
              </a:spcBef>
              <a:spcAft>
                <a:spcPts val="0"/>
              </a:spcAft>
              <a:buSzPts val="1800"/>
              <a:buChar char="🞐"/>
              <a:defRPr sz="2400"/>
            </a:lvl1pPr>
            <a:lvl2pPr marL="914400" lvl="1" indent="-323850" algn="l">
              <a:spcBef>
                <a:spcPts val="6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85" name="Google Shape;85;p59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0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81000" algn="l">
              <a:spcBef>
                <a:spcPts val="700"/>
              </a:spcBef>
              <a:spcAft>
                <a:spcPts val="0"/>
              </a:spcAft>
              <a:buSzPts val="2400"/>
              <a:buChar char="🞐"/>
              <a:defRPr sz="3200"/>
            </a:lvl1pPr>
            <a:lvl2pPr marL="914400" lvl="1" indent="-361950" algn="l">
              <a:spcBef>
                <a:spcPts val="60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26136" algn="l">
              <a:spcBef>
                <a:spcPts val="500"/>
              </a:spcBef>
              <a:spcAft>
                <a:spcPts val="0"/>
              </a:spcAft>
              <a:buSzPts val="1536"/>
              <a:buChar char="🞐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92" name="Google Shape;92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64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61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28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rgbClr val="666600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999900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1536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6666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64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body" idx="1"/>
          </p:nvPr>
        </p:nvSpPr>
        <p:spPr>
          <a:xfrm rot="5400000">
            <a:off x="1943100" y="114300"/>
            <a:ext cx="5257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14325" algn="l">
              <a:spcBef>
                <a:spcPts val="70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4"/>
          <p:cNvSpPr txBox="1">
            <a:spLocks noGrp="1"/>
          </p:cNvSpPr>
          <p:nvPr>
            <p:ph type="title"/>
          </p:nvPr>
        </p:nvSpPr>
        <p:spPr>
          <a:xfrm rot="5400000">
            <a:off x="4229100" y="240030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4"/>
          <p:cNvSpPr txBox="1">
            <a:spLocks noGrp="1"/>
          </p:cNvSpPr>
          <p:nvPr>
            <p:ph type="body" idx="1"/>
          </p:nvPr>
        </p:nvSpPr>
        <p:spPr>
          <a:xfrm rot="5400000">
            <a:off x="38100" y="419100"/>
            <a:ext cx="6858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14325" algn="l">
              <a:spcBef>
                <a:spcPts val="70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64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024"/>
              <a:buNone/>
              <a:defRPr sz="16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61950" algn="l">
              <a:spcBef>
                <a:spcPts val="700"/>
              </a:spcBef>
              <a:spcAft>
                <a:spcPts val="0"/>
              </a:spcAft>
              <a:buSzPts val="2100"/>
              <a:buChar char="🞐"/>
              <a:defRPr sz="28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09880" algn="l">
              <a:spcBef>
                <a:spcPts val="500"/>
              </a:spcBef>
              <a:spcAft>
                <a:spcPts val="0"/>
              </a:spcAft>
              <a:buSzPts val="1280"/>
              <a:buChar char="🞐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61950" algn="l">
              <a:spcBef>
                <a:spcPts val="700"/>
              </a:spcBef>
              <a:spcAft>
                <a:spcPts val="0"/>
              </a:spcAft>
              <a:buSzPts val="2100"/>
              <a:buChar char="🞐"/>
              <a:defRPr sz="28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09880" algn="l">
              <a:spcBef>
                <a:spcPts val="500"/>
              </a:spcBef>
              <a:spcAft>
                <a:spcPts val="0"/>
              </a:spcAft>
              <a:buSzPts val="1280"/>
              <a:buChar char="🞐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40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152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42900" algn="l">
              <a:spcBef>
                <a:spcPts val="700"/>
              </a:spcBef>
              <a:spcAft>
                <a:spcPts val="0"/>
              </a:spcAft>
              <a:buSzPts val="1800"/>
              <a:buChar char="🞐"/>
              <a:defRPr sz="2400"/>
            </a:lvl1pPr>
            <a:lvl2pPr marL="914400" lvl="1" indent="-323850" algn="l">
              <a:spcBef>
                <a:spcPts val="6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152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42900" algn="l">
              <a:spcBef>
                <a:spcPts val="700"/>
              </a:spcBef>
              <a:spcAft>
                <a:spcPts val="0"/>
              </a:spcAft>
              <a:buSzPts val="1800"/>
              <a:buChar char="🞐"/>
              <a:defRPr sz="2400"/>
            </a:lvl1pPr>
            <a:lvl2pPr marL="914400" lvl="1" indent="-323850" algn="l">
              <a:spcBef>
                <a:spcPts val="6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1752" algn="l">
              <a:spcBef>
                <a:spcPts val="500"/>
              </a:spcBef>
              <a:spcAft>
                <a:spcPts val="0"/>
              </a:spcAft>
              <a:buSzPts val="1152"/>
              <a:buChar char="🞐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40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381000" algn="l">
              <a:spcBef>
                <a:spcPts val="700"/>
              </a:spcBef>
              <a:spcAft>
                <a:spcPts val="0"/>
              </a:spcAft>
              <a:buSzPts val="2400"/>
              <a:buChar char="🞐"/>
              <a:defRPr sz="3200"/>
            </a:lvl1pPr>
            <a:lvl2pPr marL="914400" lvl="1" indent="-361950" algn="l">
              <a:spcBef>
                <a:spcPts val="60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26136" algn="l">
              <a:spcBef>
                <a:spcPts val="500"/>
              </a:spcBef>
              <a:spcAft>
                <a:spcPts val="0"/>
              </a:spcAft>
              <a:buSzPts val="1536"/>
              <a:buChar char="🞐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64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rgbClr val="666600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999900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1536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6666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64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marR="0" lvl="0" indent="-361950" algn="l" rtl="0">
              <a:spcBef>
                <a:spcPts val="700"/>
              </a:spcBef>
              <a:spcAft>
                <a:spcPts val="0"/>
              </a:spcAft>
              <a:buClr>
                <a:srgbClr val="666600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999900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9880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128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66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9999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>
            <a:lvl1pPr marL="457200" marR="0" lvl="0" indent="-361950" algn="l" rtl="0">
              <a:spcBef>
                <a:spcPts val="700"/>
              </a:spcBef>
              <a:spcAft>
                <a:spcPts val="0"/>
              </a:spcAft>
              <a:buClr>
                <a:srgbClr val="666600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999900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9880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128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66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400"/>
              </a:spcBef>
              <a:spcAft>
                <a:spcPts val="0"/>
              </a:spcAft>
              <a:buClr>
                <a:srgbClr val="9999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"/>
          <p:cNvGrpSpPr/>
          <p:nvPr/>
        </p:nvGrpSpPr>
        <p:grpSpPr>
          <a:xfrm>
            <a:off x="228600" y="2889250"/>
            <a:ext cx="8610600" cy="201613"/>
            <a:chOff x="0" y="0"/>
            <a:chExt cx="5424" cy="127"/>
          </a:xfrm>
        </p:grpSpPr>
        <p:sp>
          <p:nvSpPr>
            <p:cNvPr id="112" name="Google Shape;112;p1"/>
            <p:cNvSpPr/>
            <p:nvPr/>
          </p:nvSpPr>
          <p:spPr>
            <a:xfrm>
              <a:off x="0" y="0"/>
              <a:ext cx="1808" cy="127"/>
            </a:xfrm>
            <a:prstGeom prst="rect">
              <a:avLst/>
            </a:prstGeom>
            <a:solidFill>
              <a:srgbClr val="666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808" y="0"/>
              <a:ext cx="1808" cy="1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616" y="0"/>
              <a:ext cx="1808" cy="127"/>
            </a:xfrm>
            <a:prstGeom prst="rect">
              <a:avLst/>
            </a:prstGeom>
            <a:solidFill>
              <a:srgbClr val="9999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5" name="Google Shape;115;p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281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/>
              <a:t>Ulcus i ventrikel/duodenum</a:t>
            </a:r>
            <a:endParaRPr sz="5800" b="1"/>
          </a:p>
        </p:txBody>
      </p:sp>
      <p:sp>
        <p:nvSpPr>
          <p:cNvPr id="116" name="Google Shape;116;p1"/>
          <p:cNvSpPr txBox="1">
            <a:spLocks noGrp="1"/>
          </p:cNvSpPr>
          <p:nvPr>
            <p:ph type="body" idx="1"/>
          </p:nvPr>
        </p:nvSpPr>
        <p:spPr>
          <a:xfrm>
            <a:off x="1371600" y="3270250"/>
            <a:ext cx="6400800" cy="358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9688" lvl="0" indent="0" algn="ctr" rtl="0"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None/>
            </a:pPr>
            <a:endParaRPr sz="3000"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119" name="Google Shape;119;p1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2" name="Google Shape;222;p10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10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Forrest Ia</a:t>
            </a:r>
            <a:endParaRPr/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4">
            <a:alphaModFix/>
          </a:blip>
          <a:srcRect t="751" b="748"/>
          <a:stretch/>
        </p:blipFill>
        <p:spPr>
          <a:xfrm>
            <a:off x="2268538" y="1628775"/>
            <a:ext cx="461962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5" name="Google Shape;235;p11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11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Forrest Ib</a:t>
            </a:r>
            <a:endParaRPr/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41" name="Google Shape;241;p11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8538" y="1628775"/>
            <a:ext cx="4597400" cy="453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8" name="Google Shape;248;p12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12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1628775"/>
            <a:ext cx="4781550" cy="45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Forrest IIa</a:t>
            </a:r>
            <a:endParaRPr/>
          </a:p>
        </p:txBody>
      </p:sp>
      <p:pic>
        <p:nvPicPr>
          <p:cNvPr id="253" name="Google Shape;2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1" name="Google Shape;261;p13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13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Forrest IIb</a:t>
            </a:r>
            <a:endParaRPr/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8538" y="1628775"/>
            <a:ext cx="4714875" cy="453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4" name="Google Shape;274;p14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14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8" y="1628775"/>
            <a:ext cx="4826000" cy="45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Forrest IIc</a:t>
            </a:r>
            <a:endParaRPr/>
          </a:p>
        </p:txBody>
      </p:sp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81" name="Google Shape;281;p14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7" name="Google Shape;287;p15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5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8" y="1628775"/>
            <a:ext cx="4956175" cy="45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Forrest III</a:t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00" name="Google Shape;300;p16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6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Faktaruta 6 - Endoskopisk behandling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Char char="🞐"/>
            </a:pPr>
            <a:r>
              <a:rPr lang="en-US" sz="2200" b="1"/>
              <a:t>Endoskopisk behandling rekomenderas vid Forrest I och IIA sår</a:t>
            </a:r>
            <a:r>
              <a:rPr lang="en-US" sz="2200"/>
              <a:t>, pga hög risk för reblödning</a:t>
            </a:r>
            <a:endParaRPr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650"/>
              <a:buFont typeface="Noto Sans Symbols"/>
              <a:buNone/>
            </a:pPr>
            <a:endParaRPr sz="2200"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650"/>
              <a:buChar char="🞐"/>
            </a:pPr>
            <a:r>
              <a:rPr lang="en-US" sz="2200"/>
              <a:t>Hur </a:t>
            </a:r>
            <a:r>
              <a:rPr lang="en-US" sz="2200" b="1"/>
              <a:t>Forrest IIB </a:t>
            </a:r>
            <a:r>
              <a:rPr lang="en-US" sz="2200"/>
              <a:t>sår ska behandlas är </a:t>
            </a:r>
            <a:r>
              <a:rPr lang="en-US" sz="2200" b="1"/>
              <a:t>oklart</a:t>
            </a:r>
            <a:r>
              <a:rPr lang="en-US" sz="2200"/>
              <a:t>. </a:t>
            </a:r>
            <a:endParaRPr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 sz="1800"/>
              <a:t>Avlägsna koaglet så att sårbotten kan undersökas, ev. efter injektionsbehandling med adrenalin?</a:t>
            </a:r>
            <a:endParaRPr/>
          </a:p>
          <a:p>
            <a:pPr marL="382588" lvl="0" indent="-23812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650"/>
              <a:buNone/>
            </a:pPr>
            <a:endParaRPr sz="2200"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650"/>
              <a:buChar char="🞐"/>
            </a:pPr>
            <a:r>
              <a:rPr lang="en-US" sz="2200"/>
              <a:t>Vid ventrikelsår bör snabbtest för HP-status tas från antrum och corpus. Även biopsi från sårkanten kan övervägas</a:t>
            </a:r>
            <a:endParaRPr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650"/>
              <a:buFont typeface="Noto Sans Symbols"/>
              <a:buNone/>
            </a:pPr>
            <a:endParaRPr sz="2200"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650"/>
              <a:buChar char="🞐"/>
            </a:pPr>
            <a:r>
              <a:rPr lang="en-US" sz="2200"/>
              <a:t>Sår i bulben , samt sår &gt; 2 cm, är högrisksår för reblödning.</a:t>
            </a:r>
            <a:endParaRPr/>
          </a:p>
        </p:txBody>
      </p:sp>
      <p:pic>
        <p:nvPicPr>
          <p:cNvPr id="305" name="Google Shape;3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/>
          <a:p>
            <a:pPr marL="39688" lvl="0" indent="-39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Hur skall man behandla endoskopiskt?</a:t>
            </a:r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468313" y="1916113"/>
            <a:ext cx="8434387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Den vanligaste endoskopiska tekniken för blodstillning är </a:t>
            </a:r>
            <a:r>
              <a:rPr lang="en-US" b="1"/>
              <a:t>injektion med Adrenalin 0,1 mg/ml. 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Bör dock kompletteras </a:t>
            </a:r>
            <a:r>
              <a:rPr lang="en-US"/>
              <a:t>med termisk eller mekanisk behandling, exempelvis </a:t>
            </a:r>
            <a:r>
              <a:rPr lang="en-US" b="1"/>
              <a:t>HeaterProbe</a:t>
            </a:r>
            <a:r>
              <a:rPr lang="en-US"/>
              <a:t> eller </a:t>
            </a:r>
            <a:r>
              <a:rPr lang="en-US" b="1"/>
              <a:t>clips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0" name="Google Shape;320;p18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18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1:3</a:t>
            </a:r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Vid endoskopi fann du</a:t>
            </a:r>
            <a:r>
              <a:rPr lang="en-US"/>
              <a:t>: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Forrest Ib-sår i bulben, som framgångsrikt behandlades med Adrenalininjektion och HeaterProbe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 </a:t>
            </a:r>
            <a:r>
              <a:rPr lang="en-US" b="1"/>
              <a:t>Två timmar efter detta </a:t>
            </a:r>
            <a:r>
              <a:rPr lang="en-US"/>
              <a:t>blir du uppringd av en skärrad IVA-sköterska som berättar att patienten haft en </a:t>
            </a:r>
            <a:r>
              <a:rPr lang="en-US" b="1"/>
              <a:t>stor melena</a:t>
            </a:r>
            <a:r>
              <a:rPr lang="en-US"/>
              <a:t>. Vad göra?</a:t>
            </a:r>
            <a:endParaRPr/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33" name="Google Shape;333;p19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1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1:4</a:t>
            </a:r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Det visar sig att Hb-sjunkigt från 95 till 70 på drygt 2 timmar, och pulsen stigit från 80 till 120. Hur resonerar du? </a:t>
            </a:r>
            <a:endParaRPr/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5" name="Google Shape;125;p2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1:1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Som </a:t>
            </a:r>
            <a:r>
              <a:rPr lang="en-US" b="1"/>
              <a:t>kirurgjour på akuten </a:t>
            </a:r>
            <a:r>
              <a:rPr lang="en-US"/>
              <a:t>blir du kontaktad av sköterska som berättar att de fått in en </a:t>
            </a:r>
            <a:r>
              <a:rPr lang="en-US" b="1"/>
              <a:t>magblödare på sal 14</a:t>
            </a:r>
            <a:r>
              <a:rPr lang="en-US"/>
              <a:t> 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Hur handlägger du denna patient, och vad är viktigt att tänka på? </a:t>
            </a:r>
            <a:endParaRPr/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6" name="Google Shape;346;p20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20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7 - Reblödning</a:t>
            </a:r>
            <a:endParaRPr/>
          </a:p>
        </p:txBody>
      </p:sp>
      <p:sp>
        <p:nvSpPr>
          <p:cNvPr id="350" name="Google Shape;35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Melena kan kvarstå flera dagar</a:t>
            </a:r>
            <a:r>
              <a:rPr lang="en-US"/>
              <a:t>, trots att ingen ny blödning uppstått.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Hb-fall, cirkulatorisk påverkan</a:t>
            </a:r>
            <a:r>
              <a:rPr lang="en-US"/>
              <a:t>, och </a:t>
            </a:r>
            <a:r>
              <a:rPr lang="en-US" b="1"/>
              <a:t>färskt blod </a:t>
            </a:r>
            <a:r>
              <a:rPr lang="en-US"/>
              <a:t>i ventrikelsond, kan vara </a:t>
            </a:r>
            <a:r>
              <a:rPr lang="en-US" b="1"/>
              <a:t>tecken på reblödning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 b="1"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Hur behandla denna gång?</a:t>
            </a:r>
            <a:endParaRPr/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/>
          <a:p>
            <a:pPr marL="39688" lvl="0" indent="-39688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Om den endoskopiska behandlingen var enkel första gången kan nytt försök övervägas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Patienten bör då: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Vara sövd och intuberad på operationssal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Beredskap skall då finnas att konvertera endoskopin till laparotomi om hemostas inte uppnås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6" name="Google Shape;366;p22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22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8 - Reblödning</a:t>
            </a:r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1950"/>
              <a:buChar char="🞐"/>
            </a:pPr>
            <a:r>
              <a:rPr lang="en-US" sz="2600" b="1"/>
              <a:t>Endovaskulär embolisering 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Alternativ vid duodenalsår (a. gastroduodenalis)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/>
              <a:t>Underlättas av clips i sårkanten vid endoskopin</a:t>
            </a:r>
            <a:endParaRPr/>
          </a:p>
          <a:p>
            <a:pPr marL="731838" lvl="1" indent="-180975" algn="l" rtl="0">
              <a:spcBef>
                <a:spcPts val="600"/>
              </a:spcBef>
              <a:spcAft>
                <a:spcPts val="0"/>
              </a:spcAft>
              <a:buSzPts val="1650"/>
              <a:buNone/>
            </a:pPr>
            <a:endParaRPr sz="2200"/>
          </a:p>
          <a:p>
            <a:pPr marL="731838" lvl="1" indent="-180975" algn="l" rtl="0">
              <a:spcBef>
                <a:spcPts val="600"/>
              </a:spcBef>
              <a:spcAft>
                <a:spcPts val="0"/>
              </a:spcAft>
              <a:buSzPts val="1650"/>
              <a:buNone/>
            </a:pPr>
            <a:endParaRPr sz="2200"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1950"/>
              <a:buChar char="🞐"/>
            </a:pPr>
            <a:r>
              <a:rPr lang="en-US" sz="2600" b="1"/>
              <a:t>Öppen kirurgisk behandling ska alltid övervägas </a:t>
            </a:r>
            <a:r>
              <a:rPr lang="en-US" sz="2600"/>
              <a:t>om andra tekniker inte finns tillgängliga eller inte bedöms möjliga, samt vid instabil patient.</a:t>
            </a:r>
            <a:endParaRPr/>
          </a:p>
        </p:txBody>
      </p:sp>
      <p:pic>
        <p:nvPicPr>
          <p:cNvPr id="371" name="Google Shape;3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2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79" name="Google Shape;379;p23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0" name="Google Shape;380;p23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1:5</a:t>
            </a:r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Vid den initiala skopin var det tekniskt enkelt att uppnå blodstillning, </a:t>
            </a:r>
            <a:endParaRPr/>
          </a:p>
          <a:p>
            <a:pPr marL="382588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Nytt skopiförsök </a:t>
            </a:r>
            <a:endParaRPr/>
          </a:p>
          <a:p>
            <a:pPr marL="382588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Ni finner ett Forrest IA-sår i bulben, där det pga den kraftiga blödningen är svårt att se något. </a:t>
            </a:r>
            <a:endParaRPr/>
          </a:p>
          <a:p>
            <a:pPr marL="731838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Adrenalin injiceras mot området, mer eller mindre i blindo, men effekten är tveksam</a:t>
            </a:r>
            <a:endParaRPr/>
          </a:p>
          <a:p>
            <a:pPr marL="731838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Av anestesiläkaren får ni informatiom om att det svårt att hålla trycket uppe på patienten. </a:t>
            </a:r>
            <a:r>
              <a:rPr lang="en-US" b="1"/>
              <a:t>Vad gör ni?</a:t>
            </a:r>
            <a:endParaRPr/>
          </a:p>
        </p:txBody>
      </p:sp>
      <p:pic>
        <p:nvPicPr>
          <p:cNvPr id="384" name="Google Shape;3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92" name="Google Shape;392;p24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p24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Faktaruta 9 - Kirurgisk behandling vid ulcusblödning</a:t>
            </a:r>
            <a:endParaRPr/>
          </a:p>
        </p:txBody>
      </p:sp>
      <p:sp>
        <p:nvSpPr>
          <p:cNvPr id="396" name="Google Shape;39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Vid duodenal blödning görs en duodenotomi, och sårbotten sys över. </a:t>
            </a:r>
            <a:endParaRPr/>
          </a:p>
          <a:p>
            <a:pPr marL="731838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(Ev. kan A. gastroduodenale ligeras ovan och under duodenum)</a:t>
            </a:r>
            <a:endParaRPr/>
          </a:p>
          <a:p>
            <a:pPr marL="731838" lvl="1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82588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Ventrikelsår kan vara maligna varför de om möjligt bör reseceras, varefter defekten försluts. Om det ej går att resecera såret bör man eftersträva att få PAD.</a:t>
            </a:r>
            <a:endParaRPr/>
          </a:p>
        </p:txBody>
      </p:sp>
      <p:pic>
        <p:nvPicPr>
          <p:cNvPr id="397" name="Google Shape;3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4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399" name="Google Shape;399;p24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"/>
          <p:cNvSpPr txBox="1">
            <a:spLocks noGrp="1"/>
          </p:cNvSpPr>
          <p:nvPr>
            <p:ph type="title"/>
          </p:nvPr>
        </p:nvSpPr>
        <p:spPr>
          <a:xfrm>
            <a:off x="900113" y="188913"/>
            <a:ext cx="6994525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rmAutofit/>
          </a:bodyPr>
          <a:lstStyle/>
          <a:p>
            <a:pPr marL="39688" lvl="0" indent="-39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/>
              <a:t>Principer vid öppen op av ulcusblödning:</a:t>
            </a:r>
            <a:endParaRPr sz="3959"/>
          </a:p>
        </p:txBody>
      </p:sp>
      <p:sp>
        <p:nvSpPr>
          <p:cNvPr id="405" name="Google Shape;40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Meddellinjelaparotomi</a:t>
            </a:r>
            <a:r>
              <a:rPr lang="en-US"/>
              <a:t> från Xiphoideus till 10 cm nedom naveln (LÅNGT!)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Omnitracthake</a:t>
            </a:r>
            <a:r>
              <a:rPr lang="en-US"/>
              <a:t> för att haka upp hö och vä arcus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Lig. teres hepatis och falciforme måste delas</a:t>
            </a:r>
            <a:endParaRPr/>
          </a:p>
          <a:p>
            <a:pPr marL="731838" lvl="1" indent="-17145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400"/>
              <a:buChar char="🞐"/>
            </a:pPr>
            <a:r>
              <a:rPr lang="en-US" sz="3200" b="1"/>
              <a:t>Rejäl Kochermobilisering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/>
          <a:p>
            <a:pPr marL="39688" lvl="0" indent="-396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Kochermobilisering</a:t>
            </a:r>
            <a:endParaRPr/>
          </a:p>
        </p:txBody>
      </p:sp>
      <p:pic>
        <p:nvPicPr>
          <p:cNvPr id="411" name="Google Shape;411;p26" descr="http://upload.wikimedia.org/wikipedia/commons/1/18/Kocher%27s_maneuver.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700213"/>
            <a:ext cx="6408738" cy="48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7" descr="http://upload.wikimedia.org/wikipedia/commons/1/18/Kocher%27s_maneuver.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13"/>
            <a:ext cx="5903913" cy="447833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rmAutofit/>
          </a:bodyPr>
          <a:lstStyle/>
          <a:p>
            <a:pPr marL="39688" lvl="0" indent="-396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/>
              <a:t>Gastro-duodenotomi över bulb, pylorus och 2-3 cm av antrum</a:t>
            </a:r>
            <a:endParaRPr sz="3959"/>
          </a:p>
        </p:txBody>
      </p:sp>
      <p:sp>
        <p:nvSpPr>
          <p:cNvPr id="418" name="Google Shape;418;p27"/>
          <p:cNvSpPr/>
          <p:nvPr/>
        </p:nvSpPr>
        <p:spPr>
          <a:xfrm rot="-1734867">
            <a:off x="600075" y="2895600"/>
            <a:ext cx="1535113" cy="644525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7"/>
          <p:cNvSpPr txBox="1"/>
          <p:nvPr/>
        </p:nvSpPr>
        <p:spPr>
          <a:xfrm>
            <a:off x="5830888" y="1484313"/>
            <a:ext cx="3313112" cy="5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Håll handen bakom p-huvud o bulb och </a:t>
            </a:r>
            <a:r>
              <a:rPr lang="en-US" sz="2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”sy dig nästan i fingret”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Rejält grova tag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Trådval?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3-0, ev 2-0, PDS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Sy ihop på tvären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Skippa a. gastroduodenalis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8" descr="~AUT00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7025" y="76200"/>
            <a:ext cx="5718175" cy="67056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dk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30" name="Google Shape;430;p29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Google Shape;431;p2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29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3" name="Google Shape;433;p29" descr="/Users/cyberbengt/Desktop/Ulcus.ppt_media/Blödande ulcus (Apple TV)-1.mov"/>
          <p:cNvPicPr preferRelativeResize="0"/>
          <p:nvPr/>
        </p:nvPicPr>
        <p:blipFill rotWithShape="1">
          <a:blip r:embed="rId3">
            <a:alphaModFix/>
          </a:blip>
          <a:srcRect l="-3120" r="3120"/>
          <a:stretch/>
        </p:blipFill>
        <p:spPr>
          <a:xfrm>
            <a:off x="-304800" y="-228600"/>
            <a:ext cx="97409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9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435" name="Google Shape;435;p29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36" name="Google Shape;43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8" name="Google Shape;138;p3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3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1 - Akut omhändertagande</a:t>
            </a: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457200" y="15494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en-US" sz="2400" dirty="0" err="1"/>
              <a:t>Blödning</a:t>
            </a:r>
            <a:r>
              <a:rPr lang="en-US" sz="2400" dirty="0"/>
              <a:t> ÖGI: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 err="1"/>
              <a:t>Hematemes</a:t>
            </a:r>
            <a:r>
              <a:rPr lang="en-US" sz="2000" dirty="0"/>
              <a:t> (</a:t>
            </a:r>
            <a:r>
              <a:rPr lang="en-US" sz="2000" dirty="0" err="1"/>
              <a:t>antingen</a:t>
            </a:r>
            <a:r>
              <a:rPr lang="en-US" sz="2000" dirty="0"/>
              <a:t> </a:t>
            </a:r>
            <a:r>
              <a:rPr lang="en-US" sz="2000" dirty="0" err="1"/>
              <a:t>färsk</a:t>
            </a:r>
            <a:r>
              <a:rPr lang="en-US" sz="2000" dirty="0"/>
              <a:t>, </a:t>
            </a:r>
            <a:r>
              <a:rPr lang="en-US" sz="2000" dirty="0" err="1"/>
              <a:t>röd</a:t>
            </a:r>
            <a:r>
              <a:rPr lang="en-US" sz="2000" dirty="0"/>
              <a:t> </a:t>
            </a:r>
            <a:r>
              <a:rPr lang="en-US" sz="2000" dirty="0" err="1"/>
              <a:t>kräkning</a:t>
            </a:r>
            <a:r>
              <a:rPr lang="en-US" sz="2000" dirty="0"/>
              <a:t>,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kaffesumpsliknande</a:t>
            </a:r>
            <a:r>
              <a:rPr lang="en-US" sz="2000" dirty="0"/>
              <a:t> </a:t>
            </a:r>
            <a:r>
              <a:rPr lang="en-US" sz="2000" dirty="0" err="1"/>
              <a:t>kräkning</a:t>
            </a:r>
            <a:r>
              <a:rPr lang="en-US" sz="2000" dirty="0"/>
              <a:t> )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/>
              <a:t>Melena </a:t>
            </a:r>
            <a:r>
              <a:rPr lang="en-US" sz="2000" dirty="0"/>
              <a:t>(</a:t>
            </a:r>
            <a:r>
              <a:rPr lang="en-US" sz="2000" dirty="0" err="1"/>
              <a:t>svartfärgad</a:t>
            </a:r>
            <a:r>
              <a:rPr lang="en-US" sz="2000" dirty="0"/>
              <a:t>, </a:t>
            </a:r>
            <a:r>
              <a:rPr lang="en-US" sz="2000" dirty="0" err="1"/>
              <a:t>ofta</a:t>
            </a:r>
            <a:r>
              <a:rPr lang="en-US" sz="2000" dirty="0"/>
              <a:t> </a:t>
            </a:r>
            <a:r>
              <a:rPr lang="en-US" sz="2000" dirty="0" err="1"/>
              <a:t>tjärlik</a:t>
            </a:r>
            <a:r>
              <a:rPr lang="en-US" sz="2000" dirty="0"/>
              <a:t>, </a:t>
            </a:r>
            <a:r>
              <a:rPr lang="en-US" sz="2000" dirty="0" err="1"/>
              <a:t>avföring</a:t>
            </a:r>
            <a:r>
              <a:rPr lang="en-US" sz="2000" dirty="0"/>
              <a:t>),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 err="1"/>
              <a:t>Hematochezi</a:t>
            </a:r>
            <a:r>
              <a:rPr lang="en-US" sz="2000" dirty="0"/>
              <a:t> (</a:t>
            </a:r>
            <a:r>
              <a:rPr lang="en-US" sz="2000" dirty="0" err="1"/>
              <a:t>röd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mörkröd</a:t>
            </a:r>
            <a:r>
              <a:rPr lang="en-US" sz="2000" dirty="0"/>
              <a:t>, </a:t>
            </a:r>
            <a:r>
              <a:rPr lang="en-US" sz="2000" dirty="0" err="1"/>
              <a:t>blodig</a:t>
            </a:r>
            <a:r>
              <a:rPr lang="en-US" sz="2000" dirty="0"/>
              <a:t> </a:t>
            </a:r>
            <a:r>
              <a:rPr lang="en-US" sz="2000" dirty="0" err="1"/>
              <a:t>avföring</a:t>
            </a:r>
            <a:r>
              <a:rPr lang="en-US" sz="2000" dirty="0"/>
              <a:t>).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Noto Sans Symbols"/>
              <a:buNone/>
            </a:pPr>
            <a:endParaRPr sz="2000" dirty="0"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akuten</a:t>
            </a:r>
            <a:r>
              <a:rPr lang="en-US" sz="2400" dirty="0"/>
              <a:t>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 err="1"/>
              <a:t>Anames</a:t>
            </a:r>
            <a:r>
              <a:rPr lang="en-US" sz="2000" b="1" dirty="0"/>
              <a:t> </a:t>
            </a:r>
            <a:r>
              <a:rPr lang="en-US" sz="2000" dirty="0"/>
              <a:t>och </a:t>
            </a:r>
            <a:r>
              <a:rPr lang="en-US" sz="2000" dirty="0" err="1"/>
              <a:t>aktuell</a:t>
            </a:r>
            <a:r>
              <a:rPr lang="en-US" sz="2000" dirty="0"/>
              <a:t> </a:t>
            </a:r>
            <a:r>
              <a:rPr lang="en-US" sz="2000" dirty="0" err="1"/>
              <a:t>medicinering</a:t>
            </a:r>
            <a:r>
              <a:rPr lang="en-US" sz="2000" dirty="0"/>
              <a:t>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 err="1"/>
              <a:t>Minst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PVK </a:t>
            </a:r>
            <a:r>
              <a:rPr lang="en-US" sz="2000" b="1" dirty="0" err="1"/>
              <a:t>sättes</a:t>
            </a:r>
            <a:r>
              <a:rPr lang="en-US" sz="2000" dirty="0"/>
              <a:t>, och </a:t>
            </a:r>
            <a:r>
              <a:rPr lang="en-US" sz="2000" dirty="0" err="1"/>
              <a:t>dropp</a:t>
            </a:r>
            <a:r>
              <a:rPr lang="en-US" sz="2000" dirty="0"/>
              <a:t> </a:t>
            </a:r>
            <a:r>
              <a:rPr lang="en-US" sz="2000" dirty="0" err="1"/>
              <a:t>kopplas</a:t>
            </a:r>
            <a:r>
              <a:rPr lang="en-US" sz="2000" dirty="0"/>
              <a:t>.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/>
              <a:t>Lab: </a:t>
            </a:r>
            <a:r>
              <a:rPr lang="en-US" sz="2000" dirty="0" err="1"/>
              <a:t>Hb</a:t>
            </a:r>
            <a:r>
              <a:rPr lang="en-US" sz="2000" dirty="0"/>
              <a:t>, </a:t>
            </a:r>
            <a:r>
              <a:rPr lang="en-US" sz="2000" dirty="0" err="1"/>
              <a:t>trombocyter</a:t>
            </a:r>
            <a:r>
              <a:rPr lang="en-US" sz="2000" dirty="0"/>
              <a:t>, </a:t>
            </a:r>
            <a:r>
              <a:rPr lang="en-US" sz="2000" dirty="0" err="1" smtClean="0"/>
              <a:t>elektrolytstatus</a:t>
            </a:r>
            <a:r>
              <a:rPr lang="en-US" sz="2000" dirty="0"/>
              <a:t>, </a:t>
            </a:r>
            <a:r>
              <a:rPr lang="en-US" sz="2000" dirty="0" err="1"/>
              <a:t>leverstatus</a:t>
            </a:r>
            <a:r>
              <a:rPr lang="en-US" sz="2000" dirty="0"/>
              <a:t>, PK-INR,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blodgruppering</a:t>
            </a:r>
            <a:r>
              <a:rPr lang="en-US" sz="2000" dirty="0"/>
              <a:t>, </a:t>
            </a:r>
            <a:r>
              <a:rPr lang="en-US" sz="2000" dirty="0" err="1"/>
              <a:t>kontrolleras</a:t>
            </a:r>
            <a:r>
              <a:rPr lang="en-US" sz="2000" dirty="0"/>
              <a:t>.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/>
              <a:t>V-</a:t>
            </a:r>
            <a:r>
              <a:rPr lang="en-US" sz="2000" b="1" dirty="0" err="1"/>
              <a:t>sond</a:t>
            </a:r>
            <a:r>
              <a:rPr lang="en-US" sz="2000" dirty="0"/>
              <a:t> </a:t>
            </a:r>
            <a:r>
              <a:rPr lang="en-US" sz="2000" dirty="0" err="1"/>
              <a:t>bör</a:t>
            </a:r>
            <a:r>
              <a:rPr lang="en-US" sz="2000" dirty="0"/>
              <a:t> </a:t>
            </a:r>
            <a:r>
              <a:rPr lang="en-US" sz="2000" dirty="0" err="1"/>
              <a:t>sättas</a:t>
            </a:r>
            <a:r>
              <a:rPr lang="en-US" sz="2000" dirty="0"/>
              <a:t>. </a:t>
            </a:r>
            <a:endParaRPr dirty="0"/>
          </a:p>
          <a:p>
            <a:pPr marL="731838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</a:pPr>
            <a:r>
              <a:rPr lang="en-US" sz="2000" b="1" dirty="0"/>
              <a:t>PR-</a:t>
            </a:r>
            <a:r>
              <a:rPr lang="en-US" sz="2000" b="1" dirty="0" err="1"/>
              <a:t>undersökning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vara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värde</a:t>
            </a:r>
            <a:r>
              <a:rPr lang="en-US" sz="2000" dirty="0"/>
              <a:t> om </a:t>
            </a:r>
            <a:r>
              <a:rPr lang="en-US" sz="2000" dirty="0" err="1"/>
              <a:t>inte</a:t>
            </a:r>
            <a:r>
              <a:rPr lang="en-US" sz="2000" dirty="0"/>
              <a:t> GI-</a:t>
            </a:r>
            <a:r>
              <a:rPr lang="en-US" sz="2000" dirty="0" err="1"/>
              <a:t>blödningen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uppenbar</a:t>
            </a:r>
            <a:r>
              <a:rPr lang="en-US" sz="2000" dirty="0"/>
              <a:t>.</a:t>
            </a:r>
            <a:endParaRPr dirty="0"/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42" name="Google Shape;442;p30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30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3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1:6</a:t>
            </a:r>
            <a:endParaRPr/>
          </a:p>
        </p:txBody>
      </p:sp>
      <p:sp>
        <p:nvSpPr>
          <p:cNvPr id="446" name="Google Shape;44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Patienten laparotomerades och en omstickning av bulbsåret utfördes 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Det postoperativa förloppet var okomplicerat 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Pat skall nu skrivas ut, och funderar kring vad som gäller fortsättningsvis. Vad har du att berätta?</a:t>
            </a:r>
            <a:endParaRPr/>
          </a:p>
        </p:txBody>
      </p:sp>
      <p:pic>
        <p:nvPicPr>
          <p:cNvPr id="447" name="Google Shape;4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0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55" name="Google Shape;455;p31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31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10 - Fortsatt handläggning</a:t>
            </a:r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en-US" sz="2400" b="1"/>
              <a:t>Vid duodenalsår ges eradikeringsbehandling till alla, </a:t>
            </a:r>
            <a:r>
              <a:rPr lang="en-US" sz="2400"/>
              <a:t>utan kontroll av HP-status. Någon endoskopisk kontroll behöver ej utföras</a:t>
            </a:r>
            <a:endParaRPr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 b="1"/>
              <a:t>Vid ventrikelsår eradikeringsbehandling endast vid Hp-inf </a:t>
            </a:r>
            <a:r>
              <a:rPr lang="en-US" sz="2400"/>
              <a:t>Kontrollskopi rekomenderas efter 6-8 veckor, och såren följs till läkning.</a:t>
            </a:r>
            <a:endParaRPr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 b="1"/>
              <a:t>Eradikeringsbehandling:</a:t>
            </a:r>
            <a:r>
              <a:rPr lang="en-US" sz="2400"/>
              <a:t> PPI + 2 olika ab ex klaritromycin 250 mg x 2 och metronidazol 400 mg x 2, i en veckas tid. </a:t>
            </a:r>
            <a:endParaRPr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 b="1"/>
              <a:t>Efter akut blödning </a:t>
            </a:r>
            <a:r>
              <a:rPr lang="en-US" sz="2400"/>
              <a:t>bör eradikeringsbehandlingen följas av </a:t>
            </a:r>
            <a:r>
              <a:rPr lang="en-US" sz="2400" b="1"/>
              <a:t>ytterligare 3 v. PPI-behandling</a:t>
            </a:r>
            <a:r>
              <a:rPr lang="en-US" sz="2400"/>
              <a:t>. </a:t>
            </a:r>
            <a:endParaRPr/>
          </a:p>
          <a:p>
            <a:pPr marL="382588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 b="1"/>
              <a:t>Duodenalsår utan akut blödning </a:t>
            </a:r>
            <a:r>
              <a:rPr lang="en-US" sz="2400"/>
              <a:t>är</a:t>
            </a:r>
            <a:r>
              <a:rPr lang="en-US" sz="2400" b="1"/>
              <a:t> eradikeringsbehandlingen tillräcklig</a:t>
            </a:r>
            <a:r>
              <a:rPr lang="en-US" sz="2400"/>
              <a:t>. </a:t>
            </a:r>
            <a:endParaRPr/>
          </a:p>
        </p:txBody>
      </p:sp>
      <p:pic>
        <p:nvPicPr>
          <p:cNvPr id="460" name="Google Shape;4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1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462" name="Google Shape;462;p31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68" name="Google Shape;468;p32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32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1" name="Google Shape;471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2:1</a:t>
            </a:r>
            <a:endParaRPr/>
          </a:p>
        </p:txBody>
      </p:sp>
      <p:sp>
        <p:nvSpPr>
          <p:cNvPr id="472" name="Google Shape;472;p32"/>
          <p:cNvSpPr txBox="1">
            <a:spLocks noGrp="1"/>
          </p:cNvSpPr>
          <p:nvPr>
            <p:ph type="body" idx="1"/>
          </p:nvPr>
        </p:nvSpPr>
        <p:spPr>
          <a:xfrm>
            <a:off x="395288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en-US" sz="2400"/>
              <a:t>Som kirurgjour på akuten träffar du en patient som inkommit i ambulans pga </a:t>
            </a:r>
            <a:r>
              <a:rPr lang="en-US" sz="2400" b="1"/>
              <a:t>kraftig buksmärta</a:t>
            </a:r>
            <a:r>
              <a:rPr lang="en-US" sz="2400"/>
              <a:t> som </a:t>
            </a:r>
            <a:r>
              <a:rPr lang="en-US" sz="2400" b="1"/>
              <a:t>debuterat urakut</a:t>
            </a:r>
            <a:r>
              <a:rPr lang="en-US" sz="2400"/>
              <a:t> 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/>
              <a:t>Kraftigt smärtpåverkad patient med </a:t>
            </a:r>
            <a:r>
              <a:rPr lang="en-US" sz="2400" b="1"/>
              <a:t>brädhård buk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/>
              <a:t>Tidigare väsentligen frisk, senaste veckorna ryggvärk och har pga detta </a:t>
            </a:r>
            <a:r>
              <a:rPr lang="en-US" sz="2400" b="1"/>
              <a:t>konsumerat relativt stor mängd "värktabletter”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2400" b="1"/>
              <a:t> 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🞐"/>
            </a:pPr>
            <a:r>
              <a:rPr lang="en-US" sz="2400"/>
              <a:t>Vad tror du, och hur vill du gå vidare? </a:t>
            </a:r>
            <a:endParaRPr/>
          </a:p>
        </p:txBody>
      </p:sp>
      <p:pic>
        <p:nvPicPr>
          <p:cNvPr id="473" name="Google Shape;4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2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3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81" name="Google Shape;481;p33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Google Shape;482;p33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4" name="Google Shape;484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2:2</a:t>
            </a:r>
            <a:endParaRPr/>
          </a:p>
        </p:txBody>
      </p:sp>
      <p:sp>
        <p:nvSpPr>
          <p:cNvPr id="485" name="Google Shape;485;p33"/>
          <p:cNvSpPr txBox="1">
            <a:spLocks noGrp="1"/>
          </p:cNvSpPr>
          <p:nvPr>
            <p:ph type="body" idx="1"/>
          </p:nvPr>
        </p:nvSpPr>
        <p:spPr>
          <a:xfrm>
            <a:off x="611188" y="1916113"/>
            <a:ext cx="8054975" cy="397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Efter smärtstillning, dropp, och provtagning, går patienten på en CT, som visar följande bild 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lang="en-US"/>
              <a:t>   Vad visar den och vad göra?</a:t>
            </a:r>
            <a:endParaRPr/>
          </a:p>
        </p:txBody>
      </p:sp>
      <p:pic>
        <p:nvPicPr>
          <p:cNvPr id="486" name="Google Shape;4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3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488" name="Google Shape;488;p33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94" name="Google Shape;494;p34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5" name="Google Shape;495;p34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381000" y="812800"/>
            <a:ext cx="8445500" cy="9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8" name="Google Shape;4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500" y="889000"/>
            <a:ext cx="6746875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4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501" name="Google Shape;501;p34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5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07" name="Google Shape;507;p35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5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0" name="Google Shape;5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5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513" name="Google Shape;513;p35"/>
          <p:cNvSpPr/>
          <p:nvPr/>
        </p:nvSpPr>
        <p:spPr>
          <a:xfrm>
            <a:off x="381000" y="812800"/>
            <a:ext cx="8445500" cy="9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4" name="Google Shape;51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400" y="889000"/>
            <a:ext cx="6075363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6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20" name="Google Shape;520;p36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" name="Google Shape;521;p36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3" name="Google Shape;523;p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11 - Perforation</a:t>
            </a:r>
            <a:endParaRPr/>
          </a:p>
        </p:txBody>
      </p:sp>
      <p:sp>
        <p:nvSpPr>
          <p:cNvPr id="524" name="Google Shape;524;p36"/>
          <p:cNvSpPr txBox="1">
            <a:spLocks noGrp="1"/>
          </p:cNvSpPr>
          <p:nvPr>
            <p:ph type="body" idx="1"/>
          </p:nvPr>
        </p:nvSpPr>
        <p:spPr>
          <a:xfrm>
            <a:off x="539750" y="1700213"/>
            <a:ext cx="8218488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Peforation debuterar ofta akut med svår smärta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Patienterna har ofta peritonit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Röntgenundersökning visar oftast fri gas</a:t>
            </a:r>
            <a:endParaRPr/>
          </a:p>
        </p:txBody>
      </p:sp>
      <p:pic>
        <p:nvPicPr>
          <p:cNvPr id="525" name="Google Shape;52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6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527" name="Google Shape;527;p36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33" name="Google Shape;533;p37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4" name="Google Shape;534;p37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5" name="Google Shape;535;p37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6" name="Google Shape;536;p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Faktaruta 12 - Operation vid perforation</a:t>
            </a:r>
            <a:endParaRPr/>
          </a:p>
        </p:txBody>
      </p:sp>
      <p:sp>
        <p:nvSpPr>
          <p:cNvPr id="537" name="Google Shape;537;p37"/>
          <p:cNvSpPr txBox="1">
            <a:spLocks noGrp="1"/>
          </p:cNvSpPr>
          <p:nvPr>
            <p:ph type="body" idx="1"/>
          </p:nvPr>
        </p:nvSpPr>
        <p:spPr>
          <a:xfrm>
            <a:off x="468313" y="1600200"/>
            <a:ext cx="828992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Vid misstanke om ulcusperforation är behandlingen så gott som alltid kirurgisk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Vid ventrikelsår excideras såret om möjligt, varefter defekten slutes</a:t>
            </a: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Vid duodenala sår sys såret över.</a:t>
            </a:r>
            <a:endParaRPr/>
          </a:p>
        </p:txBody>
      </p:sp>
      <p:pic>
        <p:nvPicPr>
          <p:cNvPr id="538" name="Google Shape;53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7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/>
          <a:p>
            <a:pPr marL="39688" lvl="0" indent="-39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 svåra ulcusperforationen</a:t>
            </a:r>
            <a:endParaRPr/>
          </a:p>
        </p:txBody>
      </p:sp>
      <p:pic>
        <p:nvPicPr>
          <p:cNvPr id="546" name="Google Shape;546;p38" descr="http://upload.wikimedia.org/wikipedia/commons/1/18/Kocher%27s_maneuver.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8" y="1628775"/>
            <a:ext cx="4937125" cy="37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8"/>
          <p:cNvSpPr txBox="1"/>
          <p:nvPr/>
        </p:nvSpPr>
        <p:spPr>
          <a:xfrm>
            <a:off x="900113" y="5589588"/>
            <a:ext cx="59753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Kochermobilisering!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9"/>
          <p:cNvSpPr txBox="1">
            <a:spLocks noGrp="1"/>
          </p:cNvSpPr>
          <p:nvPr>
            <p:ph type="body" idx="1"/>
          </p:nvPr>
        </p:nvSpPr>
        <p:spPr>
          <a:xfrm>
            <a:off x="840509" y="1043709"/>
            <a:ext cx="7342909" cy="519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rm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1942"/>
              <a:buChar char="🞐"/>
            </a:pPr>
            <a:r>
              <a:rPr lang="en-US" sz="2590" b="1" dirty="0"/>
              <a:t>Vid </a:t>
            </a:r>
            <a:r>
              <a:rPr lang="en-US" sz="2590" b="1" dirty="0" err="1" smtClean="0"/>
              <a:t>stora</a:t>
            </a:r>
            <a:r>
              <a:rPr lang="en-US" sz="2590" b="1" dirty="0" smtClean="0"/>
              <a:t> </a:t>
            </a:r>
            <a:r>
              <a:rPr lang="en-US" sz="2590" b="1" dirty="0" err="1" smtClean="0"/>
              <a:t>perforationer</a:t>
            </a:r>
            <a:r>
              <a:rPr lang="en-US" sz="2590" b="1" dirty="0" smtClean="0"/>
              <a:t> </a:t>
            </a:r>
            <a:r>
              <a:rPr lang="en-US" sz="2590" b="1" dirty="0" err="1"/>
              <a:t>i</a:t>
            </a:r>
            <a:r>
              <a:rPr lang="en-US" sz="2590" b="1" dirty="0"/>
              <a:t> </a:t>
            </a:r>
            <a:r>
              <a:rPr lang="en-US" sz="2590" b="1" dirty="0" err="1"/>
              <a:t>bulbus</a:t>
            </a:r>
            <a:r>
              <a:rPr lang="en-US" sz="2590" b="1" dirty="0"/>
              <a:t> </a:t>
            </a:r>
            <a:r>
              <a:rPr lang="en-US" sz="2590" b="1" dirty="0" err="1"/>
              <a:t>duodeni</a:t>
            </a:r>
            <a:r>
              <a:rPr lang="en-US" sz="2590" b="1" dirty="0"/>
              <a:t> </a:t>
            </a:r>
            <a:r>
              <a:rPr lang="en-US" sz="2590" dirty="0" smtClean="0"/>
              <a:t>:</a:t>
            </a:r>
          </a:p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SzPts val="1942"/>
              <a:buNone/>
            </a:pPr>
            <a:r>
              <a:rPr lang="en-US" sz="2590" dirty="0"/>
              <a:t> </a:t>
            </a:r>
            <a:r>
              <a:rPr lang="en-US" sz="2590" dirty="0" smtClean="0"/>
              <a:t>    </a:t>
            </a:r>
          </a:p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SzPts val="1942"/>
              <a:buNone/>
            </a:pPr>
            <a:r>
              <a:rPr lang="en-US" sz="2590" b="1" dirty="0"/>
              <a:t>	</a:t>
            </a:r>
            <a:r>
              <a:rPr lang="en-US" sz="2590" b="1" dirty="0" smtClean="0"/>
              <a:t>- </a:t>
            </a:r>
            <a:r>
              <a:rPr lang="en-US" sz="2220" b="1" dirty="0" err="1" smtClean="0"/>
              <a:t>Ibland</a:t>
            </a:r>
            <a:r>
              <a:rPr lang="en-US" sz="2220" b="1" dirty="0" smtClean="0"/>
              <a:t> </a:t>
            </a:r>
            <a:r>
              <a:rPr lang="en-US" sz="2220" b="1" dirty="0" err="1"/>
              <a:t>svårt</a:t>
            </a:r>
            <a:r>
              <a:rPr lang="en-US" sz="2220" b="1" dirty="0"/>
              <a:t> </a:t>
            </a:r>
            <a:r>
              <a:rPr lang="en-US" sz="2220" b="1" dirty="0" err="1"/>
              <a:t>att</a:t>
            </a:r>
            <a:r>
              <a:rPr lang="en-US" sz="2220" b="1" dirty="0"/>
              <a:t> </a:t>
            </a:r>
            <a:r>
              <a:rPr lang="en-US" sz="2220" b="1" dirty="0" err="1"/>
              <a:t>sluta</a:t>
            </a:r>
            <a:r>
              <a:rPr lang="en-US" sz="2220" b="1" dirty="0"/>
              <a:t> </a:t>
            </a:r>
            <a:r>
              <a:rPr lang="en-US" sz="2220" b="1" dirty="0" err="1"/>
              <a:t>defekten</a:t>
            </a:r>
            <a:r>
              <a:rPr lang="en-US" sz="2220" b="1" dirty="0"/>
              <a:t> </a:t>
            </a:r>
            <a:r>
              <a:rPr lang="en-US" sz="2220" b="1" dirty="0" err="1"/>
              <a:t>i</a:t>
            </a:r>
            <a:r>
              <a:rPr lang="en-US" sz="2220" b="1" dirty="0"/>
              <a:t> </a:t>
            </a:r>
            <a:r>
              <a:rPr lang="en-US" sz="2220" b="1" dirty="0" err="1"/>
              <a:t>bulbus</a:t>
            </a:r>
            <a:r>
              <a:rPr lang="en-US" sz="2220" b="1" dirty="0"/>
              <a:t> </a:t>
            </a:r>
            <a:r>
              <a:rPr lang="en-US" sz="2220" b="1" dirty="0" err="1" smtClean="0"/>
              <a:t>duodeni</a:t>
            </a:r>
            <a:r>
              <a:rPr lang="en-US" sz="2220" b="1" dirty="0" smtClean="0"/>
              <a:t>. 	</a:t>
            </a:r>
          </a:p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SzPts val="1942"/>
              <a:buNone/>
            </a:pPr>
            <a:r>
              <a:rPr lang="en-US" sz="2220" b="1" dirty="0"/>
              <a:t> </a:t>
            </a:r>
            <a:r>
              <a:rPr lang="en-US" sz="2220" b="1" dirty="0" smtClean="0"/>
              <a:t>        - </a:t>
            </a:r>
            <a:r>
              <a:rPr lang="en-US" sz="2220" b="1" dirty="0" err="1" smtClean="0"/>
              <a:t>Avlastande</a:t>
            </a:r>
            <a:r>
              <a:rPr lang="en-US" sz="2220" b="1" dirty="0" smtClean="0"/>
              <a:t> GE+EA </a:t>
            </a:r>
            <a:r>
              <a:rPr lang="en-US" sz="2220" b="1" dirty="0" err="1" smtClean="0"/>
              <a:t>eller</a:t>
            </a:r>
            <a:r>
              <a:rPr lang="en-US" sz="2220" b="1" dirty="0" smtClean="0"/>
              <a:t> pyloric exclusion </a:t>
            </a:r>
            <a:r>
              <a:rPr lang="en-US" sz="2220" b="1" dirty="0" err="1" smtClean="0"/>
              <a:t>kan</a:t>
            </a:r>
            <a:r>
              <a:rPr lang="en-US" sz="2220" b="1" dirty="0" smtClean="0"/>
              <a:t> </a:t>
            </a:r>
            <a:r>
              <a:rPr lang="en-US" sz="2220" b="1" dirty="0" err="1" smtClean="0"/>
              <a:t>vara</a:t>
            </a:r>
            <a:r>
              <a:rPr lang="en-US" sz="2220" b="1" dirty="0" smtClean="0"/>
              <a:t> </a:t>
            </a:r>
            <a:r>
              <a:rPr lang="en-US" sz="2220" b="1" dirty="0" err="1" smtClean="0"/>
              <a:t>alternativa</a:t>
            </a:r>
            <a:r>
              <a:rPr lang="en-US" sz="2220" b="1" dirty="0" smtClean="0"/>
              <a:t> </a:t>
            </a:r>
            <a:r>
              <a:rPr lang="en-US" sz="2220" b="1" dirty="0" err="1" smtClean="0"/>
              <a:t>lösningar</a:t>
            </a:r>
            <a:endParaRPr lang="en-US" sz="2220" b="1" dirty="0" smtClean="0"/>
          </a:p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SzPts val="1942"/>
              <a:buNone/>
            </a:pPr>
            <a:r>
              <a:rPr lang="en-US" sz="2220" b="1" dirty="0"/>
              <a:t> </a:t>
            </a:r>
            <a:r>
              <a:rPr lang="en-US" sz="2220" b="1" dirty="0" smtClean="0"/>
              <a:t>        - </a:t>
            </a:r>
            <a:r>
              <a:rPr lang="en-US" sz="2220" b="1" dirty="0" err="1" smtClean="0"/>
              <a:t>Lägg</a:t>
            </a:r>
            <a:r>
              <a:rPr lang="en-US" sz="2220" b="1" dirty="0" smtClean="0"/>
              <a:t> </a:t>
            </a:r>
            <a:r>
              <a:rPr lang="en-US" sz="2220" b="1" dirty="0" err="1" smtClean="0"/>
              <a:t>drän</a:t>
            </a:r>
            <a:r>
              <a:rPr lang="en-US" sz="2220" b="1" dirty="0" smtClean="0"/>
              <a:t>, </a:t>
            </a:r>
            <a:r>
              <a:rPr lang="en-US" sz="2220" b="1" dirty="0" err="1" smtClean="0"/>
              <a:t>avlasta</a:t>
            </a:r>
            <a:r>
              <a:rPr lang="en-US" sz="2220" b="1" dirty="0" smtClean="0"/>
              <a:t> med v-</a:t>
            </a:r>
            <a:r>
              <a:rPr lang="en-US" sz="2220" b="1" dirty="0" err="1" smtClean="0"/>
              <a:t>sond</a:t>
            </a:r>
            <a:endParaRPr lang="en-US" sz="2220" b="1" dirty="0" smtClean="0"/>
          </a:p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SzPts val="1942"/>
              <a:buNone/>
            </a:pPr>
            <a:endParaRPr lang="en-US" sz="2220" b="1" dirty="0" smtClean="0"/>
          </a:p>
          <a:p>
            <a:pPr marL="788988" lvl="1" indent="-342900" algn="l" rtl="0">
              <a:spcBef>
                <a:spcPts val="600"/>
              </a:spcBef>
              <a:spcAft>
                <a:spcPts val="0"/>
              </a:spcAft>
              <a:buSzPts val="1665"/>
              <a:buFontTx/>
              <a:buChar char="-"/>
            </a:pPr>
            <a:endParaRPr lang="en-US" sz="2220" b="1" dirty="0" smtClean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665"/>
              <a:buChar char="■"/>
            </a:pPr>
            <a:endParaRPr sz="2220" b="1" dirty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665"/>
              <a:buFont typeface="Noto Sans Symbols"/>
              <a:buNone/>
            </a:pPr>
            <a:endParaRPr sz="22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1" name="Google Shape;151;p4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4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2 - Akut omhändertagande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468313" y="2133600"/>
            <a:ext cx="8147050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/>
              <a:t>Vid cirkulatorisk påverkan eller färskt blod i ventrikelsond: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IVA</a:t>
            </a:r>
            <a:endParaRPr/>
          </a:p>
          <a:p>
            <a:pPr marL="731837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Akut gastroskopi inom 24 timmar, helst i intubationsnarkos 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Erythromycin 250 mg iv injektion före endoskopin</a:t>
            </a:r>
            <a:endParaRPr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Pyloric</a:t>
            </a:r>
            <a:r>
              <a:rPr lang="sv-SE" dirty="0" smtClean="0"/>
              <a:t> </a:t>
            </a:r>
            <a:r>
              <a:rPr lang="sv-SE" dirty="0" err="1" smtClean="0"/>
              <a:t>exclusion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2" y="1810327"/>
            <a:ext cx="7037816" cy="44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8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6705600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b" anchorCtr="0">
            <a:noAutofit/>
          </a:bodyPr>
          <a:lstStyle/>
          <a:p>
            <a:pPr marL="39688" lvl="0" indent="-396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 med er hem:</a:t>
            </a:r>
            <a:endParaRPr/>
          </a:p>
        </p:txBody>
      </p:sp>
      <p:sp>
        <p:nvSpPr>
          <p:cNvPr id="558" name="Google Shape;558;p40"/>
          <p:cNvSpPr txBox="1">
            <a:spLocks noGrp="1"/>
          </p:cNvSpPr>
          <p:nvPr>
            <p:ph type="body" idx="1"/>
          </p:nvPr>
        </p:nvSpPr>
        <p:spPr>
          <a:xfrm>
            <a:off x="468313" y="1412875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 dirty="0" err="1"/>
              <a:t>Blödande</a:t>
            </a:r>
            <a:r>
              <a:rPr lang="en-US" b="1" dirty="0"/>
              <a:t> </a:t>
            </a:r>
            <a:r>
              <a:rPr lang="en-US" b="1" dirty="0" err="1"/>
              <a:t>ulcus</a:t>
            </a:r>
            <a:r>
              <a:rPr lang="en-US" dirty="0"/>
              <a:t>: </a:t>
            </a:r>
            <a:endParaRPr dirty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dirty="0" err="1"/>
              <a:t>Endoskopi</a:t>
            </a:r>
            <a:r>
              <a:rPr lang="en-US" dirty="0"/>
              <a:t> </a:t>
            </a:r>
            <a:endParaRPr dirty="0"/>
          </a:p>
          <a:p>
            <a:pPr marL="1131888" lvl="2" indent="-228600" algn="l" rtl="0">
              <a:spcBef>
                <a:spcPts val="500"/>
              </a:spcBef>
              <a:spcAft>
                <a:spcPts val="0"/>
              </a:spcAft>
              <a:buSzPts val="1280"/>
              <a:buChar char="🞐"/>
            </a:pPr>
            <a:r>
              <a:rPr lang="en-US" dirty="0" err="1"/>
              <a:t>Helst</a:t>
            </a:r>
            <a:r>
              <a:rPr lang="en-US" dirty="0"/>
              <a:t> </a:t>
            </a:r>
            <a:r>
              <a:rPr lang="en-US" dirty="0" err="1"/>
              <a:t>intuberad</a:t>
            </a:r>
            <a:r>
              <a:rPr lang="en-US" dirty="0"/>
              <a:t> pat</a:t>
            </a:r>
            <a:endParaRPr dirty="0"/>
          </a:p>
          <a:p>
            <a:pPr marL="1131888" lvl="2" indent="-228600" algn="l" rtl="0">
              <a:spcBef>
                <a:spcPts val="500"/>
              </a:spcBef>
              <a:spcAft>
                <a:spcPts val="0"/>
              </a:spcAft>
              <a:buSzPts val="1280"/>
              <a:buChar char="🞐"/>
            </a:pPr>
            <a:r>
              <a:rPr lang="en-US" dirty="0" err="1"/>
              <a:t>Erytromycin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!</a:t>
            </a:r>
            <a:endParaRPr dirty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PPI-infusion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endoskopisk</a:t>
            </a:r>
            <a:r>
              <a:rPr lang="en-US" dirty="0"/>
              <a:t> </a:t>
            </a:r>
            <a:r>
              <a:rPr lang="en-US" dirty="0" err="1"/>
              <a:t>behandling</a:t>
            </a:r>
            <a:endParaRPr dirty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dirty="0" err="1"/>
              <a:t>Coilning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bulbsår</a:t>
            </a:r>
            <a:r>
              <a:rPr lang="en-US" dirty="0"/>
              <a:t> </a:t>
            </a:r>
            <a:endParaRPr dirty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dirty="0" err="1"/>
              <a:t>Öppen</a:t>
            </a:r>
            <a:r>
              <a:rPr lang="en-US" dirty="0"/>
              <a:t> </a:t>
            </a:r>
            <a:r>
              <a:rPr lang="en-US" dirty="0" err="1"/>
              <a:t>omstickning</a:t>
            </a:r>
            <a:endParaRPr dirty="0"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382588" lvl="0" indent="-342900" algn="l" rtl="0">
              <a:spcBef>
                <a:spcPts val="700"/>
              </a:spcBef>
              <a:spcAft>
                <a:spcPts val="0"/>
              </a:spcAft>
              <a:buSzPts val="2100"/>
              <a:buChar char="🞐"/>
            </a:pPr>
            <a:r>
              <a:rPr lang="en-US" b="1" dirty="0"/>
              <a:t>Vid </a:t>
            </a:r>
            <a:r>
              <a:rPr lang="en-US" b="1" dirty="0" err="1"/>
              <a:t>öppen</a:t>
            </a:r>
            <a:r>
              <a:rPr lang="en-US" b="1" dirty="0"/>
              <a:t> </a:t>
            </a:r>
            <a:r>
              <a:rPr lang="en-US" b="1" dirty="0" err="1"/>
              <a:t>kirurgi</a:t>
            </a:r>
            <a:r>
              <a:rPr lang="en-US" dirty="0"/>
              <a:t>: </a:t>
            </a:r>
            <a:r>
              <a:rPr lang="en-US" dirty="0" err="1"/>
              <a:t>långt</a:t>
            </a:r>
            <a:r>
              <a:rPr lang="en-US" dirty="0"/>
              <a:t> </a:t>
            </a:r>
            <a:r>
              <a:rPr lang="en-US" dirty="0" err="1"/>
              <a:t>medellinjesnitt</a:t>
            </a:r>
            <a:r>
              <a:rPr lang="en-US" dirty="0"/>
              <a:t>, </a:t>
            </a:r>
            <a:r>
              <a:rPr lang="en-US" dirty="0" err="1"/>
              <a:t>Omnitracthake</a:t>
            </a:r>
            <a:r>
              <a:rPr lang="en-US" dirty="0"/>
              <a:t> och </a:t>
            </a:r>
            <a:r>
              <a:rPr lang="en-US" dirty="0" err="1"/>
              <a:t>rejäl</a:t>
            </a:r>
            <a:r>
              <a:rPr lang="en-US" dirty="0"/>
              <a:t> </a:t>
            </a:r>
            <a:r>
              <a:rPr lang="en-US" b="1" dirty="0"/>
              <a:t>KOCHERMOBILISERING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4" name="Google Shape;164;p5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5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3 - Akut omhändertagande</a:t>
            </a:r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0"/>
              <a:buChar char="🞐"/>
            </a:pPr>
            <a:r>
              <a:rPr lang="en-US" sz="2600" b="1"/>
              <a:t>PPI, när?</a:t>
            </a:r>
            <a:endParaRPr sz="2200"/>
          </a:p>
          <a:p>
            <a:pPr marL="731838" lvl="1" indent="-1809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50"/>
              <a:buNone/>
            </a:pPr>
            <a:endParaRPr sz="2200" b="1"/>
          </a:p>
          <a:p>
            <a:pPr marL="731838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 b="1"/>
              <a:t>Före endoskopi?</a:t>
            </a:r>
            <a:r>
              <a:rPr lang="en-US" sz="2200"/>
              <a:t> Enligt ESGE (European Society of Gastrointestinal Endoscopy) senaste guidelines från febr 2021 finns evidens för att PPI skall ges  (minskar behovet av endoscopisk hemostas)</a:t>
            </a:r>
            <a:endParaRPr sz="2200"/>
          </a:p>
          <a:p>
            <a:pPr marL="731838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50"/>
              <a:buChar char="■"/>
            </a:pPr>
            <a:r>
              <a:rPr lang="en-US" sz="2200" b="1"/>
              <a:t>Efter endoskopisk hemostas </a:t>
            </a:r>
            <a:r>
              <a:rPr lang="en-US" sz="2200"/>
              <a:t>utförts finns evidens att högdos PPI minskar risken för reblödning. </a:t>
            </a:r>
            <a:endParaRPr/>
          </a:p>
          <a:p>
            <a:pPr marL="1131888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52"/>
              <a:buChar char="🞐"/>
            </a:pPr>
            <a:r>
              <a:rPr lang="en-US" sz="1800"/>
              <a:t>Omeprazol alt. esomeprazol iv som 80 mg bolus under 30 minuter följt av kontinuerlig infusion med 8 mg per timme under de följande 3 dygnen. </a:t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Tranexamsyra, somatostatin </a:t>
            </a:r>
            <a:r>
              <a:rPr lang="en-US"/>
              <a:t>eller</a:t>
            </a:r>
            <a:r>
              <a:rPr lang="en-US" b="1"/>
              <a:t> somatostatin-analoger</a:t>
            </a:r>
            <a:r>
              <a:rPr lang="en-US"/>
              <a:t>: 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inga evidens vid övre gastrointestinal blödning. En ny studie (HALT-IT studien) påvisar ingen effekt på blödningen, däremot ökad risk för venös tromoembolism (se ESGE-guidelines)</a:t>
            </a:r>
            <a:endParaRPr/>
          </a:p>
          <a:p>
            <a:pPr marL="382588" lvl="0" indent="-209550" algn="l" rtl="0">
              <a:spcBef>
                <a:spcPts val="7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7481888" y="6248400"/>
            <a:ext cx="274637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3" name="Google Shape;183;p7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7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4 - Akut omhändertagande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Stabila patienter med melena och/eller anemi</a:t>
            </a:r>
            <a:r>
              <a:rPr lang="en-US"/>
              <a:t>:</a:t>
            </a:r>
            <a:endParaRPr/>
          </a:p>
          <a:p>
            <a:pPr marL="731838" lvl="1" indent="-17145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Inläggning på vårdavdelning 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Skopi nästkommande dag/vardag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Oftast kan dessa patienter flyta fritt 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PPI po</a:t>
            </a:r>
            <a:endParaRPr/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8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1:2</a:t>
            </a:r>
            <a:endParaRPr/>
          </a:p>
        </p:txBody>
      </p:sp>
      <p:sp>
        <p:nvSpPr>
          <p:cNvPr id="200" name="Google Shape;200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t" anchorCtr="0">
            <a:noAutofit/>
          </a:bodyPr>
          <a:lstStyle/>
          <a:p>
            <a:pPr marL="382588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en-US" b="1"/>
              <a:t>Patienten</a:t>
            </a:r>
            <a:r>
              <a:rPr lang="en-US"/>
              <a:t>, som visade sig vara en 68-årig man som i hemmet svimmat i samband med en större melena, och som på akuten var cirkulatoriskt påverkad, är nu </a:t>
            </a:r>
            <a:r>
              <a:rPr lang="en-US" b="1"/>
              <a:t>recusiterad och intuberad på IVA</a:t>
            </a:r>
            <a:r>
              <a:rPr lang="en-US"/>
              <a:t>. </a:t>
            </a:r>
            <a:endParaRPr/>
          </a:p>
          <a:p>
            <a:pPr marL="731838" lvl="1" indent="-17145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Du ska, tillsammans med din bakjour, utföra skopi på patienten </a:t>
            </a:r>
            <a:endParaRPr/>
          </a:p>
          <a:p>
            <a:pPr marL="731838" lvl="1" indent="-28575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Vad har du för plan kring </a:t>
            </a:r>
            <a:r>
              <a:rPr lang="en-US" b="1"/>
              <a:t>klassificering</a:t>
            </a:r>
            <a:r>
              <a:rPr lang="en-US"/>
              <a:t> av blödningen och ev </a:t>
            </a:r>
            <a:r>
              <a:rPr lang="en-US" b="1"/>
              <a:t>behandling</a:t>
            </a:r>
            <a:r>
              <a:rPr lang="en-US"/>
              <a:t>?</a:t>
            </a:r>
            <a:endParaRPr/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9" name="Google Shape;209;p9"/>
          <p:cNvCxnSpPr/>
          <p:nvPr/>
        </p:nvCxnSpPr>
        <p:spPr>
          <a:xfrm>
            <a:off x="457200" y="1447800"/>
            <a:ext cx="8077200" cy="1588"/>
          </a:xfrm>
          <a:prstGeom prst="straightConnector1">
            <a:avLst/>
          </a:prstGeom>
          <a:noFill/>
          <a:ln w="19050" cap="flat" cmpd="sng">
            <a:solidFill>
              <a:srgbClr val="99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132075" bIns="50800" anchor="b" anchorCtr="0">
            <a:noAutofit/>
          </a:bodyPr>
          <a:lstStyle/>
          <a:p>
            <a:pPr marL="396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Faktaruta 5 - Forrestklassifikationen</a:t>
            </a:r>
            <a:endParaRPr/>
          </a:p>
        </p:txBody>
      </p:sp>
      <p:graphicFrame>
        <p:nvGraphicFramePr>
          <p:cNvPr id="213" name="Google Shape;213;p9"/>
          <p:cNvGraphicFramePr/>
          <p:nvPr/>
        </p:nvGraphicFramePr>
        <p:xfrm>
          <a:off x="965200" y="1917700"/>
          <a:ext cx="7391400" cy="2595600"/>
        </p:xfrm>
        <a:graphic>
          <a:graphicData uri="http://schemas.openxmlformats.org/drawingml/2006/table">
            <a:tbl>
              <a:tblPr>
                <a:noFill/>
                <a:tableStyleId>{C59D0FA9-340D-479D-BCC1-6785B0195831}</a:tableStyleId>
              </a:tblPr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Forrest grad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Ulcusutseende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982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IA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Sprutande blödning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82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IB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Sivande blödning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982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IIA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Synlig kärlpipa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82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IIB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Koageltäckt sår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982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IIC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Hematinfläck i sårbotten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82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III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5254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Fibrinbelagt sår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>
            <a:off x="457200" y="6248400"/>
            <a:ext cx="21463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05/05/11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3124200" y="6248400"/>
            <a:ext cx="2908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UB-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UB-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CC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1622</Words>
  <Application>Microsoft Office PowerPoint</Application>
  <PresentationFormat>Bildspel på skärmen (4:3)</PresentationFormat>
  <Paragraphs>257</Paragraphs>
  <Slides>41</Slides>
  <Notes>40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41</vt:i4>
      </vt:variant>
    </vt:vector>
  </HeadingPairs>
  <TitlesOfParts>
    <vt:vector size="47" baseType="lpstr">
      <vt:lpstr>Verdana</vt:lpstr>
      <vt:lpstr>Garamond</vt:lpstr>
      <vt:lpstr>Arial</vt:lpstr>
      <vt:lpstr>Noto Sans Symbols</vt:lpstr>
      <vt:lpstr>1_KUB-mall</vt:lpstr>
      <vt:lpstr>KUB-mall</vt:lpstr>
      <vt:lpstr>Ulcus i ventrikel/duodenum</vt:lpstr>
      <vt:lpstr>Fall 1:1</vt:lpstr>
      <vt:lpstr>Faktaruta 1 - Akut omhändertagande</vt:lpstr>
      <vt:lpstr>Faktaruta 2 - Akut omhändertagande</vt:lpstr>
      <vt:lpstr>Faktaruta 3 - Akut omhändertagande</vt:lpstr>
      <vt:lpstr>PowerPoint-presentation</vt:lpstr>
      <vt:lpstr>Faktaruta 4 - Akut omhändertagande</vt:lpstr>
      <vt:lpstr>Fall 1:2</vt:lpstr>
      <vt:lpstr>Faktaruta 5 - Forrestklassifikationen</vt:lpstr>
      <vt:lpstr>Forrest Ia</vt:lpstr>
      <vt:lpstr>Forrest Ib</vt:lpstr>
      <vt:lpstr>Forrest IIa</vt:lpstr>
      <vt:lpstr>Forrest IIb</vt:lpstr>
      <vt:lpstr>Forrest IIc</vt:lpstr>
      <vt:lpstr>Forrest III</vt:lpstr>
      <vt:lpstr>Faktaruta 6 - Endoskopisk behandling</vt:lpstr>
      <vt:lpstr>Hur skall man behandla endoskopiskt?</vt:lpstr>
      <vt:lpstr>Fall 1:3</vt:lpstr>
      <vt:lpstr>Fall 1:4</vt:lpstr>
      <vt:lpstr>Faktaruta 7 - Reblödning</vt:lpstr>
      <vt:lpstr>PowerPoint-presentation</vt:lpstr>
      <vt:lpstr>Faktaruta 8 - Reblödning</vt:lpstr>
      <vt:lpstr>Fall 1:5</vt:lpstr>
      <vt:lpstr>Faktaruta 9 - Kirurgisk behandling vid ulcusblödning</vt:lpstr>
      <vt:lpstr>Principer vid öppen op av ulcusblödning:</vt:lpstr>
      <vt:lpstr>Kochermobilisering</vt:lpstr>
      <vt:lpstr>Gastro-duodenotomi över bulb, pylorus och 2-3 cm av antrum</vt:lpstr>
      <vt:lpstr>PowerPoint-presentation</vt:lpstr>
      <vt:lpstr>PowerPoint-presentation</vt:lpstr>
      <vt:lpstr>Fall 1:6</vt:lpstr>
      <vt:lpstr>Faktaruta 10 - Fortsatt handläggning</vt:lpstr>
      <vt:lpstr>Fall 2:1</vt:lpstr>
      <vt:lpstr>Fall 2:2</vt:lpstr>
      <vt:lpstr>PowerPoint-presentation</vt:lpstr>
      <vt:lpstr>PowerPoint-presentation</vt:lpstr>
      <vt:lpstr>Faktaruta 11 - Perforation</vt:lpstr>
      <vt:lpstr>Faktaruta 12 - Operation vid perforation</vt:lpstr>
      <vt:lpstr>Den svåra ulcusperforationen</vt:lpstr>
      <vt:lpstr>PowerPoint-presentation</vt:lpstr>
      <vt:lpstr>Pyloric exclusion</vt:lpstr>
      <vt:lpstr>Ta med er hem: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Ulcus i ventrikel/duodenum</dc:title>
  <dc:creator>Bobby Tingstedt</dc:creator>
  <cp:lastModifiedBy>Simion Luana, Kir sekt Övre Gastro</cp:lastModifiedBy>
  <cp:revision>8</cp:revision>
  <dcterms:modified xsi:type="dcterms:W3CDTF">2022-10-31T09:12:49Z</dcterms:modified>
</cp:coreProperties>
</file>