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 id="2147483650" r:id="rId2"/>
  </p:sldMasterIdLst>
  <p:notesMasterIdLst>
    <p:notesMasterId r:id="rId31"/>
  </p:notesMasterIdLst>
  <p:sldIdLst>
    <p:sldId id="256" r:id="rId3"/>
    <p:sldId id="257" r:id="rId4"/>
    <p:sldId id="258" r:id="rId5"/>
    <p:sldId id="259" r:id="rId6"/>
    <p:sldId id="260" r:id="rId7"/>
    <p:sldId id="261" r:id="rId8"/>
    <p:sldId id="262" r:id="rId9"/>
    <p:sldId id="263" r:id="rId10"/>
    <p:sldId id="264" r:id="rId11"/>
    <p:sldId id="265" r:id="rId12"/>
    <p:sldId id="266" r:id="rId13"/>
    <p:sldId id="267" r:id="rId14"/>
    <p:sldId id="268" r:id="rId15"/>
    <p:sldId id="269" r:id="rId16"/>
    <p:sldId id="270" r:id="rId17"/>
    <p:sldId id="271" r:id="rId18"/>
    <p:sldId id="272" r:id="rId19"/>
    <p:sldId id="273" r:id="rId20"/>
    <p:sldId id="274" r:id="rId21"/>
    <p:sldId id="275" r:id="rId22"/>
    <p:sldId id="276" r:id="rId23"/>
    <p:sldId id="277" r:id="rId24"/>
    <p:sldId id="278" r:id="rId25"/>
    <p:sldId id="279" r:id="rId26"/>
    <p:sldId id="280" r:id="rId27"/>
    <p:sldId id="281" r:id="rId28"/>
    <p:sldId id="282" r:id="rId29"/>
    <p:sldId id="283" r:id="rId30"/>
  </p:sldIdLst>
  <p:sldSz cx="9144000" cy="6858000" type="screen4x3"/>
  <p:notesSz cx="6858000" cy="9144000"/>
  <p:embeddedFontLst>
    <p:embeddedFont>
      <p:font typeface="Verdana" panose="020B0604030504040204" pitchFamily="34" charset="0"/>
      <p:regular r:id="rId32"/>
      <p:bold r:id="rId33"/>
      <p:italic r:id="rId34"/>
      <p:boldItalic r:id="rId35"/>
    </p:embeddedFont>
    <p:embeddedFont>
      <p:font typeface="Garamond" panose="02020404030301010803" pitchFamily="18"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000000"/>
          </p15:clr>
        </p15:guide>
        <p15:guide id="2" pos="2880">
          <p15:clr>
            <a:srgbClr val="000000"/>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jedwzR9eoSEICPJ2nzONeW3eoiYA=="/>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1320"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font" Target="fonts/font8.fntdata"/><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font" Target="fonts/font3.fntdata"/><Relationship Id="rId42"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font" Target="fonts/font2.fntdata"/><Relationship Id="rId38" Type="http://schemas.openxmlformats.org/officeDocument/2006/relationships/font" Target="fonts/font7.fntdata"/><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font" Target="fonts/font1.fntdata"/><Relationship Id="rId37" Type="http://schemas.openxmlformats.org/officeDocument/2006/relationships/font" Target="fonts/font6.fntdata"/><Relationship Id="rId40" Type="http://customschemas.google.com/relationships/presentationmetadata" Target="metadata"/><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font" Target="fonts/font5.fntdata"/><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notesMaster" Target="notesMasters/notesMaster1.xml"/><Relationship Id="rId44" Type="http://schemas.openxmlformats.org/officeDocument/2006/relationships/tableStyles" Target="tableStyle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font" Target="fonts/font4.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1pPr>
            <a:lvl2pPr marR="0" lvl="1"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2pPr>
            <a:lvl3pPr marR="0" lvl="2"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3pPr>
            <a:lvl4pPr marR="0" lvl="3"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4pPr>
            <a:lvl5pPr marR="0" lvl="4"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5pPr>
            <a:lvl6pPr marR="0" lvl="5"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6pPr>
            <a:lvl7pPr marR="0" lvl="6"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7pPr>
            <a:lvl8pPr marR="0" lvl="7"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8pPr>
            <a:lvl9pPr marR="0" lvl="8"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9pPr>
          </a:lstStyle>
          <a:p>
            <a:endParaRPr/>
          </a:p>
        </p:txBody>
      </p:sp>
      <p:sp>
        <p:nvSpPr>
          <p:cNvPr id="4" name="Google Shape;4;n"/>
          <p:cNvSpPr txBox="1">
            <a:spLocks noGrp="1"/>
          </p:cNvSpPr>
          <p:nvPr>
            <p:ph type="dt" idx="10"/>
          </p:nvPr>
        </p:nvSpPr>
        <p:spPr>
          <a:xfrm>
            <a:off x="3884612" y="0"/>
            <a:ext cx="29718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1pPr>
            <a:lvl2pPr marR="0" lvl="1"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2pPr>
            <a:lvl3pPr marR="0" lvl="2"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3pPr>
            <a:lvl4pPr marR="0" lvl="3"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4pPr>
            <a:lvl5pPr marR="0" lvl="4"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5pPr>
            <a:lvl6pPr marR="0" lvl="5"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6pPr>
            <a:lvl7pPr marR="0" lvl="6"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7pPr>
            <a:lvl8pPr marR="0" lvl="7"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8pPr>
            <a:lvl9pPr marR="0" lvl="8"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9pPr>
          </a:lstStyle>
          <a:p>
            <a:endParaRPr/>
          </a:p>
        </p:txBody>
      </p:sp>
      <p:sp>
        <p:nvSpPr>
          <p:cNvPr id="5" name="Google Shape;5;n"/>
          <p:cNvSpPr>
            <a:spLocks noGrp="1" noRot="1" noChangeAspect="1"/>
          </p:cNvSpPr>
          <p:nvPr>
            <p:ph type="sldImg" idx="3"/>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6" name="Google Shape;6;n"/>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lvl1pPr marL="457200" marR="0" lvl="0" indent="-228600" algn="l" rtl="0">
              <a:spcBef>
                <a:spcPts val="0"/>
              </a:spcBef>
              <a:spcAft>
                <a:spcPts val="0"/>
              </a:spcAft>
              <a:buSzPts val="1400"/>
              <a:buNone/>
              <a:defRPr sz="1800" b="0" i="0" u="none" strike="noStrike" cap="none"/>
            </a:lvl1pPr>
            <a:lvl2pPr marL="914400" marR="0" lvl="1" indent="-228600" algn="l" rtl="0">
              <a:spcBef>
                <a:spcPts val="0"/>
              </a:spcBef>
              <a:spcAft>
                <a:spcPts val="0"/>
              </a:spcAft>
              <a:buSzPts val="1400"/>
              <a:buNone/>
              <a:defRPr sz="1800" b="0" i="0" u="none" strike="noStrike" cap="none"/>
            </a:lvl2pPr>
            <a:lvl3pPr marL="1371600" marR="0" lvl="2" indent="-228600" algn="l" rtl="0">
              <a:spcBef>
                <a:spcPts val="0"/>
              </a:spcBef>
              <a:spcAft>
                <a:spcPts val="0"/>
              </a:spcAft>
              <a:buSzPts val="1400"/>
              <a:buNone/>
              <a:defRPr sz="1800" b="0" i="0" u="none" strike="noStrike" cap="none"/>
            </a:lvl3pPr>
            <a:lvl4pPr marL="1828800" marR="0" lvl="3" indent="-228600" algn="l" rtl="0">
              <a:spcBef>
                <a:spcPts val="0"/>
              </a:spcBef>
              <a:spcAft>
                <a:spcPts val="0"/>
              </a:spcAft>
              <a:buSzPts val="1400"/>
              <a:buNone/>
              <a:defRPr sz="1800" b="0" i="0" u="none" strike="noStrike" cap="none"/>
            </a:lvl4pPr>
            <a:lvl5pPr marL="2286000" marR="0" lvl="4" indent="-228600" algn="l" rtl="0">
              <a:spcBef>
                <a:spcPts val="0"/>
              </a:spcBef>
              <a:spcAft>
                <a:spcPts val="0"/>
              </a:spcAft>
              <a:buSzPts val="1400"/>
              <a:buNone/>
              <a:defRPr sz="1800" b="0" i="0" u="none" strike="noStrike" cap="none"/>
            </a:lvl5pPr>
            <a:lvl6pPr marL="2743200" marR="0" lvl="5" indent="-228600" algn="l" rtl="0">
              <a:spcBef>
                <a:spcPts val="0"/>
              </a:spcBef>
              <a:spcAft>
                <a:spcPts val="0"/>
              </a:spcAft>
              <a:buSzPts val="1400"/>
              <a:buNone/>
              <a:defRPr sz="1800" b="0" i="0" u="none" strike="noStrike" cap="none"/>
            </a:lvl6pPr>
            <a:lvl7pPr marL="3200400" marR="0" lvl="6" indent="-228600" algn="l" rtl="0">
              <a:spcBef>
                <a:spcPts val="0"/>
              </a:spcBef>
              <a:spcAft>
                <a:spcPts val="0"/>
              </a:spcAft>
              <a:buSzPts val="1400"/>
              <a:buNone/>
              <a:defRPr sz="1800" b="0" i="0" u="none" strike="noStrike" cap="none"/>
            </a:lvl7pPr>
            <a:lvl8pPr marL="3657600" marR="0" lvl="7" indent="-228600" algn="l" rtl="0">
              <a:spcBef>
                <a:spcPts val="0"/>
              </a:spcBef>
              <a:spcAft>
                <a:spcPts val="0"/>
              </a:spcAft>
              <a:buSzPts val="1400"/>
              <a:buNone/>
              <a:defRPr sz="1800" b="0" i="0" u="none" strike="noStrike" cap="none"/>
            </a:lvl8pPr>
            <a:lvl9pPr marL="4114800" marR="0" lvl="8" indent="-228600" algn="l" rtl="0">
              <a:spcBef>
                <a:spcPts val="0"/>
              </a:spcBef>
              <a:spcAft>
                <a:spcPts val="0"/>
              </a:spcAft>
              <a:buSzPts val="1400"/>
              <a:buNone/>
              <a:defRPr sz="1800" b="0" i="0" u="none" strike="noStrike" cap="none"/>
            </a:lvl9pPr>
          </a:lstStyle>
          <a:p>
            <a:endParaRPr/>
          </a:p>
        </p:txBody>
      </p:sp>
      <p:sp>
        <p:nvSpPr>
          <p:cNvPr id="7" name="Google Shape;7;n"/>
          <p:cNvSpPr txBox="1">
            <a:spLocks noGrp="1"/>
          </p:cNvSpPr>
          <p:nvPr>
            <p:ph type="ftr" idx="11"/>
          </p:nvPr>
        </p:nvSpPr>
        <p:spPr>
          <a:xfrm>
            <a:off x="0" y="8685212"/>
            <a:ext cx="2971800" cy="457200"/>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1pPr>
            <a:lvl2pPr marR="0" lvl="1"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2pPr>
            <a:lvl3pPr marR="0" lvl="2"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3pPr>
            <a:lvl4pPr marR="0" lvl="3"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4pPr>
            <a:lvl5pPr marR="0" lvl="4"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5pPr>
            <a:lvl6pPr marR="0" lvl="5"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6pPr>
            <a:lvl7pPr marR="0" lvl="6"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7pPr>
            <a:lvl8pPr marR="0" lvl="7"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8pPr>
            <a:lvl9pPr marR="0" lvl="8" algn="l" rtl="0">
              <a:lnSpc>
                <a:spcPct val="100000"/>
              </a:lnSpc>
              <a:spcBef>
                <a:spcPts val="0"/>
              </a:spcBef>
              <a:spcAft>
                <a:spcPts val="0"/>
              </a:spcAft>
              <a:buSzPts val="1400"/>
              <a:buNone/>
              <a:defRPr sz="2400" b="0" i="0" u="none" strike="noStrike" cap="none">
                <a:solidFill>
                  <a:srgbClr val="000000"/>
                </a:solidFill>
                <a:latin typeface="Verdana"/>
                <a:ea typeface="Verdana"/>
                <a:cs typeface="Verdana"/>
                <a:sym typeface="Verdana"/>
              </a:defRPr>
            </a:lvl9pPr>
          </a:lstStyle>
          <a:p>
            <a:endParaRPr/>
          </a:p>
        </p:txBody>
      </p:sp>
      <p:sp>
        <p:nvSpPr>
          <p:cNvPr id="8" name="Google Shape;8;n"/>
          <p:cNvSpPr txBox="1">
            <a:spLocks noGrp="1"/>
          </p:cNvSpPr>
          <p:nvPr>
            <p:ph type="sldNum" idx="12"/>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strike="noStrike" cap="none">
                <a:solidFill>
                  <a:srgbClr val="000000"/>
                </a:solidFill>
                <a:latin typeface="Arial"/>
                <a:ea typeface="Arial"/>
                <a:cs typeface="Arial"/>
                <a:sym typeface="Arial"/>
              </a:rPr>
              <a:t>‹#›</a:t>
            </a:fld>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5"/>
        <p:cNvGrpSpPr/>
        <p:nvPr/>
      </p:nvGrpSpPr>
      <p:grpSpPr>
        <a:xfrm>
          <a:off x="0" y="0"/>
          <a:ext cx="0" cy="0"/>
          <a:chOff x="0" y="0"/>
          <a:chExt cx="0" cy="0"/>
        </a:xfrm>
      </p:grpSpPr>
      <p:sp>
        <p:nvSpPr>
          <p:cNvPr id="106" name="Google Shape;106;p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07" name="Google Shape;107;p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08" name="Google Shape;108;p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p1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96" name="Google Shape;196;p1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Restriktiv: mindre matmängder kan intas. Ex ventikel binding</a:t>
            </a:r>
            <a:endParaRPr/>
          </a:p>
          <a:p>
            <a:pPr marL="0" lvl="0" indent="0" algn="l" rtl="0">
              <a:spcBef>
                <a:spcPts val="0"/>
              </a:spcBef>
              <a:spcAft>
                <a:spcPts val="0"/>
              </a:spcAft>
              <a:buSzPts val="1800"/>
              <a:buNone/>
            </a:pPr>
            <a:r>
              <a:rPr lang="en-US"/>
              <a:t>Malnutritiv: Minskning av upptaget av näringsämnen. Ex duodenal switch som medför att födan endast passerar en liten del av tunntarmen. OBS! Risk för bristsjukdomar såsom osteoporos, anemi etc.</a:t>
            </a:r>
            <a:endParaRPr/>
          </a:p>
        </p:txBody>
      </p:sp>
      <p:sp>
        <p:nvSpPr>
          <p:cNvPr id="197" name="Google Shape;197;p1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p1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06" name="Google Shape;206;p11: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Gastric sleeve:Ca 85% av magsäcken avlägsnas. Görs laparoskopiskt. Anv på mycket överviktiga patienter som första operation inför ex gastric bypass eller duodenal switch för att underlätta denna större operation genom att pat minskar i vikt eller på pat med allvarlig hjärt-lungsjukdom som bedöms att inte klara av större ingrepp.</a:t>
            </a:r>
            <a:endParaRPr/>
          </a:p>
          <a:p>
            <a:pPr marL="0" lvl="0" indent="0" algn="l" rtl="0">
              <a:spcBef>
                <a:spcPts val="0"/>
              </a:spcBef>
              <a:spcAft>
                <a:spcPts val="0"/>
              </a:spcAft>
              <a:buSzPts val="1800"/>
              <a:buNone/>
            </a:pPr>
            <a:r>
              <a:rPr lang="en-US"/>
              <a:t>VBG: Liten ventrikelficka bildas genom att man staplar vertikalt och reglerar utflödet med ett band. Detta medför att pat snabbt blir mätta pga ”liten magsäck” samt att den tömmer sig långsamt. Bandet är inte reglerbart. Risk att fickan tänjs ut och pat åter ökar i vikt. Komplikationer i form av att mat fastnar vid bandet eller sk bandmigration där bandet äter sig in i ventrikelväggen. Detta kan bla ge blödningsproblem. Kolla om detta stämmer.</a:t>
            </a:r>
            <a:endParaRPr/>
          </a:p>
        </p:txBody>
      </p:sp>
      <p:sp>
        <p:nvSpPr>
          <p:cNvPr id="207" name="Google Shape;207;p11: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9"/>
        <p:cNvGrpSpPr/>
        <p:nvPr/>
      </p:nvGrpSpPr>
      <p:grpSpPr>
        <a:xfrm>
          <a:off x="0" y="0"/>
          <a:ext cx="0" cy="0"/>
          <a:chOff x="0" y="0"/>
          <a:chExt cx="0" cy="0"/>
        </a:xfrm>
      </p:grpSpPr>
      <p:sp>
        <p:nvSpPr>
          <p:cNvPr id="220" name="Google Shape;220;p1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21" name="Google Shape;221;p1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Kort genomgång av operationsmetoden.</a:t>
            </a:r>
            <a:endParaRPr/>
          </a:p>
        </p:txBody>
      </p:sp>
      <p:sp>
        <p:nvSpPr>
          <p:cNvPr id="222" name="Google Shape;222;p1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12</a:t>
            </a:fld>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p1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35" name="Google Shape;235;p1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Magsäcken minkas med ca 85%. Därefter kopplas en stor del av tunntarmen ur. Endast i den sista metern av tunntarmen blandas galla, enzymer och föda och näringsupptag sker</a:t>
            </a:r>
            <a:endParaRPr/>
          </a:p>
        </p:txBody>
      </p:sp>
      <p:sp>
        <p:nvSpPr>
          <p:cNvPr id="236" name="Google Shape;236;p1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7"/>
        <p:cNvGrpSpPr/>
        <p:nvPr/>
      </p:nvGrpSpPr>
      <p:grpSpPr>
        <a:xfrm>
          <a:off x="0" y="0"/>
          <a:ext cx="0" cy="0"/>
          <a:chOff x="0" y="0"/>
          <a:chExt cx="0" cy="0"/>
        </a:xfrm>
      </p:grpSpPr>
      <p:sp>
        <p:nvSpPr>
          <p:cNvPr id="248" name="Google Shape;248;p1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49" name="Google Shape;249;p1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Patienterna kan börja dricka samma dag som operationen. Försörjer sig i normalfallet på flytande kost vid hemgång dag 2 postoperativt. Viktigt med postoperativ dietistkontakt. </a:t>
            </a:r>
            <a:endParaRPr/>
          </a:p>
          <a:p>
            <a:pPr marL="0" lvl="0" indent="0" algn="l" rtl="0">
              <a:spcBef>
                <a:spcPts val="0"/>
              </a:spcBef>
              <a:spcAft>
                <a:spcPts val="0"/>
              </a:spcAft>
              <a:buSzPts val="1800"/>
              <a:buNone/>
            </a:pPr>
            <a:r>
              <a:rPr lang="en-US"/>
              <a:t> En magsäcksficka staplas av. Denna rymmer ca 20-30 ml. Därefter identifieras Treitz ligament och duodenum. </a:t>
            </a:r>
            <a:r>
              <a:rPr lang="en-US">
                <a:solidFill>
                  <a:srgbClr val="000000"/>
                </a:solidFill>
              </a:rPr>
              <a:t>Tunntarmen dras upp och kopplas till ventrikelfickan. Oftast staplas tunntarm och ventrikel ihop. Framraden sys med fortlöpande sutur – resorberbar. Efter detta skapas en EA ca 100 cm ned på tunntarmen från GE:n räknat. Denna skapas också mha staples samt fortlöpande sutur. Nästa steg är att dela tunntarmen mellan GE och EA. Innan operationen avslutas genomförs ett sk läckage test av GE:n. Detta kan göras med vatten och luft eller att ventrikelfickan blåses upp med metylenblått. Tunntarmarna sammankopplas så att magsaft, galla och bukspott kan blanda sig med maten. Nästa bild är kort film av lap GBP.</a:t>
            </a:r>
            <a:endParaRPr/>
          </a:p>
        </p:txBody>
      </p:sp>
      <p:sp>
        <p:nvSpPr>
          <p:cNvPr id="250" name="Google Shape;250;p1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14</a:t>
            </a:fld>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0"/>
        <p:cNvGrpSpPr/>
        <p:nvPr/>
      </p:nvGrpSpPr>
      <p:grpSpPr>
        <a:xfrm>
          <a:off x="0" y="0"/>
          <a:ext cx="0" cy="0"/>
          <a:chOff x="0" y="0"/>
          <a:chExt cx="0" cy="0"/>
        </a:xfrm>
      </p:grpSpPr>
      <p:sp>
        <p:nvSpPr>
          <p:cNvPr id="261" name="Google Shape;261;p1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62" name="Google Shape;262;p1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Oftast sätts första porten i naveln med öppen teknik. Denna är inte markerad på denna skiss. </a:t>
            </a:r>
            <a:endParaRPr/>
          </a:p>
          <a:p>
            <a:pPr marL="0" lvl="0" indent="0" algn="l" rtl="0">
              <a:spcBef>
                <a:spcPts val="0"/>
              </a:spcBef>
              <a:spcAft>
                <a:spcPts val="0"/>
              </a:spcAft>
              <a:buSzPts val="1800"/>
              <a:buNone/>
            </a:pPr>
            <a:r>
              <a:rPr lang="en-US"/>
              <a:t>A:kameraport</a:t>
            </a:r>
            <a:endParaRPr/>
          </a:p>
          <a:p>
            <a:pPr marL="0" lvl="0" indent="0" algn="l" rtl="0">
              <a:spcBef>
                <a:spcPts val="0"/>
              </a:spcBef>
              <a:spcAft>
                <a:spcPts val="0"/>
              </a:spcAft>
              <a:buSzPts val="1800"/>
              <a:buNone/>
            </a:pPr>
            <a:r>
              <a:rPr lang="en-US"/>
              <a:t>B: Port för ngn from av leverretraktor för att hålla undan levern vid dissektion på ventrikeln</a:t>
            </a:r>
            <a:endParaRPr/>
          </a:p>
          <a:p>
            <a:pPr marL="0" lvl="0" indent="0" algn="l" rtl="0">
              <a:spcBef>
                <a:spcPts val="0"/>
              </a:spcBef>
              <a:spcAft>
                <a:spcPts val="0"/>
              </a:spcAft>
              <a:buSzPts val="1800"/>
              <a:buNone/>
            </a:pPr>
            <a:r>
              <a:rPr lang="en-US"/>
              <a:t>Övriga portar är arbetsportar.</a:t>
            </a:r>
            <a:endParaRPr/>
          </a:p>
        </p:txBody>
      </p:sp>
      <p:sp>
        <p:nvSpPr>
          <p:cNvPr id="263" name="Google Shape;263;p1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0"/>
        <p:cNvGrpSpPr/>
        <p:nvPr/>
      </p:nvGrpSpPr>
      <p:grpSpPr>
        <a:xfrm>
          <a:off x="0" y="0"/>
          <a:ext cx="0" cy="0"/>
          <a:chOff x="0" y="0"/>
          <a:chExt cx="0" cy="0"/>
        </a:xfrm>
      </p:grpSpPr>
      <p:sp>
        <p:nvSpPr>
          <p:cNvPr id="271" name="Google Shape;271;p1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72" name="Google Shape;272;p1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De olika momenten i filmen är utskrivna så att alla ska förstå vad som visas. Vissa moment är borttagna pga filmen annars skulle bli för lång. En fulständig operationsfilm ligger på www.remittent.se</a:t>
            </a:r>
            <a:endParaRPr/>
          </a:p>
          <a:p>
            <a:pPr marL="0" lvl="0" indent="0" algn="l" rtl="0">
              <a:spcBef>
                <a:spcPts val="0"/>
              </a:spcBef>
              <a:spcAft>
                <a:spcPts val="0"/>
              </a:spcAft>
              <a:buSzPts val="1800"/>
              <a:buNone/>
            </a:pPr>
            <a:r>
              <a:rPr lang="en-US"/>
              <a:t>De moment som är borttagna är:</a:t>
            </a:r>
            <a:endParaRPr/>
          </a:p>
          <a:p>
            <a:pPr marL="0" lvl="0" indent="-114300" algn="l" rtl="0">
              <a:spcBef>
                <a:spcPts val="0"/>
              </a:spcBef>
              <a:spcAft>
                <a:spcPts val="0"/>
              </a:spcAft>
              <a:buSzPts val="1800"/>
              <a:buAutoNum type="arabicPeriod"/>
            </a:pPr>
            <a:r>
              <a:rPr lang="en-US"/>
              <a:t>Luckan vid vä crus</a:t>
            </a:r>
            <a:endParaRPr/>
          </a:p>
          <a:p>
            <a:pPr marL="0" lvl="0" indent="-114300" algn="l" rtl="0">
              <a:spcBef>
                <a:spcPts val="0"/>
              </a:spcBef>
              <a:spcAft>
                <a:spcPts val="0"/>
              </a:spcAft>
              <a:buSzPts val="1800"/>
              <a:buAutoNum type="arabicPeriod"/>
            </a:pPr>
            <a:r>
              <a:rPr lang="en-US"/>
              <a:t>Identifiering av Treitz lig., omentdelning samt uppdragande av tunntarmen tillventrikelfickan.</a:t>
            </a:r>
            <a:endParaRPr/>
          </a:p>
          <a:p>
            <a:pPr marL="0" lvl="0" indent="-114300" algn="l" rtl="0">
              <a:spcBef>
                <a:spcPts val="0"/>
              </a:spcBef>
              <a:spcAft>
                <a:spcPts val="0"/>
              </a:spcAft>
              <a:buSzPts val="1800"/>
              <a:buAutoNum type="arabicPeriod"/>
            </a:pPr>
            <a:r>
              <a:rPr lang="en-US"/>
              <a:t>Tarmbläddring av ca 1 m tunntarm.</a:t>
            </a:r>
            <a:endParaRPr/>
          </a:p>
          <a:p>
            <a:pPr marL="0" lvl="0" indent="-114300" algn="l" rtl="0">
              <a:spcBef>
                <a:spcPts val="0"/>
              </a:spcBef>
              <a:spcAft>
                <a:spcPts val="0"/>
              </a:spcAft>
              <a:buSzPts val="1800"/>
              <a:buAutoNum type="arabicPeriod"/>
            </a:pPr>
            <a:r>
              <a:rPr lang="en-US"/>
              <a:t>Delning av tunnattmen mellan EA och GE.</a:t>
            </a:r>
            <a:endParaRPr/>
          </a:p>
          <a:p>
            <a:pPr marL="0" lvl="0" indent="0" algn="l" rtl="0">
              <a:spcBef>
                <a:spcPts val="0"/>
              </a:spcBef>
              <a:spcAft>
                <a:spcPts val="0"/>
              </a:spcAft>
              <a:buNone/>
            </a:pPr>
            <a:endParaRPr/>
          </a:p>
        </p:txBody>
      </p:sp>
      <p:sp>
        <p:nvSpPr>
          <p:cNvPr id="273" name="Google Shape;273;p1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8"/>
        <p:cNvGrpSpPr/>
        <p:nvPr/>
      </p:nvGrpSpPr>
      <p:grpSpPr>
        <a:xfrm>
          <a:off x="0" y="0"/>
          <a:ext cx="0" cy="0"/>
          <a:chOff x="0" y="0"/>
          <a:chExt cx="0" cy="0"/>
        </a:xfrm>
      </p:grpSpPr>
      <p:sp>
        <p:nvSpPr>
          <p:cNvPr id="279" name="Google Shape;279;p1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80" name="Google Shape;280;p1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Nästa bild visar möjliga diff.diagnoser. Anastomosläckage är det som kommer att disk. Utreds med CT buk med kontrast. </a:t>
            </a:r>
            <a:endParaRPr/>
          </a:p>
        </p:txBody>
      </p:sp>
      <p:sp>
        <p:nvSpPr>
          <p:cNvPr id="281" name="Google Shape;281;p1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17</a:t>
            </a:fld>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8"/>
        <p:cNvGrpSpPr/>
        <p:nvPr/>
      </p:nvGrpSpPr>
      <p:grpSpPr>
        <a:xfrm>
          <a:off x="0" y="0"/>
          <a:ext cx="0" cy="0"/>
          <a:chOff x="0" y="0"/>
          <a:chExt cx="0" cy="0"/>
        </a:xfrm>
      </p:grpSpPr>
      <p:sp>
        <p:nvSpPr>
          <p:cNvPr id="289" name="Google Shape;289;p1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290" name="Google Shape;290;p1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7"/>
        <p:cNvGrpSpPr/>
        <p:nvPr/>
      </p:nvGrpSpPr>
      <p:grpSpPr>
        <a:xfrm>
          <a:off x="0" y="0"/>
          <a:ext cx="0" cy="0"/>
          <a:chOff x="0" y="0"/>
          <a:chExt cx="0" cy="0"/>
        </a:xfrm>
      </p:grpSpPr>
      <p:sp>
        <p:nvSpPr>
          <p:cNvPr id="298" name="Google Shape;298;p1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299" name="Google Shape;299;p1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Opereras med dränering av anastomosområdet och om möjligt suturering av insufficiensen.</a:t>
            </a:r>
            <a:endParaRPr/>
          </a:p>
        </p:txBody>
      </p:sp>
      <p:sp>
        <p:nvSpPr>
          <p:cNvPr id="300" name="Google Shape;300;p1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19</a:t>
            </a:fld>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5"/>
        <p:cNvGrpSpPr/>
        <p:nvPr/>
      </p:nvGrpSpPr>
      <p:grpSpPr>
        <a:xfrm>
          <a:off x="0" y="0"/>
          <a:ext cx="0" cy="0"/>
          <a:chOff x="0" y="0"/>
          <a:chExt cx="0" cy="0"/>
        </a:xfrm>
      </p:grpSpPr>
      <p:sp>
        <p:nvSpPr>
          <p:cNvPr id="116" name="Google Shape;116;p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17" name="Google Shape;117;p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Denna kvinna har BMI 40,8</a:t>
            </a:r>
            <a:endParaRPr/>
          </a:p>
          <a:p>
            <a:pPr marL="0" lvl="0" indent="0" algn="l" rtl="0">
              <a:spcBef>
                <a:spcPts val="0"/>
              </a:spcBef>
              <a:spcAft>
                <a:spcPts val="0"/>
              </a:spcAft>
              <a:buSzPts val="1800"/>
              <a:buNone/>
            </a:pPr>
            <a:r>
              <a:rPr lang="en-US"/>
              <a:t>Def: BMI&gt;35</a:t>
            </a:r>
            <a:endParaRPr/>
          </a:p>
          <a:p>
            <a:pPr marL="0" lvl="0" indent="0" algn="l" rtl="0">
              <a:spcBef>
                <a:spcPts val="0"/>
              </a:spcBef>
              <a:spcAft>
                <a:spcPts val="0"/>
              </a:spcAft>
              <a:buSzPts val="1800"/>
              <a:buNone/>
            </a:pPr>
            <a:r>
              <a:rPr lang="en-US"/>
              <a:t>Vanligaste sjukdomarna: Diabetes,sömnapne, hypertoni</a:t>
            </a:r>
            <a:endParaRPr/>
          </a:p>
          <a:p>
            <a:pPr marL="0" lvl="0" indent="0" algn="l" rtl="0">
              <a:spcBef>
                <a:spcPts val="0"/>
              </a:spcBef>
              <a:spcAft>
                <a:spcPts val="0"/>
              </a:spcAft>
              <a:buSzPts val="1800"/>
              <a:buNone/>
            </a:pPr>
            <a:r>
              <a:rPr lang="en-US"/>
              <a:t>Ind.: BMI &gt;35 med co-morbiditet eller BMI &gt;40</a:t>
            </a:r>
            <a:endParaRPr/>
          </a:p>
        </p:txBody>
      </p:sp>
      <p:sp>
        <p:nvSpPr>
          <p:cNvPr id="118" name="Google Shape;118;p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a:t>
            </a:fld>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07"/>
        <p:cNvGrpSpPr/>
        <p:nvPr/>
      </p:nvGrpSpPr>
      <p:grpSpPr>
        <a:xfrm>
          <a:off x="0" y="0"/>
          <a:ext cx="0" cy="0"/>
          <a:chOff x="0" y="0"/>
          <a:chExt cx="0" cy="0"/>
        </a:xfrm>
      </p:grpSpPr>
      <p:sp>
        <p:nvSpPr>
          <p:cNvPr id="308" name="Google Shape;308;p20: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09" name="Google Shape;309;p20: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Nästa bild visar diff.diagnoser. Pat har sk slitsileusproblematik. Utreds med CT buk med kontrast po + iv.</a:t>
            </a:r>
            <a:endParaRPr/>
          </a:p>
        </p:txBody>
      </p:sp>
      <p:sp>
        <p:nvSpPr>
          <p:cNvPr id="310" name="Google Shape;310;p20: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20</a:t>
            </a:fld>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7"/>
        <p:cNvGrpSpPr/>
        <p:nvPr/>
      </p:nvGrpSpPr>
      <p:grpSpPr>
        <a:xfrm>
          <a:off x="0" y="0"/>
          <a:ext cx="0" cy="0"/>
          <a:chOff x="0" y="0"/>
          <a:chExt cx="0" cy="0"/>
        </a:xfrm>
      </p:grpSpPr>
      <p:sp>
        <p:nvSpPr>
          <p:cNvPr id="318" name="Google Shape;318;p21: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319" name="Google Shape;319;p21: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6"/>
        <p:cNvGrpSpPr/>
        <p:nvPr/>
      </p:nvGrpSpPr>
      <p:grpSpPr>
        <a:xfrm>
          <a:off x="0" y="0"/>
          <a:ext cx="0" cy="0"/>
          <a:chOff x="0" y="0"/>
          <a:chExt cx="0" cy="0"/>
        </a:xfrm>
      </p:grpSpPr>
      <p:sp>
        <p:nvSpPr>
          <p:cNvPr id="327" name="Google Shape;327;p22: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28" name="Google Shape;328;p22: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Hernieringarna uppstår då tunntarm roterar in genom någon av de slitsar som bildas under gastric bypass operationen och drabbar nästan enbart patienter som opererats laparoskopiskt. Det finns 2 slitsar: en vid EA:n och en mellan colon och den uppdragna tunntarmsyngan till ventrikelfickan. Dessa bildas när tunntarmen dras upp till ventrikel antekoliskt</a:t>
            </a:r>
            <a:endParaRPr/>
          </a:p>
        </p:txBody>
      </p:sp>
      <p:sp>
        <p:nvSpPr>
          <p:cNvPr id="329" name="Google Shape;329;p22: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22</a:t>
            </a:fld>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36"/>
        <p:cNvGrpSpPr/>
        <p:nvPr/>
      </p:nvGrpSpPr>
      <p:grpSpPr>
        <a:xfrm>
          <a:off x="0" y="0"/>
          <a:ext cx="0" cy="0"/>
          <a:chOff x="0" y="0"/>
          <a:chExt cx="0" cy="0"/>
        </a:xfrm>
      </p:grpSpPr>
      <p:sp>
        <p:nvSpPr>
          <p:cNvPr id="337" name="Google Shape;337;p2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38" name="Google Shape;338;p2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Misstolkas ofta som gallstensanfall. De klassiska symtomen såsom kräkningar och intervallartade buksmärtor saknas ofta. Patienterna beskriver ofta mycket kraftiga smärtor som kommer i intervaller strålandes bak mot ryggen. Oftast lokaliserade på vä sida men både smärta till hö eller hela magen kan beskrovas.</a:t>
            </a:r>
            <a:endParaRPr/>
          </a:p>
          <a:p>
            <a:pPr marL="0" lvl="0" indent="0" algn="l" rtl="0">
              <a:spcBef>
                <a:spcPts val="0"/>
              </a:spcBef>
              <a:spcAft>
                <a:spcPts val="0"/>
              </a:spcAft>
              <a:buSzPts val="1800"/>
              <a:buNone/>
            </a:pPr>
            <a:r>
              <a:rPr lang="en-US"/>
              <a:t>Nästa bild är CT på slitsileus.</a:t>
            </a:r>
            <a:endParaRPr/>
          </a:p>
        </p:txBody>
      </p:sp>
      <p:sp>
        <p:nvSpPr>
          <p:cNvPr id="339" name="Google Shape;339;p2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23</a:t>
            </a:fld>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6"/>
        <p:cNvGrpSpPr/>
        <p:nvPr/>
      </p:nvGrpSpPr>
      <p:grpSpPr>
        <a:xfrm>
          <a:off x="0" y="0"/>
          <a:ext cx="0" cy="0"/>
          <a:chOff x="0" y="0"/>
          <a:chExt cx="0" cy="0"/>
        </a:xfrm>
      </p:grpSpPr>
      <p:sp>
        <p:nvSpPr>
          <p:cNvPr id="347" name="Google Shape;347;p2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48" name="Google Shape;348;p2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1:a filmdelen visar rotation av kärlen vid EA herniering samt vidgade tunntarmsslynor till vä. Därefter operationsfilm av samma patient.</a:t>
            </a:r>
            <a:endParaRPr/>
          </a:p>
          <a:p>
            <a:pPr marL="0" lvl="0" indent="0" algn="l" rtl="0">
              <a:spcBef>
                <a:spcPts val="0"/>
              </a:spcBef>
              <a:spcAft>
                <a:spcPts val="0"/>
              </a:spcAft>
              <a:buSzPts val="1800"/>
              <a:buNone/>
            </a:pPr>
            <a:r>
              <a:rPr lang="en-US"/>
              <a:t>2:a filmdelen visar CT bild vid herneiring mellan colon och tunntarm och operationsbild av densamma.</a:t>
            </a:r>
            <a:endParaRPr/>
          </a:p>
        </p:txBody>
      </p:sp>
      <p:sp>
        <p:nvSpPr>
          <p:cNvPr id="349" name="Google Shape;349;p2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24</a:t>
            </a:fld>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54"/>
        <p:cNvGrpSpPr/>
        <p:nvPr/>
      </p:nvGrpSpPr>
      <p:grpSpPr>
        <a:xfrm>
          <a:off x="0" y="0"/>
          <a:ext cx="0" cy="0"/>
          <a:chOff x="0" y="0"/>
          <a:chExt cx="0" cy="0"/>
        </a:xfrm>
      </p:grpSpPr>
      <p:sp>
        <p:nvSpPr>
          <p:cNvPr id="355" name="Google Shape;355;p2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56" name="Google Shape;356;p2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Stomalt ulcus eftersöks. Utreds med gastroskopi</a:t>
            </a:r>
            <a:endParaRPr/>
          </a:p>
        </p:txBody>
      </p:sp>
      <p:sp>
        <p:nvSpPr>
          <p:cNvPr id="357" name="Google Shape;357;p2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25</a:t>
            </a:fld>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4"/>
        <p:cNvGrpSpPr/>
        <p:nvPr/>
      </p:nvGrpSpPr>
      <p:grpSpPr>
        <a:xfrm>
          <a:off x="0" y="0"/>
          <a:ext cx="0" cy="0"/>
          <a:chOff x="0" y="0"/>
          <a:chExt cx="0" cy="0"/>
        </a:xfrm>
      </p:grpSpPr>
      <p:sp>
        <p:nvSpPr>
          <p:cNvPr id="365" name="Google Shape;365;p2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66" name="Google Shape;366;p2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Strikturen kan bero på ett stomalt ulcus eller fibrosutveckling under läkningsprocessen.</a:t>
            </a:r>
            <a:endParaRPr/>
          </a:p>
          <a:p>
            <a:pPr marL="0" lvl="0" indent="0" algn="l" rtl="0">
              <a:spcBef>
                <a:spcPts val="0"/>
              </a:spcBef>
              <a:spcAft>
                <a:spcPts val="0"/>
              </a:spcAft>
              <a:buSzPts val="1800"/>
              <a:buNone/>
            </a:pPr>
            <a:r>
              <a:rPr lang="en-US"/>
              <a:t>Stomala ulcus sitter på tunntarmssidan av anastomosen och anses uppkomma på grund av expositionen av saltsyra</a:t>
            </a:r>
            <a:r>
              <a:rPr lang="en-US">
                <a:latin typeface="Garamond"/>
                <a:ea typeface="Garamond"/>
                <a:cs typeface="Garamond"/>
                <a:sym typeface="Garamond"/>
              </a:rPr>
              <a:t>.</a:t>
            </a:r>
            <a:endParaRPr/>
          </a:p>
        </p:txBody>
      </p:sp>
      <p:sp>
        <p:nvSpPr>
          <p:cNvPr id="367" name="Google Shape;367;p2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26</a:t>
            </a:fld>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4"/>
        <p:cNvGrpSpPr/>
        <p:nvPr/>
      </p:nvGrpSpPr>
      <p:grpSpPr>
        <a:xfrm>
          <a:off x="0" y="0"/>
          <a:ext cx="0" cy="0"/>
          <a:chOff x="0" y="0"/>
          <a:chExt cx="0" cy="0"/>
        </a:xfrm>
      </p:grpSpPr>
      <p:sp>
        <p:nvSpPr>
          <p:cNvPr id="375" name="Google Shape;375;p2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76" name="Google Shape;376;p2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Minst 70-85% av pat blir botade ifrån sin diabetes.</a:t>
            </a:r>
            <a:endParaRPr/>
          </a:p>
        </p:txBody>
      </p:sp>
      <p:sp>
        <p:nvSpPr>
          <p:cNvPr id="377" name="Google Shape;377;p2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27</a:t>
            </a:fld>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4"/>
        <p:cNvGrpSpPr/>
        <p:nvPr/>
      </p:nvGrpSpPr>
      <p:grpSpPr>
        <a:xfrm>
          <a:off x="0" y="0"/>
          <a:ext cx="0" cy="0"/>
          <a:chOff x="0" y="0"/>
          <a:chExt cx="0" cy="0"/>
        </a:xfrm>
      </p:grpSpPr>
      <p:sp>
        <p:nvSpPr>
          <p:cNvPr id="385" name="Google Shape;385;p2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386" name="Google Shape;386;p28: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&gt;3% av 18-65 åringar har BMI &gt;35 dvs ca 175000. </a:t>
            </a:r>
            <a:endParaRPr/>
          </a:p>
          <a:p>
            <a:pPr marL="0" lvl="0" indent="0" algn="l" rtl="0">
              <a:spcBef>
                <a:spcPts val="0"/>
              </a:spcBef>
              <a:spcAft>
                <a:spcPts val="0"/>
              </a:spcAft>
              <a:buSzPts val="1800"/>
              <a:buNone/>
            </a:pPr>
            <a:endParaRPr/>
          </a:p>
          <a:p>
            <a:pPr marL="0" lvl="0" indent="0" algn="l" rtl="0">
              <a:spcBef>
                <a:spcPts val="0"/>
              </a:spcBef>
              <a:spcAft>
                <a:spcPts val="0"/>
              </a:spcAft>
              <a:buNone/>
            </a:pPr>
            <a:endParaRPr/>
          </a:p>
        </p:txBody>
      </p:sp>
      <p:sp>
        <p:nvSpPr>
          <p:cNvPr id="387" name="Google Shape;387;p28: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28</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5"/>
        <p:cNvGrpSpPr/>
        <p:nvPr/>
      </p:nvGrpSpPr>
      <p:grpSpPr>
        <a:xfrm>
          <a:off x="0" y="0"/>
          <a:ext cx="0" cy="0"/>
          <a:chOff x="0" y="0"/>
          <a:chExt cx="0" cy="0"/>
        </a:xfrm>
      </p:grpSpPr>
      <p:sp>
        <p:nvSpPr>
          <p:cNvPr id="126" name="Google Shape;126;p3: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27" name="Google Shape;127;p3: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BMI = 40,0 = fetma grad III.  BMI 34,9-39,9 = fetma grad II.  BMI 30,0-34,9 = fetma grad I.  BMI 25,0-29,9 = övervikt.  BMI 18,5 – 24,9 = normalvikt.  BMI &lt; 18,5 = undervikt</a:t>
            </a:r>
            <a:endParaRPr/>
          </a:p>
        </p:txBody>
      </p:sp>
      <p:sp>
        <p:nvSpPr>
          <p:cNvPr id="128" name="Google Shape;128;p3: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3</a:t>
            </a:fld>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5"/>
        <p:cNvGrpSpPr/>
        <p:nvPr/>
      </p:nvGrpSpPr>
      <p:grpSpPr>
        <a:xfrm>
          <a:off x="0" y="0"/>
          <a:ext cx="0" cy="0"/>
          <a:chOff x="0" y="0"/>
          <a:chExt cx="0" cy="0"/>
        </a:xfrm>
      </p:grpSpPr>
      <p:sp>
        <p:nvSpPr>
          <p:cNvPr id="136" name="Google Shape;136;p4: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37" name="Google Shape;137;p4: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BMI&gt;40 10-28% har diabetes och ytterligare 10-30% har patologisk glukosbelastning. Ca 60% har hypertoni</a:t>
            </a:r>
            <a:endParaRPr/>
          </a:p>
          <a:p>
            <a:pPr marL="0" lvl="0" indent="0" algn="l" rtl="0">
              <a:spcBef>
                <a:spcPts val="0"/>
              </a:spcBef>
              <a:spcAft>
                <a:spcPts val="0"/>
              </a:spcAft>
              <a:buSzPts val="1800"/>
              <a:buNone/>
            </a:pPr>
            <a:r>
              <a:rPr lang="en-US"/>
              <a:t>Sömnapne svårvärderat. Ca 30 – 75% har sömnapne utav obesitasopererade. Många inte utredda för detta pre-operativt.</a:t>
            </a:r>
            <a:endParaRPr/>
          </a:p>
        </p:txBody>
      </p:sp>
      <p:sp>
        <p:nvSpPr>
          <p:cNvPr id="138" name="Google Shape;138;p4: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5"/>
        <p:cNvGrpSpPr/>
        <p:nvPr/>
      </p:nvGrpSpPr>
      <p:grpSpPr>
        <a:xfrm>
          <a:off x="0" y="0"/>
          <a:ext cx="0" cy="0"/>
          <a:chOff x="0" y="0"/>
          <a:chExt cx="0" cy="0"/>
        </a:xfrm>
      </p:grpSpPr>
      <p:sp>
        <p:nvSpPr>
          <p:cNvPr id="146" name="Google Shape;146;p5: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47" name="Google Shape;147;p5: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48" name="Google Shape;148;p5: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p6: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57" name="Google Shape;157;p6: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Förslag till nationella riktlinjer finns och föreslår BMI &gt;35 oavsett komorbiditet som indikation. Detta motsvarar &gt;3% av 18-64 åringar.</a:t>
            </a:r>
            <a:endParaRPr/>
          </a:p>
        </p:txBody>
      </p:sp>
      <p:sp>
        <p:nvSpPr>
          <p:cNvPr id="158" name="Google Shape;158;p6: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Google Shape;166;p7: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67" name="Google Shape;167;p7: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68" name="Google Shape;168;p7: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5"/>
        <p:cNvGrpSpPr/>
        <p:nvPr/>
      </p:nvGrpSpPr>
      <p:grpSpPr>
        <a:xfrm>
          <a:off x="0" y="0"/>
          <a:ext cx="0" cy="0"/>
          <a:chOff x="0" y="0"/>
          <a:chExt cx="0" cy="0"/>
        </a:xfrm>
      </p:grpSpPr>
      <p:sp>
        <p:nvSpPr>
          <p:cNvPr id="176" name="Google Shape;176;p8:notes"/>
          <p:cNvSpPr txBox="1">
            <a:spLocks noGrp="1"/>
          </p:cNvSpPr>
          <p:nvPr>
            <p:ph type="body" idx="1"/>
          </p:nvPr>
        </p:nvSpPr>
        <p:spPr>
          <a:xfrm>
            <a:off x="685800" y="4343400"/>
            <a:ext cx="5486400" cy="4114800"/>
          </a:xfrm>
          <a:prstGeom prst="rect">
            <a:avLst/>
          </a:prstGeom>
        </p:spPr>
        <p:txBody>
          <a:bodyPr spcFirstLastPara="1" wrap="square" lIns="91425" tIns="45700" rIns="91425" bIns="45700" anchor="t" anchorCtr="0">
            <a:noAutofit/>
          </a:bodyPr>
          <a:lstStyle/>
          <a:p>
            <a:pPr marL="0" lvl="0" indent="0" algn="l" rtl="0">
              <a:spcBef>
                <a:spcPts val="0"/>
              </a:spcBef>
              <a:spcAft>
                <a:spcPts val="0"/>
              </a:spcAft>
              <a:buNone/>
            </a:pPr>
            <a:endParaRPr/>
          </a:p>
        </p:txBody>
      </p:sp>
      <p:sp>
        <p:nvSpPr>
          <p:cNvPr id="177" name="Google Shape;177;p8: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Google Shape;185;p9:notes"/>
          <p:cNvSpPr>
            <a:spLocks noGrp="1" noRot="1" noChangeAspect="1"/>
          </p:cNvSpPr>
          <p:nvPr>
            <p:ph type="sldImg" idx="2"/>
          </p:nvPr>
        </p:nvSpPr>
        <p:spPr>
          <a:xfrm>
            <a:off x="1143000" y="685800"/>
            <a:ext cx="45720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524288"/>
            <a:headEnd type="none" w="sm" len="sm"/>
            <a:tailEnd type="none" w="sm" len="sm"/>
          </a:ln>
        </p:spPr>
      </p:sp>
      <p:sp>
        <p:nvSpPr>
          <p:cNvPr id="186" name="Google Shape;186;p9:notes"/>
          <p:cNvSpPr txBox="1">
            <a:spLocks noGrp="1"/>
          </p:cNvSpPr>
          <p:nvPr>
            <p:ph type="body" idx="1"/>
          </p:nvPr>
        </p:nvSpPr>
        <p:spPr>
          <a:xfrm>
            <a:off x="685800" y="4343400"/>
            <a:ext cx="5486400" cy="4114800"/>
          </a:xfrm>
          <a:prstGeom prst="rect">
            <a:avLst/>
          </a:prstGeom>
          <a:noFill/>
          <a:ln>
            <a:noFill/>
          </a:ln>
        </p:spPr>
        <p:txBody>
          <a:bodyPr spcFirstLastPara="1" wrap="square" lIns="91425" tIns="45700" rIns="91425" bIns="45700" anchor="t" anchorCtr="0">
            <a:noAutofit/>
          </a:bodyPr>
          <a:lstStyle/>
          <a:p>
            <a:pPr marL="0" lvl="0" indent="0" algn="l" rtl="0">
              <a:spcBef>
                <a:spcPts val="0"/>
              </a:spcBef>
              <a:spcAft>
                <a:spcPts val="0"/>
              </a:spcAft>
              <a:buSzPts val="1800"/>
              <a:buNone/>
            </a:pPr>
            <a:r>
              <a:rPr lang="en-US"/>
              <a:t>Laparoskopisk gastric bypass. Denna operationsmetod har tagit över gastric banding som dock fortfarande är vanlig i andra länder.</a:t>
            </a:r>
            <a:endParaRPr/>
          </a:p>
        </p:txBody>
      </p:sp>
      <p:sp>
        <p:nvSpPr>
          <p:cNvPr id="187" name="Google Shape;187;p9:notes"/>
          <p:cNvSpPr txBox="1"/>
          <p:nvPr/>
        </p:nvSpPr>
        <p:spPr>
          <a:xfrm>
            <a:off x="3884612" y="8685212"/>
            <a:ext cx="2971800" cy="457200"/>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US" sz="1200" b="0" i="0" u="none">
                <a:solidFill>
                  <a:srgbClr val="000000"/>
                </a:solidFill>
                <a:latin typeface="Arial"/>
                <a:ea typeface="Arial"/>
                <a:cs typeface="Arial"/>
                <a:sym typeface="Arial"/>
              </a:rPr>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Rubrikbild" type="title">
  <p:cSld name="TITLE">
    <p:spTree>
      <p:nvGrpSpPr>
        <p:cNvPr id="1" name="Shape 19"/>
        <p:cNvGrpSpPr/>
        <p:nvPr/>
      </p:nvGrpSpPr>
      <p:grpSpPr>
        <a:xfrm>
          <a:off x="0" y="0"/>
          <a:ext cx="0" cy="0"/>
          <a:chOff x="0" y="0"/>
          <a:chExt cx="0" cy="0"/>
        </a:xfrm>
      </p:grpSpPr>
      <p:sp>
        <p:nvSpPr>
          <p:cNvPr id="20" name="Google Shape;20;p30"/>
          <p:cNvSpPr txBox="1">
            <a:spLocks noGrp="1"/>
          </p:cNvSpPr>
          <p:nvPr>
            <p:ph type="ctrTitle"/>
          </p:nvPr>
        </p:nvSpPr>
        <p:spPr>
          <a:xfrm>
            <a:off x="685800" y="685800"/>
            <a:ext cx="7772400" cy="2127250"/>
          </a:xfrm>
          <a:prstGeom prst="rect">
            <a:avLst/>
          </a:prstGeom>
          <a:noFill/>
          <a:ln>
            <a:noFill/>
          </a:ln>
        </p:spPr>
        <p:txBody>
          <a:bodyPr spcFirstLastPara="1" wrap="square" lIns="91425" tIns="45700" rIns="91425" bIns="45700" anchor="b" anchorCtr="0">
            <a:noAutofit/>
          </a:bodyPr>
          <a:lstStyle>
            <a:lvl1pPr lvl="0" algn="ctr">
              <a:spcBef>
                <a:spcPts val="0"/>
              </a:spcBef>
              <a:spcAft>
                <a:spcPts val="0"/>
              </a:spcAft>
              <a:buSzPts val="1400"/>
              <a:buNone/>
              <a:defRPr sz="5800"/>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21" name="Google Shape;21;p30"/>
          <p:cNvSpPr txBox="1">
            <a:spLocks noGrp="1"/>
          </p:cNvSpPr>
          <p:nvPr>
            <p:ph type="subTitle" idx="1"/>
          </p:nvPr>
        </p:nvSpPr>
        <p:spPr>
          <a:xfrm>
            <a:off x="1371600" y="3270250"/>
            <a:ext cx="6400800" cy="2209800"/>
          </a:xfrm>
          <a:prstGeom prst="rect">
            <a:avLst/>
          </a:prstGeom>
          <a:noFill/>
          <a:ln>
            <a:noFill/>
          </a:ln>
        </p:spPr>
        <p:txBody>
          <a:bodyPr spcFirstLastPara="1" wrap="square" lIns="91425" tIns="45700" rIns="91425" bIns="45700" anchor="t" anchorCtr="0">
            <a:noAutofit/>
          </a:bodyPr>
          <a:lstStyle>
            <a:lvl1pPr lvl="0" algn="ctr">
              <a:spcBef>
                <a:spcPts val="600"/>
              </a:spcBef>
              <a:spcAft>
                <a:spcPts val="0"/>
              </a:spcAft>
              <a:buSzPts val="2250"/>
              <a:buFont typeface="Noto Sans Symbols"/>
              <a:buNone/>
              <a:defRPr sz="3000"/>
            </a:lvl1pPr>
            <a:lvl2pPr lvl="1" algn="l">
              <a:spcBef>
                <a:spcPts val="360"/>
              </a:spcBef>
              <a:spcAft>
                <a:spcPts val="0"/>
              </a:spcAft>
              <a:buSzPts val="1350"/>
              <a:buChar char="■"/>
              <a:defRPr/>
            </a:lvl2pPr>
            <a:lvl3pPr lvl="2" algn="l">
              <a:spcBef>
                <a:spcPts val="360"/>
              </a:spcBef>
              <a:spcAft>
                <a:spcPts val="0"/>
              </a:spcAft>
              <a:buSzPts val="1170"/>
              <a:buChar char="🞐"/>
              <a:defRPr/>
            </a:lvl3pPr>
            <a:lvl4pPr lvl="3" algn="l">
              <a:spcBef>
                <a:spcPts val="360"/>
              </a:spcBef>
              <a:spcAft>
                <a:spcPts val="0"/>
              </a:spcAft>
              <a:buSzPts val="1800"/>
              <a:buChar char="▪"/>
              <a:defRPr/>
            </a:lvl4pPr>
            <a:lvl5pPr lvl="4" algn="l">
              <a:spcBef>
                <a:spcPts val="360"/>
              </a:spcBef>
              <a:spcAft>
                <a:spcPts val="0"/>
              </a:spcAft>
              <a:buSzPts val="1440"/>
              <a:buChar char="▪"/>
              <a:defRPr/>
            </a:lvl5pPr>
            <a:lvl6pPr lvl="5" algn="l">
              <a:spcBef>
                <a:spcPts val="360"/>
              </a:spcBef>
              <a:spcAft>
                <a:spcPts val="0"/>
              </a:spcAft>
              <a:buSzPts val="1440"/>
              <a:buChar char="▪"/>
              <a:defRPr/>
            </a:lvl6pPr>
            <a:lvl7pPr lvl="6" algn="l">
              <a:spcBef>
                <a:spcPts val="360"/>
              </a:spcBef>
              <a:spcAft>
                <a:spcPts val="0"/>
              </a:spcAft>
              <a:buSzPts val="1440"/>
              <a:buChar char="▪"/>
              <a:defRPr/>
            </a:lvl7pPr>
            <a:lvl8pPr lvl="7" algn="l">
              <a:spcBef>
                <a:spcPts val="360"/>
              </a:spcBef>
              <a:spcAft>
                <a:spcPts val="0"/>
              </a:spcAft>
              <a:buSzPts val="1440"/>
              <a:buChar char="▪"/>
              <a:defRPr/>
            </a:lvl8pPr>
            <a:lvl9pPr lvl="8" algn="l">
              <a:spcBef>
                <a:spcPts val="360"/>
              </a:spcBef>
              <a:spcAft>
                <a:spcPts val="0"/>
              </a:spcAft>
              <a:buSzPts val="1440"/>
              <a:buChar char="▪"/>
              <a:defRPr/>
            </a:lvl9pPr>
          </a:lstStyle>
          <a:p>
            <a:endParaRPr/>
          </a:p>
        </p:txBody>
      </p:sp>
      <p:sp>
        <p:nvSpPr>
          <p:cNvPr id="22" name="Google Shape;22;p3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3" name="Google Shape;23;p3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24" name="Google Shape;24;p3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Endast rubrik" type="titleOnly">
  <p:cSld name="TITLE_ONLY">
    <p:spTree>
      <p:nvGrpSpPr>
        <p:cNvPr id="1" name="Shape 87"/>
        <p:cNvGrpSpPr/>
        <p:nvPr/>
      </p:nvGrpSpPr>
      <p:grpSpPr>
        <a:xfrm>
          <a:off x="0" y="0"/>
          <a:ext cx="0" cy="0"/>
          <a:chOff x="0" y="0"/>
          <a:chExt cx="0" cy="0"/>
        </a:xfrm>
      </p:grpSpPr>
      <p:sp>
        <p:nvSpPr>
          <p:cNvPr id="88" name="Google Shape;88;p40"/>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89" name="Google Shape;89;p40"/>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0" name="Google Shape;90;p40"/>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1" name="Google Shape;91;p40"/>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Två innehållsdelar" type="twoObj">
  <p:cSld name="TWO_OBJECTS">
    <p:spTree>
      <p:nvGrpSpPr>
        <p:cNvPr id="1" name="Shape 92"/>
        <p:cNvGrpSpPr/>
        <p:nvPr/>
      </p:nvGrpSpPr>
      <p:grpSpPr>
        <a:xfrm>
          <a:off x="0" y="0"/>
          <a:ext cx="0" cy="0"/>
          <a:chOff x="0" y="0"/>
          <a:chExt cx="0" cy="0"/>
        </a:xfrm>
      </p:grpSpPr>
      <p:sp>
        <p:nvSpPr>
          <p:cNvPr id="93" name="Google Shape;93;p4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94" name="Google Shape;94;p41"/>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42900" algn="l">
              <a:spcBef>
                <a:spcPts val="480"/>
              </a:spcBef>
              <a:spcAft>
                <a:spcPts val="0"/>
              </a:spcAft>
              <a:buSzPts val="1800"/>
              <a:buChar char="■"/>
              <a:defRPr sz="2400"/>
            </a:lvl2pPr>
            <a:lvl3pPr marL="1371600" lvl="2" indent="-311150" algn="l">
              <a:spcBef>
                <a:spcPts val="400"/>
              </a:spcBef>
              <a:spcAft>
                <a:spcPts val="0"/>
              </a:spcAft>
              <a:buSzPts val="1300"/>
              <a:buChar char="🞐"/>
              <a:defRPr sz="2000"/>
            </a:lvl3pPr>
            <a:lvl4pPr marL="1828800" lvl="3" indent="-342900" algn="l">
              <a:spcBef>
                <a:spcPts val="360"/>
              </a:spcBef>
              <a:spcAft>
                <a:spcPts val="0"/>
              </a:spcAft>
              <a:buSzPts val="180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a:p>
        </p:txBody>
      </p:sp>
      <p:sp>
        <p:nvSpPr>
          <p:cNvPr id="95" name="Google Shape;95;p41"/>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61950" algn="l">
              <a:spcBef>
                <a:spcPts val="560"/>
              </a:spcBef>
              <a:spcAft>
                <a:spcPts val="0"/>
              </a:spcAft>
              <a:buSzPts val="2100"/>
              <a:buChar char="🞐"/>
              <a:defRPr sz="2800"/>
            </a:lvl1pPr>
            <a:lvl2pPr marL="914400" lvl="1" indent="-342900" algn="l">
              <a:spcBef>
                <a:spcPts val="480"/>
              </a:spcBef>
              <a:spcAft>
                <a:spcPts val="0"/>
              </a:spcAft>
              <a:buSzPts val="1800"/>
              <a:buChar char="■"/>
              <a:defRPr sz="2400"/>
            </a:lvl2pPr>
            <a:lvl3pPr marL="1371600" lvl="2" indent="-311150" algn="l">
              <a:spcBef>
                <a:spcPts val="400"/>
              </a:spcBef>
              <a:spcAft>
                <a:spcPts val="0"/>
              </a:spcAft>
              <a:buSzPts val="1300"/>
              <a:buChar char="🞐"/>
              <a:defRPr sz="2000"/>
            </a:lvl3pPr>
            <a:lvl4pPr marL="1828800" lvl="3" indent="-342900" algn="l">
              <a:spcBef>
                <a:spcPts val="360"/>
              </a:spcBef>
              <a:spcAft>
                <a:spcPts val="0"/>
              </a:spcAft>
              <a:buSzPts val="1800"/>
              <a:buChar char="▪"/>
              <a:defRPr sz="1800"/>
            </a:lvl4pPr>
            <a:lvl5pPr marL="2286000" lvl="4" indent="-320039" algn="l">
              <a:spcBef>
                <a:spcPts val="360"/>
              </a:spcBef>
              <a:spcAft>
                <a:spcPts val="0"/>
              </a:spcAft>
              <a:buSzPts val="1440"/>
              <a:buChar char="▪"/>
              <a:defRPr sz="1800"/>
            </a:lvl5pPr>
            <a:lvl6pPr marL="2743200" lvl="5" indent="-320039" algn="l">
              <a:spcBef>
                <a:spcPts val="360"/>
              </a:spcBef>
              <a:spcAft>
                <a:spcPts val="0"/>
              </a:spcAft>
              <a:buSzPts val="1440"/>
              <a:buChar char="▪"/>
              <a:defRPr sz="1800"/>
            </a:lvl6pPr>
            <a:lvl7pPr marL="3200400" lvl="6" indent="-320039" algn="l">
              <a:spcBef>
                <a:spcPts val="360"/>
              </a:spcBef>
              <a:spcAft>
                <a:spcPts val="0"/>
              </a:spcAft>
              <a:buSzPts val="1440"/>
              <a:buChar char="▪"/>
              <a:defRPr sz="1800"/>
            </a:lvl7pPr>
            <a:lvl8pPr marL="3657600" lvl="7" indent="-320040" algn="l">
              <a:spcBef>
                <a:spcPts val="360"/>
              </a:spcBef>
              <a:spcAft>
                <a:spcPts val="0"/>
              </a:spcAft>
              <a:buSzPts val="1440"/>
              <a:buChar char="▪"/>
              <a:defRPr sz="1800"/>
            </a:lvl8pPr>
            <a:lvl9pPr marL="4114800" lvl="8" indent="-320040" algn="l">
              <a:spcBef>
                <a:spcPts val="360"/>
              </a:spcBef>
              <a:spcAft>
                <a:spcPts val="0"/>
              </a:spcAft>
              <a:buSzPts val="1440"/>
              <a:buChar char="▪"/>
              <a:defRPr sz="1800"/>
            </a:lvl9pPr>
          </a:lstStyle>
          <a:p>
            <a:endParaRPr/>
          </a:p>
        </p:txBody>
      </p:sp>
      <p:sp>
        <p:nvSpPr>
          <p:cNvPr id="96" name="Google Shape;96;p4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7" name="Google Shape;97;p4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98" name="Google Shape;98;p4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Avsnittsrubrik" type="secHead">
  <p:cSld name="SECTION_HEADER">
    <p:spTree>
      <p:nvGrpSpPr>
        <p:cNvPr id="1" name="Shape 99"/>
        <p:cNvGrpSpPr/>
        <p:nvPr/>
      </p:nvGrpSpPr>
      <p:grpSpPr>
        <a:xfrm>
          <a:off x="0" y="0"/>
          <a:ext cx="0" cy="0"/>
          <a:chOff x="0" y="0"/>
          <a:chExt cx="0" cy="0"/>
        </a:xfrm>
      </p:grpSpPr>
      <p:sp>
        <p:nvSpPr>
          <p:cNvPr id="100" name="Google Shape;100;p42"/>
          <p:cNvSpPr txBox="1">
            <a:spLocks noGrp="1"/>
          </p:cNvSpPr>
          <p:nvPr>
            <p:ph type="title"/>
          </p:nvPr>
        </p:nvSpPr>
        <p:spPr>
          <a:xfrm>
            <a:off x="722313" y="4406900"/>
            <a:ext cx="7772400" cy="1362075"/>
          </a:xfrm>
          <a:prstGeom prst="rect">
            <a:avLst/>
          </a:prstGeom>
          <a:noFill/>
          <a:ln>
            <a:noFill/>
          </a:ln>
        </p:spPr>
        <p:txBody>
          <a:bodyPr spcFirstLastPara="1" wrap="square" lIns="91425" tIns="45700" rIns="91425" bIns="45700" anchor="t" anchorCtr="0">
            <a:noAutofit/>
          </a:bodyPr>
          <a:lstStyle>
            <a:lvl1pPr lvl="0" algn="l">
              <a:spcBef>
                <a:spcPts val="0"/>
              </a:spcBef>
              <a:spcAft>
                <a:spcPts val="0"/>
              </a:spcAft>
              <a:buSzPts val="1400"/>
              <a:buNone/>
              <a:defRPr sz="4000" b="1" cap="none"/>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101" name="Google Shape;101;p42"/>
          <p:cNvSpPr txBox="1">
            <a:spLocks noGrp="1"/>
          </p:cNvSpPr>
          <p:nvPr>
            <p:ph type="body" idx="1"/>
          </p:nvPr>
        </p:nvSpPr>
        <p:spPr>
          <a:xfrm>
            <a:off x="722313" y="2906713"/>
            <a:ext cx="7772400" cy="1500187"/>
          </a:xfrm>
          <a:prstGeom prst="rect">
            <a:avLst/>
          </a:prstGeom>
          <a:noFill/>
          <a:ln>
            <a:noFill/>
          </a:ln>
        </p:spPr>
        <p:txBody>
          <a:bodyPr spcFirstLastPara="1" wrap="square" lIns="91425" tIns="45700" rIns="91425" bIns="45700" anchor="b" anchorCtr="0">
            <a:noAutofit/>
          </a:bodyPr>
          <a:lstStyle>
            <a:lvl1pPr marL="457200" lvl="0" indent="-228600" algn="l">
              <a:spcBef>
                <a:spcPts val="400"/>
              </a:spcBef>
              <a:spcAft>
                <a:spcPts val="0"/>
              </a:spcAft>
              <a:buSzPts val="1500"/>
              <a:buNone/>
              <a:defRPr sz="2000"/>
            </a:lvl1pPr>
            <a:lvl2pPr marL="914400" lvl="1" indent="-228600" algn="l">
              <a:spcBef>
                <a:spcPts val="360"/>
              </a:spcBef>
              <a:spcAft>
                <a:spcPts val="0"/>
              </a:spcAft>
              <a:buSzPts val="1350"/>
              <a:buNone/>
              <a:defRPr sz="1800"/>
            </a:lvl2pPr>
            <a:lvl3pPr marL="1371600" lvl="2" indent="-228600" algn="l">
              <a:spcBef>
                <a:spcPts val="320"/>
              </a:spcBef>
              <a:spcAft>
                <a:spcPts val="0"/>
              </a:spcAft>
              <a:buSzPts val="1040"/>
              <a:buNone/>
              <a:defRPr sz="1600"/>
            </a:lvl3pPr>
            <a:lvl4pPr marL="1828800" lvl="3" indent="-228600" algn="l">
              <a:spcBef>
                <a:spcPts val="280"/>
              </a:spcBef>
              <a:spcAft>
                <a:spcPts val="0"/>
              </a:spcAft>
              <a:buSzPts val="1400"/>
              <a:buNone/>
              <a:defRPr sz="1400"/>
            </a:lvl4pPr>
            <a:lvl5pPr marL="2286000" lvl="4" indent="-228600" algn="l">
              <a:spcBef>
                <a:spcPts val="280"/>
              </a:spcBef>
              <a:spcAft>
                <a:spcPts val="0"/>
              </a:spcAft>
              <a:buSzPts val="1120"/>
              <a:buNone/>
              <a:defRPr sz="1400"/>
            </a:lvl5pPr>
            <a:lvl6pPr marL="2743200" lvl="5" indent="-228600" algn="l">
              <a:spcBef>
                <a:spcPts val="280"/>
              </a:spcBef>
              <a:spcAft>
                <a:spcPts val="0"/>
              </a:spcAft>
              <a:buSzPts val="1120"/>
              <a:buNone/>
              <a:defRPr sz="1400"/>
            </a:lvl6pPr>
            <a:lvl7pPr marL="3200400" lvl="6" indent="-228600" algn="l">
              <a:spcBef>
                <a:spcPts val="280"/>
              </a:spcBef>
              <a:spcAft>
                <a:spcPts val="0"/>
              </a:spcAft>
              <a:buSzPts val="1120"/>
              <a:buNone/>
              <a:defRPr sz="1400"/>
            </a:lvl7pPr>
            <a:lvl8pPr marL="3657600" lvl="7" indent="-228600" algn="l">
              <a:spcBef>
                <a:spcPts val="280"/>
              </a:spcBef>
              <a:spcAft>
                <a:spcPts val="0"/>
              </a:spcAft>
              <a:buSzPts val="1120"/>
              <a:buNone/>
              <a:defRPr sz="1400"/>
            </a:lvl8pPr>
            <a:lvl9pPr marL="4114800" lvl="8" indent="-228600" algn="l">
              <a:spcBef>
                <a:spcPts val="280"/>
              </a:spcBef>
              <a:spcAft>
                <a:spcPts val="0"/>
              </a:spcAft>
              <a:buSzPts val="1120"/>
              <a:buNone/>
              <a:defRPr sz="1400"/>
            </a:lvl9pPr>
          </a:lstStyle>
          <a:p>
            <a:endParaRPr/>
          </a:p>
        </p:txBody>
      </p:sp>
      <p:sp>
        <p:nvSpPr>
          <p:cNvPr id="102" name="Google Shape;102;p4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3" name="Google Shape;103;p4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104" name="Google Shape;104;p4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Rubrik och innehåll" type="obj">
  <p:cSld name="OBJECT">
    <p:spTree>
      <p:nvGrpSpPr>
        <p:cNvPr id="1" name="Shape 35"/>
        <p:cNvGrpSpPr/>
        <p:nvPr/>
      </p:nvGrpSpPr>
      <p:grpSpPr>
        <a:xfrm>
          <a:off x="0" y="0"/>
          <a:ext cx="0" cy="0"/>
          <a:chOff x="0" y="0"/>
          <a:chExt cx="0" cy="0"/>
        </a:xfrm>
      </p:grpSpPr>
      <p:sp>
        <p:nvSpPr>
          <p:cNvPr id="36" name="Google Shape;36;p3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37" name="Google Shape;37;p32"/>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38" name="Google Shape;38;p32"/>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39" name="Google Shape;39;p32"/>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0" name="Google Shape;40;p32"/>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Jämförelse" type="twoTxTwoObj">
  <p:cSld name="TWO_OBJECTS_WITH_TEXT">
    <p:spTree>
      <p:nvGrpSpPr>
        <p:cNvPr id="1" name="Shape 41"/>
        <p:cNvGrpSpPr/>
        <p:nvPr/>
      </p:nvGrpSpPr>
      <p:grpSpPr>
        <a:xfrm>
          <a:off x="0" y="0"/>
          <a:ext cx="0" cy="0"/>
          <a:chOff x="0" y="0"/>
          <a:chExt cx="0" cy="0"/>
        </a:xfrm>
      </p:grpSpPr>
      <p:sp>
        <p:nvSpPr>
          <p:cNvPr id="42" name="Google Shape;42;p33"/>
          <p:cNvSpPr txBox="1">
            <a:spLocks noGrp="1"/>
          </p:cNvSpPr>
          <p:nvPr>
            <p:ph type="title"/>
          </p:nvPr>
        </p:nvSpPr>
        <p:spPr>
          <a:xfrm>
            <a:off x="457200" y="274638"/>
            <a:ext cx="8229600" cy="11430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43" name="Google Shape;43;p33"/>
          <p:cNvSpPr txBox="1">
            <a:spLocks noGrp="1"/>
          </p:cNvSpPr>
          <p:nvPr>
            <p:ph type="body" idx="1"/>
          </p:nvPr>
        </p:nvSpPr>
        <p:spPr>
          <a:xfrm>
            <a:off x="457200" y="1535113"/>
            <a:ext cx="4040188"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5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a:p>
        </p:txBody>
      </p:sp>
      <p:sp>
        <p:nvSpPr>
          <p:cNvPr id="44" name="Google Shape;44;p33"/>
          <p:cNvSpPr txBox="1">
            <a:spLocks noGrp="1"/>
          </p:cNvSpPr>
          <p:nvPr>
            <p:ph type="body" idx="2"/>
          </p:nvPr>
        </p:nvSpPr>
        <p:spPr>
          <a:xfrm>
            <a:off x="457200" y="2174875"/>
            <a:ext cx="4040188"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23850" algn="l">
              <a:spcBef>
                <a:spcPts val="400"/>
              </a:spcBef>
              <a:spcAft>
                <a:spcPts val="0"/>
              </a:spcAft>
              <a:buSzPts val="1500"/>
              <a:buChar char="■"/>
              <a:defRPr sz="2000"/>
            </a:lvl2pPr>
            <a:lvl3pPr marL="1371600" lvl="2" indent="-302894" algn="l">
              <a:spcBef>
                <a:spcPts val="360"/>
              </a:spcBef>
              <a:spcAft>
                <a:spcPts val="0"/>
              </a:spcAft>
              <a:buSzPts val="1170"/>
              <a:buChar char="🞐"/>
              <a:defRPr sz="1800"/>
            </a:lvl3pPr>
            <a:lvl4pPr marL="1828800" lvl="3" indent="-330200" algn="l">
              <a:spcBef>
                <a:spcPts val="320"/>
              </a:spcBef>
              <a:spcAft>
                <a:spcPts val="0"/>
              </a:spcAft>
              <a:buSzPts val="160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a:p>
        </p:txBody>
      </p:sp>
      <p:sp>
        <p:nvSpPr>
          <p:cNvPr id="45" name="Google Shape;45;p33"/>
          <p:cNvSpPr txBox="1">
            <a:spLocks noGrp="1"/>
          </p:cNvSpPr>
          <p:nvPr>
            <p:ph type="body" idx="3"/>
          </p:nvPr>
        </p:nvSpPr>
        <p:spPr>
          <a:xfrm>
            <a:off x="4645025" y="1535113"/>
            <a:ext cx="4041775" cy="639762"/>
          </a:xfrm>
          <a:prstGeom prst="rect">
            <a:avLst/>
          </a:prstGeom>
          <a:noFill/>
          <a:ln>
            <a:noFill/>
          </a:ln>
        </p:spPr>
        <p:txBody>
          <a:bodyPr spcFirstLastPara="1" wrap="square" lIns="91425" tIns="45700" rIns="91425" bIns="45700" anchor="b" anchorCtr="0">
            <a:noAutofit/>
          </a:bodyPr>
          <a:lstStyle>
            <a:lvl1pPr marL="457200" lvl="0" indent="-228600" algn="l">
              <a:spcBef>
                <a:spcPts val="480"/>
              </a:spcBef>
              <a:spcAft>
                <a:spcPts val="0"/>
              </a:spcAft>
              <a:buSzPts val="1800"/>
              <a:buNone/>
              <a:defRPr sz="2400" b="1"/>
            </a:lvl1pPr>
            <a:lvl2pPr marL="914400" lvl="1" indent="-228600" algn="l">
              <a:spcBef>
                <a:spcPts val="400"/>
              </a:spcBef>
              <a:spcAft>
                <a:spcPts val="0"/>
              </a:spcAft>
              <a:buSzPts val="1500"/>
              <a:buNone/>
              <a:defRPr sz="2000" b="1"/>
            </a:lvl2pPr>
            <a:lvl3pPr marL="1371600" lvl="2" indent="-228600" algn="l">
              <a:spcBef>
                <a:spcPts val="360"/>
              </a:spcBef>
              <a:spcAft>
                <a:spcPts val="0"/>
              </a:spcAft>
              <a:buSzPts val="1170"/>
              <a:buNone/>
              <a:defRPr sz="1800" b="1"/>
            </a:lvl3pPr>
            <a:lvl4pPr marL="1828800" lvl="3" indent="-228600" algn="l">
              <a:spcBef>
                <a:spcPts val="320"/>
              </a:spcBef>
              <a:spcAft>
                <a:spcPts val="0"/>
              </a:spcAft>
              <a:buSzPts val="1600"/>
              <a:buNone/>
              <a:defRPr sz="1600" b="1"/>
            </a:lvl4pPr>
            <a:lvl5pPr marL="2286000" lvl="4" indent="-228600" algn="l">
              <a:spcBef>
                <a:spcPts val="320"/>
              </a:spcBef>
              <a:spcAft>
                <a:spcPts val="0"/>
              </a:spcAft>
              <a:buSzPts val="1280"/>
              <a:buNone/>
              <a:defRPr sz="1600" b="1"/>
            </a:lvl5pPr>
            <a:lvl6pPr marL="2743200" lvl="5" indent="-228600" algn="l">
              <a:spcBef>
                <a:spcPts val="320"/>
              </a:spcBef>
              <a:spcAft>
                <a:spcPts val="0"/>
              </a:spcAft>
              <a:buSzPts val="1280"/>
              <a:buNone/>
              <a:defRPr sz="1600" b="1"/>
            </a:lvl6pPr>
            <a:lvl7pPr marL="3200400" lvl="6" indent="-228600" algn="l">
              <a:spcBef>
                <a:spcPts val="320"/>
              </a:spcBef>
              <a:spcAft>
                <a:spcPts val="0"/>
              </a:spcAft>
              <a:buSzPts val="1280"/>
              <a:buNone/>
              <a:defRPr sz="1600" b="1"/>
            </a:lvl7pPr>
            <a:lvl8pPr marL="3657600" lvl="7" indent="-228600" algn="l">
              <a:spcBef>
                <a:spcPts val="320"/>
              </a:spcBef>
              <a:spcAft>
                <a:spcPts val="0"/>
              </a:spcAft>
              <a:buSzPts val="1280"/>
              <a:buNone/>
              <a:defRPr sz="1600" b="1"/>
            </a:lvl8pPr>
            <a:lvl9pPr marL="4114800" lvl="8" indent="-228600" algn="l">
              <a:spcBef>
                <a:spcPts val="320"/>
              </a:spcBef>
              <a:spcAft>
                <a:spcPts val="0"/>
              </a:spcAft>
              <a:buSzPts val="1280"/>
              <a:buNone/>
              <a:defRPr sz="1600" b="1"/>
            </a:lvl9pPr>
          </a:lstStyle>
          <a:p>
            <a:endParaRPr/>
          </a:p>
        </p:txBody>
      </p:sp>
      <p:sp>
        <p:nvSpPr>
          <p:cNvPr id="46" name="Google Shape;46;p33"/>
          <p:cNvSpPr txBox="1">
            <a:spLocks noGrp="1"/>
          </p:cNvSpPr>
          <p:nvPr>
            <p:ph type="body" idx="4"/>
          </p:nvPr>
        </p:nvSpPr>
        <p:spPr>
          <a:xfrm>
            <a:off x="4645025" y="2174875"/>
            <a:ext cx="4041775" cy="3951288"/>
          </a:xfrm>
          <a:prstGeom prst="rect">
            <a:avLst/>
          </a:prstGeom>
          <a:noFill/>
          <a:ln>
            <a:noFill/>
          </a:ln>
        </p:spPr>
        <p:txBody>
          <a:bodyPr spcFirstLastPara="1" wrap="square" lIns="91425" tIns="45700" rIns="91425" bIns="45700" anchor="t" anchorCtr="0">
            <a:noAutofit/>
          </a:bodyPr>
          <a:lstStyle>
            <a:lvl1pPr marL="457200" lvl="0" indent="-342900" algn="l">
              <a:spcBef>
                <a:spcPts val="480"/>
              </a:spcBef>
              <a:spcAft>
                <a:spcPts val="0"/>
              </a:spcAft>
              <a:buSzPts val="1800"/>
              <a:buChar char="🞐"/>
              <a:defRPr sz="2400"/>
            </a:lvl1pPr>
            <a:lvl2pPr marL="914400" lvl="1" indent="-323850" algn="l">
              <a:spcBef>
                <a:spcPts val="400"/>
              </a:spcBef>
              <a:spcAft>
                <a:spcPts val="0"/>
              </a:spcAft>
              <a:buSzPts val="1500"/>
              <a:buChar char="■"/>
              <a:defRPr sz="2000"/>
            </a:lvl2pPr>
            <a:lvl3pPr marL="1371600" lvl="2" indent="-302894" algn="l">
              <a:spcBef>
                <a:spcPts val="360"/>
              </a:spcBef>
              <a:spcAft>
                <a:spcPts val="0"/>
              </a:spcAft>
              <a:buSzPts val="1170"/>
              <a:buChar char="🞐"/>
              <a:defRPr sz="1800"/>
            </a:lvl3pPr>
            <a:lvl4pPr marL="1828800" lvl="3" indent="-330200" algn="l">
              <a:spcBef>
                <a:spcPts val="320"/>
              </a:spcBef>
              <a:spcAft>
                <a:spcPts val="0"/>
              </a:spcAft>
              <a:buSzPts val="1600"/>
              <a:buChar char="▪"/>
              <a:defRPr sz="1600"/>
            </a:lvl4pPr>
            <a:lvl5pPr marL="2286000" lvl="4" indent="-309879" algn="l">
              <a:spcBef>
                <a:spcPts val="320"/>
              </a:spcBef>
              <a:spcAft>
                <a:spcPts val="0"/>
              </a:spcAft>
              <a:buSzPts val="1280"/>
              <a:buChar char="▪"/>
              <a:defRPr sz="1600"/>
            </a:lvl5pPr>
            <a:lvl6pPr marL="2743200" lvl="5" indent="-309879" algn="l">
              <a:spcBef>
                <a:spcPts val="320"/>
              </a:spcBef>
              <a:spcAft>
                <a:spcPts val="0"/>
              </a:spcAft>
              <a:buSzPts val="1280"/>
              <a:buChar char="▪"/>
              <a:defRPr sz="1600"/>
            </a:lvl6pPr>
            <a:lvl7pPr marL="3200400" lvl="6" indent="-309879" algn="l">
              <a:spcBef>
                <a:spcPts val="320"/>
              </a:spcBef>
              <a:spcAft>
                <a:spcPts val="0"/>
              </a:spcAft>
              <a:buSzPts val="1280"/>
              <a:buChar char="▪"/>
              <a:defRPr sz="1600"/>
            </a:lvl7pPr>
            <a:lvl8pPr marL="3657600" lvl="7" indent="-309879" algn="l">
              <a:spcBef>
                <a:spcPts val="320"/>
              </a:spcBef>
              <a:spcAft>
                <a:spcPts val="0"/>
              </a:spcAft>
              <a:buSzPts val="1280"/>
              <a:buChar char="▪"/>
              <a:defRPr sz="1600"/>
            </a:lvl8pPr>
            <a:lvl9pPr marL="4114800" lvl="8" indent="-309879" algn="l">
              <a:spcBef>
                <a:spcPts val="320"/>
              </a:spcBef>
              <a:spcAft>
                <a:spcPts val="0"/>
              </a:spcAft>
              <a:buSzPts val="1280"/>
              <a:buChar char="▪"/>
              <a:defRPr sz="1600"/>
            </a:lvl9pPr>
          </a:lstStyle>
          <a:p>
            <a:endParaRPr/>
          </a:p>
        </p:txBody>
      </p:sp>
      <p:sp>
        <p:nvSpPr>
          <p:cNvPr id="47" name="Google Shape;47;p33"/>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8" name="Google Shape;48;p33"/>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49" name="Google Shape;49;p33"/>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Rubrik, text och innehåll" type="txAndObj">
  <p:cSld name="TEXT_AND_OBJECT">
    <p:spTree>
      <p:nvGrpSpPr>
        <p:cNvPr id="1" name="Shape 50"/>
        <p:cNvGrpSpPr/>
        <p:nvPr/>
      </p:nvGrpSpPr>
      <p:grpSpPr>
        <a:xfrm>
          <a:off x="0" y="0"/>
          <a:ext cx="0" cy="0"/>
          <a:chOff x="0" y="0"/>
          <a:chExt cx="0" cy="0"/>
        </a:xfrm>
      </p:grpSpPr>
      <p:sp>
        <p:nvSpPr>
          <p:cNvPr id="51" name="Google Shape;51;p34"/>
          <p:cNvSpPr txBox="1">
            <a:spLocks noGrp="1"/>
          </p:cNvSpPr>
          <p:nvPr>
            <p:ph type="title"/>
          </p:nvPr>
        </p:nvSpPr>
        <p:spPr>
          <a:xfrm>
            <a:off x="457200" y="277813"/>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2" name="Google Shape;52;p34"/>
          <p:cNvSpPr txBox="1">
            <a:spLocks noGrp="1"/>
          </p:cNvSpPr>
          <p:nvPr>
            <p:ph type="body" idx="1"/>
          </p:nvPr>
        </p:nvSpPr>
        <p:spPr>
          <a:xfrm>
            <a:off x="457200" y="1600200"/>
            <a:ext cx="4038600" cy="4530725"/>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53" name="Google Shape;53;p34"/>
          <p:cNvSpPr txBox="1">
            <a:spLocks noGrp="1"/>
          </p:cNvSpPr>
          <p:nvPr>
            <p:ph type="body" idx="2"/>
          </p:nvPr>
        </p:nvSpPr>
        <p:spPr>
          <a:xfrm>
            <a:off x="4648200" y="1600200"/>
            <a:ext cx="4038600" cy="4530725"/>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54" name="Google Shape;54;p34"/>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5" name="Google Shape;55;p34"/>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56" name="Google Shape;56;p34"/>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Lodrät rubrik och text" type="vertTitleAndTx">
  <p:cSld name="VERTICAL_TITLE_AND_VERTICAL_TEXT">
    <p:spTree>
      <p:nvGrpSpPr>
        <p:cNvPr id="1" name="Shape 57"/>
        <p:cNvGrpSpPr/>
        <p:nvPr/>
      </p:nvGrpSpPr>
      <p:grpSpPr>
        <a:xfrm>
          <a:off x="0" y="0"/>
          <a:ext cx="0" cy="0"/>
          <a:chOff x="0" y="0"/>
          <a:chExt cx="0" cy="0"/>
        </a:xfrm>
      </p:grpSpPr>
      <p:sp>
        <p:nvSpPr>
          <p:cNvPr id="58" name="Google Shape;58;p35"/>
          <p:cNvSpPr txBox="1">
            <a:spLocks noGrp="1"/>
          </p:cNvSpPr>
          <p:nvPr>
            <p:ph type="title"/>
          </p:nvPr>
        </p:nvSpPr>
        <p:spPr>
          <a:xfrm rot="5400000">
            <a:off x="4731544" y="2175669"/>
            <a:ext cx="5853112" cy="205740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59" name="Google Shape;59;p35"/>
          <p:cNvSpPr txBox="1">
            <a:spLocks noGrp="1"/>
          </p:cNvSpPr>
          <p:nvPr>
            <p:ph type="body" idx="1"/>
          </p:nvPr>
        </p:nvSpPr>
        <p:spPr>
          <a:xfrm rot="5400000">
            <a:off x="540544" y="194469"/>
            <a:ext cx="5853112" cy="60198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60" name="Google Shape;60;p35"/>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1" name="Google Shape;61;p35"/>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2" name="Google Shape;62;p35"/>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Rubrik och lodrät text" type="vertTx">
  <p:cSld name="VERTICAL_TEXT">
    <p:spTree>
      <p:nvGrpSpPr>
        <p:cNvPr id="1" name="Shape 63"/>
        <p:cNvGrpSpPr/>
        <p:nvPr/>
      </p:nvGrpSpPr>
      <p:grpSpPr>
        <a:xfrm>
          <a:off x="0" y="0"/>
          <a:ext cx="0" cy="0"/>
          <a:chOff x="0" y="0"/>
          <a:chExt cx="0" cy="0"/>
        </a:xfrm>
      </p:grpSpPr>
      <p:sp>
        <p:nvSpPr>
          <p:cNvPr id="64" name="Google Shape;64;p3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65" name="Google Shape;65;p36"/>
          <p:cNvSpPr txBox="1">
            <a:spLocks noGrp="1"/>
          </p:cNvSpPr>
          <p:nvPr>
            <p:ph type="body" idx="1"/>
          </p:nvPr>
        </p:nvSpPr>
        <p:spPr>
          <a:xfrm rot="5400000">
            <a:off x="2306637" y="-249238"/>
            <a:ext cx="4530725" cy="8229600"/>
          </a:xfrm>
          <a:prstGeom prst="rect">
            <a:avLst/>
          </a:prstGeom>
          <a:noFill/>
          <a:ln>
            <a:noFill/>
          </a:ln>
        </p:spPr>
        <p:txBody>
          <a:bodyPr spcFirstLastPara="1" wrap="square" lIns="91425" tIns="45700" rIns="91425" bIns="45700" anchor="t" anchorCtr="0">
            <a:noAutofit/>
          </a:bodyPr>
          <a:lstStyle>
            <a:lvl1pPr marL="457200" lvl="0" indent="-314325" algn="l">
              <a:spcBef>
                <a:spcPts val="360"/>
              </a:spcBef>
              <a:spcAft>
                <a:spcPts val="0"/>
              </a:spcAft>
              <a:buSzPts val="1350"/>
              <a:buChar char="🞐"/>
              <a:defRPr/>
            </a:lvl1pPr>
            <a:lvl2pPr marL="914400" lvl="1" indent="-314325" algn="l">
              <a:spcBef>
                <a:spcPts val="360"/>
              </a:spcBef>
              <a:spcAft>
                <a:spcPts val="0"/>
              </a:spcAft>
              <a:buSzPts val="1350"/>
              <a:buChar char="■"/>
              <a:defRPr/>
            </a:lvl2pPr>
            <a:lvl3pPr marL="1371600" lvl="2" indent="-302894" algn="l">
              <a:spcBef>
                <a:spcPts val="360"/>
              </a:spcBef>
              <a:spcAft>
                <a:spcPts val="0"/>
              </a:spcAft>
              <a:buSzPts val="1170"/>
              <a:buChar char="🞐"/>
              <a:defRPr/>
            </a:lvl3pPr>
            <a:lvl4pPr marL="1828800" lvl="3" indent="-342900" algn="l">
              <a:spcBef>
                <a:spcPts val="360"/>
              </a:spcBef>
              <a:spcAft>
                <a:spcPts val="0"/>
              </a:spcAft>
              <a:buSzPts val="1800"/>
              <a:buChar char="▪"/>
              <a:defRPr/>
            </a:lvl4pPr>
            <a:lvl5pPr marL="2286000" lvl="4" indent="-320039" algn="l">
              <a:spcBef>
                <a:spcPts val="360"/>
              </a:spcBef>
              <a:spcAft>
                <a:spcPts val="0"/>
              </a:spcAft>
              <a:buSzPts val="1440"/>
              <a:buChar char="▪"/>
              <a:defRPr/>
            </a:lvl5pPr>
            <a:lvl6pPr marL="2743200" lvl="5" indent="-320039" algn="l">
              <a:spcBef>
                <a:spcPts val="360"/>
              </a:spcBef>
              <a:spcAft>
                <a:spcPts val="0"/>
              </a:spcAft>
              <a:buSzPts val="1440"/>
              <a:buChar char="▪"/>
              <a:defRPr/>
            </a:lvl6pPr>
            <a:lvl7pPr marL="3200400" lvl="6" indent="-320039" algn="l">
              <a:spcBef>
                <a:spcPts val="360"/>
              </a:spcBef>
              <a:spcAft>
                <a:spcPts val="0"/>
              </a:spcAft>
              <a:buSzPts val="1440"/>
              <a:buChar char="▪"/>
              <a:defRPr/>
            </a:lvl7pPr>
            <a:lvl8pPr marL="3657600" lvl="7" indent="-320040" algn="l">
              <a:spcBef>
                <a:spcPts val="360"/>
              </a:spcBef>
              <a:spcAft>
                <a:spcPts val="0"/>
              </a:spcAft>
              <a:buSzPts val="1440"/>
              <a:buChar char="▪"/>
              <a:defRPr/>
            </a:lvl8pPr>
            <a:lvl9pPr marL="4114800" lvl="8" indent="-320040" algn="l">
              <a:spcBef>
                <a:spcPts val="360"/>
              </a:spcBef>
              <a:spcAft>
                <a:spcPts val="0"/>
              </a:spcAft>
              <a:buSzPts val="1440"/>
              <a:buChar char="▪"/>
              <a:defRPr/>
            </a:lvl9pPr>
          </a:lstStyle>
          <a:p>
            <a:endParaRPr/>
          </a:p>
        </p:txBody>
      </p:sp>
      <p:sp>
        <p:nvSpPr>
          <p:cNvPr id="66" name="Google Shape;66;p36"/>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7" name="Google Shape;67;p36"/>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68" name="Google Shape;68;p36"/>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Bild med bildtext" type="picTx">
  <p:cSld name="PICTURE_WITH_CAPTION_TEXT">
    <p:spTree>
      <p:nvGrpSpPr>
        <p:cNvPr id="1" name="Shape 69"/>
        <p:cNvGrpSpPr/>
        <p:nvPr/>
      </p:nvGrpSpPr>
      <p:grpSpPr>
        <a:xfrm>
          <a:off x="0" y="0"/>
          <a:ext cx="0" cy="0"/>
          <a:chOff x="0" y="0"/>
          <a:chExt cx="0" cy="0"/>
        </a:xfrm>
      </p:grpSpPr>
      <p:sp>
        <p:nvSpPr>
          <p:cNvPr id="70" name="Google Shape;70;p37"/>
          <p:cNvSpPr txBox="1">
            <a:spLocks noGrp="1"/>
          </p:cNvSpPr>
          <p:nvPr>
            <p:ph type="title"/>
          </p:nvPr>
        </p:nvSpPr>
        <p:spPr>
          <a:xfrm>
            <a:off x="1792288" y="4800600"/>
            <a:ext cx="5486400" cy="566738"/>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1" name="Google Shape;71;p37"/>
          <p:cNvSpPr>
            <a:spLocks noGrp="1"/>
          </p:cNvSpPr>
          <p:nvPr>
            <p:ph type="pic" idx="2"/>
          </p:nvPr>
        </p:nvSpPr>
        <p:spPr>
          <a:xfrm>
            <a:off x="1792288" y="612775"/>
            <a:ext cx="5486400" cy="4114800"/>
          </a:xfrm>
          <a:prstGeom prst="rect">
            <a:avLst/>
          </a:prstGeom>
          <a:noFill/>
          <a:ln>
            <a:noFill/>
          </a:ln>
        </p:spPr>
        <p:txBody>
          <a:bodyPr spcFirstLastPara="1" wrap="square" lIns="91425" tIns="45700" rIns="91425" bIns="45700" anchor="t" anchorCtr="0">
            <a:noAutofit/>
          </a:bodyPr>
          <a:lstStyle>
            <a:lvl1pPr marR="0" lvl="0" algn="l" rtl="0">
              <a:spcBef>
                <a:spcPts val="640"/>
              </a:spcBef>
              <a:spcAft>
                <a:spcPts val="0"/>
              </a:spcAft>
              <a:buClr>
                <a:schemeClr val="lt2"/>
              </a:buClr>
              <a:buSzPts val="2400"/>
              <a:buFont typeface="Noto Sans Symbols"/>
              <a:buNone/>
              <a:defRPr sz="3200">
                <a:solidFill>
                  <a:schemeClr val="dk1"/>
                </a:solidFill>
                <a:latin typeface="Verdana"/>
                <a:ea typeface="Verdana"/>
                <a:cs typeface="Verdana"/>
                <a:sym typeface="Verdana"/>
              </a:defRPr>
            </a:lvl1pPr>
            <a:lvl2pPr marR="0" lvl="1" algn="l" rtl="0">
              <a:spcBef>
                <a:spcPts val="560"/>
              </a:spcBef>
              <a:spcAft>
                <a:spcPts val="0"/>
              </a:spcAft>
              <a:buClr>
                <a:schemeClr val="dk2"/>
              </a:buClr>
              <a:buSzPts val="2100"/>
              <a:buFont typeface="Noto Sans Symbols"/>
              <a:buNone/>
              <a:defRPr sz="2800" b="0" i="0" u="none" strike="noStrike" cap="none">
                <a:solidFill>
                  <a:schemeClr val="dk1"/>
                </a:solidFill>
                <a:latin typeface="Verdana"/>
                <a:ea typeface="Verdana"/>
                <a:cs typeface="Verdana"/>
                <a:sym typeface="Verdana"/>
              </a:defRPr>
            </a:lvl2pPr>
            <a:lvl3pPr marR="0" lvl="2" algn="l" rtl="0">
              <a:spcBef>
                <a:spcPts val="480"/>
              </a:spcBef>
              <a:spcAft>
                <a:spcPts val="0"/>
              </a:spcAft>
              <a:buClr>
                <a:schemeClr val="accent1"/>
              </a:buClr>
              <a:buSzPts val="1560"/>
              <a:buFont typeface="Noto Sans Symbols"/>
              <a:buNone/>
              <a:defRPr sz="2400" b="0" i="0" u="none" strike="noStrike" cap="none">
                <a:solidFill>
                  <a:schemeClr val="dk1"/>
                </a:solidFill>
                <a:latin typeface="Verdana"/>
                <a:ea typeface="Verdana"/>
                <a:cs typeface="Verdana"/>
                <a:sym typeface="Verdana"/>
              </a:defRPr>
            </a:lvl3pPr>
            <a:lvl4pPr marR="0" lvl="3" algn="l" rtl="0">
              <a:spcBef>
                <a:spcPts val="400"/>
              </a:spcBef>
              <a:spcAft>
                <a:spcPts val="0"/>
              </a:spcAft>
              <a:buClr>
                <a:schemeClr val="lt2"/>
              </a:buClr>
              <a:buSzPts val="2000"/>
              <a:buFont typeface="Noto Sans Symbols"/>
              <a:buNone/>
              <a:defRPr sz="2000" b="0" i="0" u="none" strike="noStrike" cap="none">
                <a:solidFill>
                  <a:schemeClr val="dk1"/>
                </a:solidFill>
                <a:latin typeface="Verdana"/>
                <a:ea typeface="Verdana"/>
                <a:cs typeface="Verdana"/>
                <a:sym typeface="Verdana"/>
              </a:defRPr>
            </a:lvl4pPr>
            <a:lvl5pPr marR="0" lvl="4"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5pPr>
            <a:lvl6pPr marR="0" lvl="5"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6pPr>
            <a:lvl7pPr marR="0" lvl="6"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7pPr>
            <a:lvl8pPr marR="0" lvl="7"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8pPr>
            <a:lvl9pPr marR="0" lvl="8" algn="l" rtl="0">
              <a:spcBef>
                <a:spcPts val="400"/>
              </a:spcBef>
              <a:spcAft>
                <a:spcPts val="0"/>
              </a:spcAft>
              <a:buClr>
                <a:schemeClr val="dk2"/>
              </a:buClr>
              <a:buSzPts val="1600"/>
              <a:buFont typeface="Noto Sans Symbols"/>
              <a:buNone/>
              <a:defRPr sz="2000" b="0" i="0" u="none" strike="noStrike" cap="none">
                <a:solidFill>
                  <a:schemeClr val="dk1"/>
                </a:solidFill>
                <a:latin typeface="Verdana"/>
                <a:ea typeface="Verdana"/>
                <a:cs typeface="Verdana"/>
                <a:sym typeface="Verdana"/>
              </a:defRPr>
            </a:lvl9pPr>
          </a:lstStyle>
          <a:p>
            <a:endParaRPr/>
          </a:p>
        </p:txBody>
      </p:sp>
      <p:sp>
        <p:nvSpPr>
          <p:cNvPr id="72" name="Google Shape;72;p37"/>
          <p:cNvSpPr txBox="1">
            <a:spLocks noGrp="1"/>
          </p:cNvSpPr>
          <p:nvPr>
            <p:ph type="body" idx="1"/>
          </p:nvPr>
        </p:nvSpPr>
        <p:spPr>
          <a:xfrm>
            <a:off x="1792288" y="5367338"/>
            <a:ext cx="5486400" cy="804862"/>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0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a:p>
        </p:txBody>
      </p:sp>
      <p:sp>
        <p:nvSpPr>
          <p:cNvPr id="73" name="Google Shape;73;p37"/>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4" name="Google Shape;74;p37"/>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75" name="Google Shape;75;p37"/>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Innehåll med bildtext" type="objTx">
  <p:cSld name="OBJECT_WITH_CAPTION_TEXT">
    <p:spTree>
      <p:nvGrpSpPr>
        <p:cNvPr id="1" name="Shape 76"/>
        <p:cNvGrpSpPr/>
        <p:nvPr/>
      </p:nvGrpSpPr>
      <p:grpSpPr>
        <a:xfrm>
          <a:off x="0" y="0"/>
          <a:ext cx="0" cy="0"/>
          <a:chOff x="0" y="0"/>
          <a:chExt cx="0" cy="0"/>
        </a:xfrm>
      </p:grpSpPr>
      <p:sp>
        <p:nvSpPr>
          <p:cNvPr id="77" name="Google Shape;77;p38"/>
          <p:cNvSpPr txBox="1">
            <a:spLocks noGrp="1"/>
          </p:cNvSpPr>
          <p:nvPr>
            <p:ph type="title"/>
          </p:nvPr>
        </p:nvSpPr>
        <p:spPr>
          <a:xfrm>
            <a:off x="457200" y="273050"/>
            <a:ext cx="3008313" cy="1162050"/>
          </a:xfrm>
          <a:prstGeom prst="rect">
            <a:avLst/>
          </a:prstGeom>
          <a:noFill/>
          <a:ln>
            <a:noFill/>
          </a:ln>
        </p:spPr>
        <p:txBody>
          <a:bodyPr spcFirstLastPara="1" wrap="square" lIns="91425" tIns="45700" rIns="91425" bIns="45700" anchor="b" anchorCtr="0">
            <a:noAutofit/>
          </a:bodyPr>
          <a:lstStyle>
            <a:lvl1pPr lvl="0" algn="l">
              <a:spcBef>
                <a:spcPts val="0"/>
              </a:spcBef>
              <a:spcAft>
                <a:spcPts val="0"/>
              </a:spcAft>
              <a:buSzPts val="1400"/>
              <a:buNone/>
              <a:defRPr sz="2000" b="1"/>
            </a:lvl1pPr>
            <a:lvl2pPr lvl="1" algn="l">
              <a:spcBef>
                <a:spcPts val="0"/>
              </a:spcBef>
              <a:spcAft>
                <a:spcPts val="0"/>
              </a:spcAft>
              <a:buSzPts val="1400"/>
              <a:buNone/>
              <a:defRPr/>
            </a:lvl2pPr>
            <a:lvl3pPr lvl="2" algn="l">
              <a:spcBef>
                <a:spcPts val="0"/>
              </a:spcBef>
              <a:spcAft>
                <a:spcPts val="0"/>
              </a:spcAft>
              <a:buSzPts val="1400"/>
              <a:buNone/>
              <a:defRPr/>
            </a:lvl3pPr>
            <a:lvl4pPr lvl="3" algn="l">
              <a:spcBef>
                <a:spcPts val="0"/>
              </a:spcBef>
              <a:spcAft>
                <a:spcPts val="0"/>
              </a:spcAft>
              <a:buSzPts val="1400"/>
              <a:buNone/>
              <a:defRPr/>
            </a:lvl4pPr>
            <a:lvl5pPr lvl="4" algn="l">
              <a:spcBef>
                <a:spcPts val="0"/>
              </a:spcBef>
              <a:spcAft>
                <a:spcPts val="0"/>
              </a:spcAft>
              <a:buSzPts val="1400"/>
              <a:buNone/>
              <a:defRPr/>
            </a:lvl5pPr>
            <a:lvl6pPr lvl="5" algn="l">
              <a:spcBef>
                <a:spcPts val="0"/>
              </a:spcBef>
              <a:spcAft>
                <a:spcPts val="0"/>
              </a:spcAft>
              <a:buSzPts val="1400"/>
              <a:buNone/>
              <a:defRPr/>
            </a:lvl6pPr>
            <a:lvl7pPr lvl="6" algn="l">
              <a:spcBef>
                <a:spcPts val="0"/>
              </a:spcBef>
              <a:spcAft>
                <a:spcPts val="0"/>
              </a:spcAft>
              <a:buSzPts val="1400"/>
              <a:buNone/>
              <a:defRPr/>
            </a:lvl7pPr>
            <a:lvl8pPr lvl="7" algn="l">
              <a:spcBef>
                <a:spcPts val="0"/>
              </a:spcBef>
              <a:spcAft>
                <a:spcPts val="0"/>
              </a:spcAft>
              <a:buSzPts val="1400"/>
              <a:buNone/>
              <a:defRPr/>
            </a:lvl8pPr>
            <a:lvl9pPr lvl="8" algn="l">
              <a:spcBef>
                <a:spcPts val="0"/>
              </a:spcBef>
              <a:spcAft>
                <a:spcPts val="0"/>
              </a:spcAft>
              <a:buSzPts val="1400"/>
              <a:buNone/>
              <a:defRPr/>
            </a:lvl9pPr>
          </a:lstStyle>
          <a:p>
            <a:endParaRPr/>
          </a:p>
        </p:txBody>
      </p:sp>
      <p:sp>
        <p:nvSpPr>
          <p:cNvPr id="78" name="Google Shape;78;p38"/>
          <p:cNvSpPr txBox="1">
            <a:spLocks noGrp="1"/>
          </p:cNvSpPr>
          <p:nvPr>
            <p:ph type="body" idx="1"/>
          </p:nvPr>
        </p:nvSpPr>
        <p:spPr>
          <a:xfrm>
            <a:off x="3575050" y="273050"/>
            <a:ext cx="5111750" cy="5853113"/>
          </a:xfrm>
          <a:prstGeom prst="rect">
            <a:avLst/>
          </a:prstGeom>
          <a:noFill/>
          <a:ln>
            <a:noFill/>
          </a:ln>
        </p:spPr>
        <p:txBody>
          <a:bodyPr spcFirstLastPara="1" wrap="square" lIns="91425" tIns="45700" rIns="91425" bIns="45700" anchor="t" anchorCtr="0">
            <a:noAutofit/>
          </a:bodyPr>
          <a:lstStyle>
            <a:lvl1pPr marL="457200" lvl="0" indent="-381000" algn="l">
              <a:spcBef>
                <a:spcPts val="640"/>
              </a:spcBef>
              <a:spcAft>
                <a:spcPts val="0"/>
              </a:spcAft>
              <a:buSzPts val="2400"/>
              <a:buChar char="🞐"/>
              <a:defRPr sz="3200"/>
            </a:lvl1pPr>
            <a:lvl2pPr marL="914400" lvl="1" indent="-361950" algn="l">
              <a:spcBef>
                <a:spcPts val="560"/>
              </a:spcBef>
              <a:spcAft>
                <a:spcPts val="0"/>
              </a:spcAft>
              <a:buSzPts val="2100"/>
              <a:buChar char="■"/>
              <a:defRPr sz="2800"/>
            </a:lvl2pPr>
            <a:lvl3pPr marL="1371600" lvl="2" indent="-327660" algn="l">
              <a:spcBef>
                <a:spcPts val="480"/>
              </a:spcBef>
              <a:spcAft>
                <a:spcPts val="0"/>
              </a:spcAft>
              <a:buSzPts val="1560"/>
              <a:buChar char="🞐"/>
              <a:defRPr sz="2400"/>
            </a:lvl3pPr>
            <a:lvl4pPr marL="1828800" lvl="3" indent="-355600" algn="l">
              <a:spcBef>
                <a:spcPts val="400"/>
              </a:spcBef>
              <a:spcAft>
                <a:spcPts val="0"/>
              </a:spcAft>
              <a:buSzPts val="2000"/>
              <a:buChar char="▪"/>
              <a:defRPr sz="2000"/>
            </a:lvl4pPr>
            <a:lvl5pPr marL="2286000" lvl="4" indent="-330200" algn="l">
              <a:spcBef>
                <a:spcPts val="400"/>
              </a:spcBef>
              <a:spcAft>
                <a:spcPts val="0"/>
              </a:spcAft>
              <a:buSzPts val="1600"/>
              <a:buChar char="▪"/>
              <a:defRPr sz="2000"/>
            </a:lvl5pPr>
            <a:lvl6pPr marL="2743200" lvl="5" indent="-330200" algn="l">
              <a:spcBef>
                <a:spcPts val="400"/>
              </a:spcBef>
              <a:spcAft>
                <a:spcPts val="0"/>
              </a:spcAft>
              <a:buSzPts val="1600"/>
              <a:buChar char="▪"/>
              <a:defRPr sz="2000"/>
            </a:lvl6pPr>
            <a:lvl7pPr marL="3200400" lvl="6" indent="-330200" algn="l">
              <a:spcBef>
                <a:spcPts val="400"/>
              </a:spcBef>
              <a:spcAft>
                <a:spcPts val="0"/>
              </a:spcAft>
              <a:buSzPts val="1600"/>
              <a:buChar char="▪"/>
              <a:defRPr sz="2000"/>
            </a:lvl7pPr>
            <a:lvl8pPr marL="3657600" lvl="7" indent="-330200" algn="l">
              <a:spcBef>
                <a:spcPts val="400"/>
              </a:spcBef>
              <a:spcAft>
                <a:spcPts val="0"/>
              </a:spcAft>
              <a:buSzPts val="1600"/>
              <a:buChar char="▪"/>
              <a:defRPr sz="2000"/>
            </a:lvl8pPr>
            <a:lvl9pPr marL="4114800" lvl="8" indent="-330200" algn="l">
              <a:spcBef>
                <a:spcPts val="400"/>
              </a:spcBef>
              <a:spcAft>
                <a:spcPts val="0"/>
              </a:spcAft>
              <a:buSzPts val="1600"/>
              <a:buChar char="▪"/>
              <a:defRPr sz="2000"/>
            </a:lvl9pPr>
          </a:lstStyle>
          <a:p>
            <a:endParaRPr/>
          </a:p>
        </p:txBody>
      </p:sp>
      <p:sp>
        <p:nvSpPr>
          <p:cNvPr id="79" name="Google Shape;79;p38"/>
          <p:cNvSpPr txBox="1">
            <a:spLocks noGrp="1"/>
          </p:cNvSpPr>
          <p:nvPr>
            <p:ph type="body" idx="2"/>
          </p:nvPr>
        </p:nvSpPr>
        <p:spPr>
          <a:xfrm>
            <a:off x="457200" y="1435100"/>
            <a:ext cx="3008313" cy="4691063"/>
          </a:xfrm>
          <a:prstGeom prst="rect">
            <a:avLst/>
          </a:prstGeom>
          <a:noFill/>
          <a:ln>
            <a:noFill/>
          </a:ln>
        </p:spPr>
        <p:txBody>
          <a:bodyPr spcFirstLastPara="1" wrap="square" lIns="91425" tIns="45700" rIns="91425" bIns="45700" anchor="t" anchorCtr="0">
            <a:noAutofit/>
          </a:bodyPr>
          <a:lstStyle>
            <a:lvl1pPr marL="457200" lvl="0" indent="-228600" algn="l">
              <a:spcBef>
                <a:spcPts val="280"/>
              </a:spcBef>
              <a:spcAft>
                <a:spcPts val="0"/>
              </a:spcAft>
              <a:buSzPts val="1050"/>
              <a:buNone/>
              <a:defRPr sz="1400"/>
            </a:lvl1pPr>
            <a:lvl2pPr marL="914400" lvl="1" indent="-228600" algn="l">
              <a:spcBef>
                <a:spcPts val="240"/>
              </a:spcBef>
              <a:spcAft>
                <a:spcPts val="0"/>
              </a:spcAft>
              <a:buSzPts val="900"/>
              <a:buNone/>
              <a:defRPr sz="1200"/>
            </a:lvl2pPr>
            <a:lvl3pPr marL="1371600" lvl="2" indent="-228600" algn="l">
              <a:spcBef>
                <a:spcPts val="200"/>
              </a:spcBef>
              <a:spcAft>
                <a:spcPts val="0"/>
              </a:spcAft>
              <a:buSzPts val="650"/>
              <a:buNone/>
              <a:defRPr sz="1000"/>
            </a:lvl3pPr>
            <a:lvl4pPr marL="1828800" lvl="3" indent="-228600" algn="l">
              <a:spcBef>
                <a:spcPts val="180"/>
              </a:spcBef>
              <a:spcAft>
                <a:spcPts val="0"/>
              </a:spcAft>
              <a:buSzPts val="900"/>
              <a:buNone/>
              <a:defRPr sz="900"/>
            </a:lvl4pPr>
            <a:lvl5pPr marL="2286000" lvl="4" indent="-228600" algn="l">
              <a:spcBef>
                <a:spcPts val="180"/>
              </a:spcBef>
              <a:spcAft>
                <a:spcPts val="0"/>
              </a:spcAft>
              <a:buSzPts val="720"/>
              <a:buNone/>
              <a:defRPr sz="900"/>
            </a:lvl5pPr>
            <a:lvl6pPr marL="2743200" lvl="5" indent="-228600" algn="l">
              <a:spcBef>
                <a:spcPts val="180"/>
              </a:spcBef>
              <a:spcAft>
                <a:spcPts val="0"/>
              </a:spcAft>
              <a:buSzPts val="720"/>
              <a:buNone/>
              <a:defRPr sz="900"/>
            </a:lvl6pPr>
            <a:lvl7pPr marL="3200400" lvl="6" indent="-228600" algn="l">
              <a:spcBef>
                <a:spcPts val="180"/>
              </a:spcBef>
              <a:spcAft>
                <a:spcPts val="0"/>
              </a:spcAft>
              <a:buSzPts val="720"/>
              <a:buNone/>
              <a:defRPr sz="900"/>
            </a:lvl7pPr>
            <a:lvl8pPr marL="3657600" lvl="7" indent="-228600" algn="l">
              <a:spcBef>
                <a:spcPts val="180"/>
              </a:spcBef>
              <a:spcAft>
                <a:spcPts val="0"/>
              </a:spcAft>
              <a:buSzPts val="720"/>
              <a:buNone/>
              <a:defRPr sz="900"/>
            </a:lvl8pPr>
            <a:lvl9pPr marL="4114800" lvl="8" indent="-228600" algn="l">
              <a:spcBef>
                <a:spcPts val="180"/>
              </a:spcBef>
              <a:spcAft>
                <a:spcPts val="0"/>
              </a:spcAft>
              <a:buSzPts val="720"/>
              <a:buNone/>
              <a:defRPr sz="900"/>
            </a:lvl9pPr>
          </a:lstStyle>
          <a:p>
            <a:endParaRPr/>
          </a:p>
        </p:txBody>
      </p:sp>
      <p:sp>
        <p:nvSpPr>
          <p:cNvPr id="80" name="Google Shape;80;p38"/>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1" name="Google Shape;81;p38"/>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2" name="Google Shape;82;p38"/>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om" type="blank">
  <p:cSld name="BLANK">
    <p:spTree>
      <p:nvGrpSpPr>
        <p:cNvPr id="1" name="Shape 83"/>
        <p:cNvGrpSpPr/>
        <p:nvPr/>
      </p:nvGrpSpPr>
      <p:grpSpPr>
        <a:xfrm>
          <a:off x="0" y="0"/>
          <a:ext cx="0" cy="0"/>
          <a:chOff x="0" y="0"/>
          <a:chExt cx="0" cy="0"/>
        </a:xfrm>
      </p:grpSpPr>
      <p:sp>
        <p:nvSpPr>
          <p:cNvPr id="84" name="Google Shape;84;p3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lvl="0" algn="l">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5" name="Google Shape;85;p3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lvl="0" algn="ctr">
              <a:lnSpc>
                <a:spcPct val="100000"/>
              </a:lnSpc>
              <a:spcBef>
                <a:spcPts val="0"/>
              </a:spcBef>
              <a:spcAft>
                <a:spcPts val="0"/>
              </a:spcAft>
              <a:buSzPts val="1400"/>
              <a:buNone/>
              <a:defRPr sz="1000"/>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a:endParaRPr/>
          </a:p>
        </p:txBody>
      </p:sp>
      <p:sp>
        <p:nvSpPr>
          <p:cNvPr id="86" name="Google Shape;86;p3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9.xml"/><Relationship Id="rId3" Type="http://schemas.openxmlformats.org/officeDocument/2006/relationships/slideLayout" Target="../slideLayouts/slideLayout4.xml"/><Relationship Id="rId7" Type="http://schemas.openxmlformats.org/officeDocument/2006/relationships/slideLayout" Target="../slideLayouts/slideLayout8.xml"/><Relationship Id="rId12" Type="http://schemas.openxmlformats.org/officeDocument/2006/relationships/theme" Target="../theme/theme2.xml"/><Relationship Id="rId2" Type="http://schemas.openxmlformats.org/officeDocument/2006/relationships/slideLayout" Target="../slideLayouts/slideLayout3.xml"/><Relationship Id="rId1" Type="http://schemas.openxmlformats.org/officeDocument/2006/relationships/slideLayout" Target="../slideLayouts/slideLayout2.xml"/><Relationship Id="rId6" Type="http://schemas.openxmlformats.org/officeDocument/2006/relationships/slideLayout" Target="../slideLayouts/slideLayout7.xml"/><Relationship Id="rId11" Type="http://schemas.openxmlformats.org/officeDocument/2006/relationships/slideLayout" Target="../slideLayouts/slideLayout12.xml"/><Relationship Id="rId5" Type="http://schemas.openxmlformats.org/officeDocument/2006/relationships/slideLayout" Target="../slideLayouts/slideLayout6.xml"/><Relationship Id="rId10" Type="http://schemas.openxmlformats.org/officeDocument/2006/relationships/slideLayout" Target="../slideLayouts/slideLayout11.xml"/><Relationship Id="rId4" Type="http://schemas.openxmlformats.org/officeDocument/2006/relationships/slideLayout" Target="../slideLayouts/slideLayout5.xml"/><Relationship Id="rId9"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grpSp>
        <p:nvGrpSpPr>
          <p:cNvPr id="10" name="Google Shape;10;p29"/>
          <p:cNvGrpSpPr/>
          <p:nvPr/>
        </p:nvGrpSpPr>
        <p:grpSpPr>
          <a:xfrm>
            <a:off x="228600" y="2889250"/>
            <a:ext cx="8610600" cy="201612"/>
            <a:chOff x="144" y="1680"/>
            <a:chExt cx="5424" cy="144"/>
          </a:xfrm>
        </p:grpSpPr>
        <p:sp>
          <p:nvSpPr>
            <p:cNvPr id="11" name="Google Shape;11;p29"/>
            <p:cNvSpPr txBox="1"/>
            <p:nvPr/>
          </p:nvSpPr>
          <p:spPr>
            <a:xfrm>
              <a:off x="144" y="1680"/>
              <a:ext cx="1808" cy="144"/>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Verdana"/>
                <a:ea typeface="Verdana"/>
                <a:cs typeface="Verdana"/>
                <a:sym typeface="Verdana"/>
              </a:endParaRPr>
            </a:p>
          </p:txBody>
        </p:sp>
        <p:sp>
          <p:nvSpPr>
            <p:cNvPr id="12" name="Google Shape;12;p29"/>
            <p:cNvSpPr txBox="1"/>
            <p:nvPr/>
          </p:nvSpPr>
          <p:spPr>
            <a:xfrm>
              <a:off x="1952" y="1680"/>
              <a:ext cx="1808" cy="144"/>
            </a:xfrm>
            <a:prstGeom prst="rect">
              <a:avLst/>
            </a:prstGeom>
            <a:solidFill>
              <a:schemeClr val="accent1"/>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Verdana"/>
                <a:ea typeface="Verdana"/>
                <a:cs typeface="Verdana"/>
                <a:sym typeface="Verdana"/>
              </a:endParaRPr>
            </a:p>
          </p:txBody>
        </p:sp>
        <p:sp>
          <p:nvSpPr>
            <p:cNvPr id="13" name="Google Shape;13;p29"/>
            <p:cNvSpPr txBox="1"/>
            <p:nvPr/>
          </p:nvSpPr>
          <p:spPr>
            <a:xfrm>
              <a:off x="3760" y="1680"/>
              <a:ext cx="1808" cy="144"/>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Verdana"/>
                <a:ea typeface="Verdana"/>
                <a:cs typeface="Verdana"/>
                <a:sym typeface="Verdana"/>
              </a:endParaRPr>
            </a:p>
          </p:txBody>
        </p:sp>
      </p:grpSp>
      <p:sp>
        <p:nvSpPr>
          <p:cNvPr id="14" name="Google Shape;14;p2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15" name="Google Shape;15;p29"/>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Verdana"/>
                <a:ea typeface="Verdana"/>
                <a:cs typeface="Verdana"/>
                <a:sym typeface="Verdana"/>
              </a:defRPr>
            </a:lvl1pPr>
            <a:lvl2pPr marL="914400" marR="0" lvl="1" indent="-342900" algn="l" rtl="0">
              <a:spcBef>
                <a:spcPts val="480"/>
              </a:spcBef>
              <a:spcAft>
                <a:spcPts val="0"/>
              </a:spcAft>
              <a:buClr>
                <a:schemeClr val="dk2"/>
              </a:buClr>
              <a:buSzPts val="18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11150" algn="l" rtl="0">
              <a:spcBef>
                <a:spcPts val="400"/>
              </a:spcBef>
              <a:spcAft>
                <a:spcPts val="0"/>
              </a:spcAft>
              <a:buClr>
                <a:schemeClr val="accent1"/>
              </a:buClr>
              <a:buSzPts val="13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5pPr>
            <a:lvl6pPr marL="2743200" marR="0" lvl="5"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6pPr>
            <a:lvl7pPr marL="3200400" marR="0" lvl="6"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7pPr>
            <a:lvl8pPr marL="3657600" marR="0" lvl="7"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8pPr>
            <a:lvl9pPr marL="4114800" marR="0" lvl="8"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16" name="Google Shape;16;p29"/>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9pPr>
          </a:lstStyle>
          <a:p>
            <a:endParaRPr/>
          </a:p>
        </p:txBody>
      </p:sp>
      <p:sp>
        <p:nvSpPr>
          <p:cNvPr id="17" name="Google Shape;17;p29"/>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9pPr>
          </a:lstStyle>
          <a:p>
            <a:endParaRPr/>
          </a:p>
        </p:txBody>
      </p:sp>
      <p:sp>
        <p:nvSpPr>
          <p:cNvPr id="18" name="Google Shape;18;p29"/>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sldLayoutIdLst>
    <p:sldLayoutId id="2147483649"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
        <p:cNvGrpSpPr/>
        <p:nvPr/>
      </p:nvGrpSpPr>
      <p:grpSpPr>
        <a:xfrm>
          <a:off x="0" y="0"/>
          <a:ext cx="0" cy="0"/>
          <a:chOff x="0" y="0"/>
          <a:chExt cx="0" cy="0"/>
        </a:xfrm>
      </p:grpSpPr>
      <p:sp>
        <p:nvSpPr>
          <p:cNvPr id="26" name="Google Shape;26;p3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lvl1pPr marR="0" lvl="0"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1pPr>
            <a:lvl2pPr marR="0" lvl="1"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2pPr>
            <a:lvl3pPr marR="0" lvl="2"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3pPr>
            <a:lvl4pPr marR="0" lvl="3"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4pPr>
            <a:lvl5pPr marR="0" lvl="4"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5pPr>
            <a:lvl6pPr marR="0" lvl="5"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6pPr>
            <a:lvl7pPr marR="0" lvl="6"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7pPr>
            <a:lvl8pPr marR="0" lvl="7"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8pPr>
            <a:lvl9pPr marR="0" lvl="8" algn="l" rtl="0">
              <a:spcBef>
                <a:spcPts val="0"/>
              </a:spcBef>
              <a:spcAft>
                <a:spcPts val="0"/>
              </a:spcAft>
              <a:buSzPts val="1400"/>
              <a:buNone/>
              <a:defRPr sz="4400" b="0" i="0" u="none" strike="noStrike" cap="none">
                <a:solidFill>
                  <a:schemeClr val="dk2"/>
                </a:solidFill>
                <a:latin typeface="Garamond"/>
                <a:ea typeface="Garamond"/>
                <a:cs typeface="Garamond"/>
                <a:sym typeface="Garamond"/>
              </a:defRPr>
            </a:lvl9pPr>
          </a:lstStyle>
          <a:p>
            <a:endParaRPr/>
          </a:p>
        </p:txBody>
      </p:sp>
      <p:sp>
        <p:nvSpPr>
          <p:cNvPr id="27" name="Google Shape;27;p3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lvl1pPr marL="457200" marR="0" lvl="0" indent="-361950" algn="l" rtl="0">
              <a:spcBef>
                <a:spcPts val="560"/>
              </a:spcBef>
              <a:spcAft>
                <a:spcPts val="0"/>
              </a:spcAft>
              <a:buClr>
                <a:schemeClr val="lt2"/>
              </a:buClr>
              <a:buSzPts val="2100"/>
              <a:buFont typeface="Noto Sans Symbols"/>
              <a:buChar char="🞐"/>
              <a:defRPr sz="2800" b="0" i="0" u="none" strike="noStrike" cap="none">
                <a:solidFill>
                  <a:schemeClr val="dk1"/>
                </a:solidFill>
                <a:latin typeface="Verdana"/>
                <a:ea typeface="Verdana"/>
                <a:cs typeface="Verdana"/>
                <a:sym typeface="Verdana"/>
              </a:defRPr>
            </a:lvl1pPr>
            <a:lvl2pPr marL="914400" marR="0" lvl="1" indent="-342900" algn="l" rtl="0">
              <a:spcBef>
                <a:spcPts val="480"/>
              </a:spcBef>
              <a:spcAft>
                <a:spcPts val="0"/>
              </a:spcAft>
              <a:buClr>
                <a:schemeClr val="dk2"/>
              </a:buClr>
              <a:buSzPts val="1800"/>
              <a:buFont typeface="Noto Sans Symbols"/>
              <a:buChar char="■"/>
              <a:defRPr sz="2400" b="0" i="0" u="none" strike="noStrike" cap="none">
                <a:solidFill>
                  <a:schemeClr val="dk1"/>
                </a:solidFill>
                <a:latin typeface="Verdana"/>
                <a:ea typeface="Verdana"/>
                <a:cs typeface="Verdana"/>
                <a:sym typeface="Verdana"/>
              </a:defRPr>
            </a:lvl2pPr>
            <a:lvl3pPr marL="1371600" marR="0" lvl="2" indent="-311150" algn="l" rtl="0">
              <a:spcBef>
                <a:spcPts val="400"/>
              </a:spcBef>
              <a:spcAft>
                <a:spcPts val="0"/>
              </a:spcAft>
              <a:buClr>
                <a:schemeClr val="accent1"/>
              </a:buClr>
              <a:buSzPts val="1300"/>
              <a:buFont typeface="Noto Sans Symbols"/>
              <a:buChar char="🞐"/>
              <a:defRPr sz="2000" b="0" i="0" u="none" strike="noStrike" cap="none">
                <a:solidFill>
                  <a:schemeClr val="dk1"/>
                </a:solidFill>
                <a:latin typeface="Verdana"/>
                <a:ea typeface="Verdana"/>
                <a:cs typeface="Verdana"/>
                <a:sym typeface="Verdana"/>
              </a:defRPr>
            </a:lvl3pPr>
            <a:lvl4pPr marL="1828800" marR="0" lvl="3" indent="-342900" algn="l" rtl="0">
              <a:spcBef>
                <a:spcPts val="360"/>
              </a:spcBef>
              <a:spcAft>
                <a:spcPts val="0"/>
              </a:spcAft>
              <a:buClr>
                <a:schemeClr val="lt2"/>
              </a:buClr>
              <a:buSzPts val="1800"/>
              <a:buFont typeface="Noto Sans Symbols"/>
              <a:buChar char="▪"/>
              <a:defRPr sz="1800" b="0" i="0" u="none" strike="noStrike" cap="none">
                <a:solidFill>
                  <a:schemeClr val="dk1"/>
                </a:solidFill>
                <a:latin typeface="Verdana"/>
                <a:ea typeface="Verdana"/>
                <a:cs typeface="Verdana"/>
                <a:sym typeface="Verdana"/>
              </a:defRPr>
            </a:lvl4pPr>
            <a:lvl5pPr marL="2286000" marR="0" lvl="4"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5pPr>
            <a:lvl6pPr marL="2743200" marR="0" lvl="5"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6pPr>
            <a:lvl7pPr marL="3200400" marR="0" lvl="6" indent="-320039"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7pPr>
            <a:lvl8pPr marL="3657600" marR="0" lvl="7"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8pPr>
            <a:lvl9pPr marL="4114800" marR="0" lvl="8" indent="-320040" algn="l" rtl="0">
              <a:spcBef>
                <a:spcPts val="360"/>
              </a:spcBef>
              <a:spcAft>
                <a:spcPts val="0"/>
              </a:spcAft>
              <a:buClr>
                <a:schemeClr val="dk2"/>
              </a:buClr>
              <a:buSzPts val="1440"/>
              <a:buFont typeface="Noto Sans Symbols"/>
              <a:buChar char="▪"/>
              <a:defRPr sz="1800" b="0" i="0" u="none" strike="noStrike" cap="none">
                <a:solidFill>
                  <a:schemeClr val="dk1"/>
                </a:solidFill>
                <a:latin typeface="Verdana"/>
                <a:ea typeface="Verdana"/>
                <a:cs typeface="Verdana"/>
                <a:sym typeface="Verdana"/>
              </a:defRPr>
            </a:lvl9pPr>
          </a:lstStyle>
          <a:p>
            <a:endParaRPr/>
          </a:p>
        </p:txBody>
      </p:sp>
      <p:sp>
        <p:nvSpPr>
          <p:cNvPr id="28" name="Google Shape;28;p31"/>
          <p:cNvSpPr txBox="1">
            <a:spLocks noGrp="1"/>
          </p:cNvSpPr>
          <p:nvPr>
            <p:ph type="dt" idx="10"/>
          </p:nvPr>
        </p:nvSpPr>
        <p:spPr>
          <a:xfrm>
            <a:off x="457200" y="6248400"/>
            <a:ext cx="2133600" cy="457200"/>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9pPr>
          </a:lstStyle>
          <a:p>
            <a:endParaRPr/>
          </a:p>
        </p:txBody>
      </p:sp>
      <p:sp>
        <p:nvSpPr>
          <p:cNvPr id="29" name="Google Shape;29;p31"/>
          <p:cNvSpPr txBox="1">
            <a:spLocks noGrp="1"/>
          </p:cNvSpPr>
          <p:nvPr>
            <p:ph type="ftr" idx="1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lvl1pPr marR="0" lvl="0" algn="ctr" rtl="0">
              <a:lnSpc>
                <a:spcPct val="100000"/>
              </a:lnSpc>
              <a:spcBef>
                <a:spcPts val="0"/>
              </a:spcBef>
              <a:spcAft>
                <a:spcPts val="0"/>
              </a:spcAft>
              <a:buSzPts val="1400"/>
              <a:buNone/>
              <a:defRPr sz="1000" b="0" i="0" u="none">
                <a:solidFill>
                  <a:schemeClr val="dk1"/>
                </a:solidFill>
                <a:latin typeface="Verdana"/>
                <a:ea typeface="Verdana"/>
                <a:cs typeface="Verdana"/>
                <a:sym typeface="Verdana"/>
              </a:defRPr>
            </a:lvl1pPr>
            <a:lvl2pPr marR="0" lvl="1"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2pPr>
            <a:lvl3pPr marR="0" lvl="2"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3pPr>
            <a:lvl4pPr marR="0" lvl="3"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4pPr>
            <a:lvl5pPr marR="0" lvl="4"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5pPr>
            <a:lvl6pPr marR="0" lvl="5"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6pPr>
            <a:lvl7pPr marR="0" lvl="6"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7pPr>
            <a:lvl8pPr marR="0" lvl="7"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8pPr>
            <a:lvl9pPr marR="0" lvl="8" algn="l" rtl="0">
              <a:lnSpc>
                <a:spcPct val="100000"/>
              </a:lnSpc>
              <a:spcBef>
                <a:spcPts val="0"/>
              </a:spcBef>
              <a:spcAft>
                <a:spcPts val="0"/>
              </a:spcAft>
              <a:buSzPts val="1400"/>
              <a:buNone/>
              <a:defRPr sz="2400" b="0" i="0" u="none" strike="noStrike" cap="none">
                <a:solidFill>
                  <a:schemeClr val="dk1"/>
                </a:solidFill>
                <a:latin typeface="Verdana"/>
                <a:ea typeface="Verdana"/>
                <a:cs typeface="Verdana"/>
                <a:sym typeface="Verdana"/>
              </a:defRPr>
            </a:lvl9pPr>
          </a:lstStyle>
          <a:p>
            <a:endParaRPr/>
          </a:p>
        </p:txBody>
      </p:sp>
      <p:sp>
        <p:nvSpPr>
          <p:cNvPr id="30" name="Google Shape;30;p31"/>
          <p:cNvSpPr txBox="1">
            <a:spLocks noGrp="1"/>
          </p:cNvSpPr>
          <p:nvPr>
            <p:ph type="sldNum" idx="12"/>
          </p:nvPr>
        </p:nvSpPr>
        <p:spPr>
          <a:xfrm>
            <a:off x="6553200" y="6248400"/>
            <a:ext cx="2133600" cy="457200"/>
          </a:xfrm>
          <a:prstGeom prst="rect">
            <a:avLst/>
          </a:prstGeom>
          <a:noFill/>
          <a:ln>
            <a:noFill/>
          </a:ln>
        </p:spPr>
        <p:txBody>
          <a:bodyPr spcFirstLastPara="1" wrap="square" lIns="91425" tIns="45700" rIns="91425" bIns="45700" anchor="t" anchorCtr="0">
            <a:noAutofit/>
          </a:bodyPr>
          <a:lstStyle>
            <a:lvl1pPr marL="0" marR="0" lvl="0"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1pPr>
            <a:lvl2pPr marL="0" marR="0" lvl="1"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2pPr>
            <a:lvl3pPr marL="0" marR="0" lvl="2"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3pPr>
            <a:lvl4pPr marL="0" marR="0" lvl="3"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4pPr>
            <a:lvl5pPr marL="0" marR="0" lvl="4"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5pPr>
            <a:lvl6pPr marL="0" marR="0" lvl="5"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6pPr>
            <a:lvl7pPr marL="0" marR="0" lvl="6"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7pPr>
            <a:lvl8pPr marL="0" marR="0" lvl="7"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8pPr>
            <a:lvl9pPr marL="0" marR="0" lvl="8" indent="0" algn="r" rtl="0">
              <a:lnSpc>
                <a:spcPct val="100000"/>
              </a:lnSpc>
              <a:spcBef>
                <a:spcPts val="0"/>
              </a:spcBef>
              <a:spcAft>
                <a:spcPts val="0"/>
              </a:spcAft>
              <a:buClr>
                <a:schemeClr val="dk1"/>
              </a:buClr>
              <a:buSzPts val="1000"/>
              <a:buFont typeface="Verdana"/>
              <a:buNone/>
              <a:defRPr sz="1000" b="0" i="0" u="none">
                <a:solidFill>
                  <a:schemeClr val="dk1"/>
                </a:solidFill>
                <a:latin typeface="Verdana"/>
                <a:ea typeface="Verdana"/>
                <a:cs typeface="Verdana"/>
                <a:sym typeface="Verdana"/>
              </a:defRPr>
            </a:lvl9pPr>
          </a:lstStyle>
          <a:p>
            <a:pPr marL="0" lvl="0" indent="0" algn="r" rtl="0">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
        <p:nvSpPr>
          <p:cNvPr id="31" name="Google Shape;31;p31"/>
          <p:cNvSpPr txBox="1"/>
          <p:nvPr/>
        </p:nvSpPr>
        <p:spPr>
          <a:xfrm>
            <a:off x="0" y="0"/>
            <a:ext cx="228600" cy="2286000"/>
          </a:xfrm>
          <a:prstGeom prst="rect">
            <a:avLst/>
          </a:prstGeom>
          <a:solidFill>
            <a:schemeClr val="l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Verdana"/>
              <a:ea typeface="Verdana"/>
              <a:cs typeface="Verdana"/>
              <a:sym typeface="Verdana"/>
            </a:endParaRPr>
          </a:p>
        </p:txBody>
      </p:sp>
      <p:cxnSp>
        <p:nvCxnSpPr>
          <p:cNvPr id="32" name="Google Shape;32;p31"/>
          <p:cNvCxnSpPr/>
          <p:nvPr/>
        </p:nvCxnSpPr>
        <p:spPr>
          <a:xfrm>
            <a:off x="457200" y="1447800"/>
            <a:ext cx="8077200" cy="0"/>
          </a:xfrm>
          <a:prstGeom prst="straightConnector1">
            <a:avLst/>
          </a:prstGeom>
          <a:noFill/>
          <a:ln w="19050" cap="flat" cmpd="sng">
            <a:solidFill>
              <a:schemeClr val="dk2"/>
            </a:solidFill>
            <a:prstDash val="solid"/>
            <a:miter lim="800000"/>
            <a:headEnd type="none" w="med" len="med"/>
            <a:tailEnd type="none" w="med" len="med"/>
          </a:ln>
        </p:spPr>
      </p:cxnSp>
      <p:sp>
        <p:nvSpPr>
          <p:cNvPr id="33" name="Google Shape;33;p31"/>
          <p:cNvSpPr txBox="1"/>
          <p:nvPr/>
        </p:nvSpPr>
        <p:spPr>
          <a:xfrm>
            <a:off x="0" y="2286000"/>
            <a:ext cx="228600" cy="2286000"/>
          </a:xfrm>
          <a:prstGeom prst="rect">
            <a:avLst/>
          </a:prstGeom>
          <a:solidFill>
            <a:schemeClr val="accent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Verdana"/>
              <a:ea typeface="Verdana"/>
              <a:cs typeface="Verdana"/>
              <a:sym typeface="Verdana"/>
            </a:endParaRPr>
          </a:p>
        </p:txBody>
      </p:sp>
      <p:sp>
        <p:nvSpPr>
          <p:cNvPr id="34" name="Google Shape;34;p31"/>
          <p:cNvSpPr txBox="1"/>
          <p:nvPr/>
        </p:nvSpPr>
        <p:spPr>
          <a:xfrm>
            <a:off x="0" y="4572000"/>
            <a:ext cx="228600" cy="2286000"/>
          </a:xfrm>
          <a:prstGeom prst="rect">
            <a:avLst/>
          </a:prstGeom>
          <a:solidFill>
            <a:schemeClr val="dk2"/>
          </a:solidFill>
          <a:ln>
            <a:noFill/>
          </a:ln>
        </p:spPr>
        <p:txBody>
          <a:bodyPr spcFirstLastPara="1" wrap="square" lIns="91425" tIns="45700" rIns="91425" bIns="45700" anchor="ctr" anchorCtr="0">
            <a:noAutofit/>
          </a:bodyPr>
          <a:lstStyle/>
          <a:p>
            <a:pPr marL="0" marR="0" lvl="0" indent="0" algn="l" rtl="0">
              <a:lnSpc>
                <a:spcPct val="100000"/>
              </a:lnSpc>
              <a:spcBef>
                <a:spcPts val="0"/>
              </a:spcBef>
              <a:spcAft>
                <a:spcPts val="0"/>
              </a:spcAft>
              <a:buNone/>
            </a:pPr>
            <a:endParaRPr sz="2400" b="0" i="0" u="none">
              <a:solidFill>
                <a:schemeClr val="dk1"/>
              </a:solidFill>
              <a:latin typeface="Verdana"/>
              <a:ea typeface="Verdana"/>
              <a:cs typeface="Verdana"/>
              <a:sym typeface="Verdana"/>
            </a:endParaRPr>
          </a:p>
        </p:txBody>
      </p:sp>
    </p:spTree>
  </p:cSld>
  <p:clrMap bg1="lt1" tx1="dk1" bg2="dk2" tx2="lt2" accent1="accent1" accent2="accent2" accent3="accent3" accent4="accent4" accent5="accent5" accent6="accent6" hlink="hlink" folHlink="folHlink"/>
  <p:sldLayoutIdLst>
    <p:sldLayoutId id="2147483651" r:id="rId1"/>
    <p:sldLayoutId id="2147483652" r:id="rId2"/>
    <p:sldLayoutId id="2147483653" r:id="rId3"/>
    <p:sldLayoutId id="2147483654" r:id="rId4"/>
    <p:sldLayoutId id="2147483655" r:id="rId5"/>
    <p:sldLayoutId id="2147483656" r:id="rId6"/>
    <p:sldLayoutId id="2147483657" r:id="rId7"/>
    <p:sldLayoutId id="2147483658" r:id="rId8"/>
    <p:sldLayoutId id="2147483659" r:id="rId9"/>
    <p:sldLayoutId id="2147483660" r:id="rId10"/>
    <p:sldLayoutId id="2147483661"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1.png"/><Relationship Id="rId4" Type="http://schemas.openxmlformats.org/officeDocument/2006/relationships/image" Target="../media/image3.png"/></Relationships>
</file>

<file path=ppt/slides/_rels/slide1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2.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3.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14.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15.xml"/><Relationship Id="rId1" Type="http://schemas.openxmlformats.org/officeDocument/2006/relationships/slideLayout" Target="../slideLayouts/slideLayout3.xml"/><Relationship Id="rId4" Type="http://schemas.openxmlformats.org/officeDocument/2006/relationships/image" Target="../media/image1.png"/></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09"/>
        <p:cNvGrpSpPr/>
        <p:nvPr/>
      </p:nvGrpSpPr>
      <p:grpSpPr>
        <a:xfrm>
          <a:off x="0" y="0"/>
          <a:ext cx="0" cy="0"/>
          <a:chOff x="0" y="0"/>
          <a:chExt cx="0" cy="0"/>
        </a:xfrm>
      </p:grpSpPr>
      <p:sp>
        <p:nvSpPr>
          <p:cNvPr id="110" name="Google Shape;110;p1"/>
          <p:cNvSpPr txBox="1">
            <a:spLocks noGrp="1"/>
          </p:cNvSpPr>
          <p:nvPr>
            <p:ph type="ctrTitle"/>
          </p:nvPr>
        </p:nvSpPr>
        <p:spPr>
          <a:xfrm>
            <a:off x="685800" y="1219200"/>
            <a:ext cx="7772400" cy="1470025"/>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chemeClr val="dk2"/>
              </a:buClr>
              <a:buSzPts val="6000"/>
              <a:buFont typeface="Garamond"/>
              <a:buNone/>
            </a:pPr>
            <a:r>
              <a:rPr lang="en-US" sz="6000" b="0" i="0" u="none">
                <a:solidFill>
                  <a:schemeClr val="dk2"/>
                </a:solidFill>
                <a:latin typeface="Garamond"/>
                <a:ea typeface="Garamond"/>
                <a:cs typeface="Garamond"/>
                <a:sym typeface="Garamond"/>
              </a:rPr>
              <a:t>Obesitas</a:t>
            </a:r>
            <a:endParaRPr/>
          </a:p>
        </p:txBody>
      </p:sp>
      <p:sp>
        <p:nvSpPr>
          <p:cNvPr id="111" name="Google Shape;111;p1"/>
          <p:cNvSpPr txBox="1">
            <a:spLocks noGrp="1"/>
          </p:cNvSpPr>
          <p:nvPr>
            <p:ph type="subTitle" idx="1"/>
          </p:nvPr>
        </p:nvSpPr>
        <p:spPr>
          <a:xfrm>
            <a:off x="1371600" y="3270250"/>
            <a:ext cx="6400800" cy="2209800"/>
          </a:xfrm>
          <a:prstGeom prst="rect">
            <a:avLst/>
          </a:prstGeom>
          <a:noFill/>
          <a:ln>
            <a:noFill/>
          </a:ln>
        </p:spPr>
        <p:txBody>
          <a:bodyPr spcFirstLastPara="1" wrap="square" lIns="91425" tIns="45700" rIns="91425" bIns="45700" anchor="t" anchorCtr="0">
            <a:noAutofit/>
          </a:bodyPr>
          <a:lstStyle/>
          <a:p>
            <a:pPr marL="0" lvl="0" indent="0" algn="ctr" rtl="0">
              <a:spcBef>
                <a:spcPts val="0"/>
              </a:spcBef>
              <a:spcAft>
                <a:spcPts val="0"/>
              </a:spcAft>
              <a:buSzPts val="2250"/>
              <a:buFont typeface="Noto Sans Symbols"/>
              <a:buNone/>
            </a:pPr>
            <a:endParaRPr sz="3000"/>
          </a:p>
        </p:txBody>
      </p:sp>
      <p:pic>
        <p:nvPicPr>
          <p:cNvPr id="112" name="Google Shape;112;p1"/>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113" name="Google Shape;113;p1"/>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114" name="Google Shape;114;p1"/>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98"/>
        <p:cNvGrpSpPr/>
        <p:nvPr/>
      </p:nvGrpSpPr>
      <p:grpSpPr>
        <a:xfrm>
          <a:off x="0" y="0"/>
          <a:ext cx="0" cy="0"/>
          <a:chOff x="0" y="0"/>
          <a:chExt cx="0" cy="0"/>
        </a:xfrm>
      </p:grpSpPr>
      <p:sp>
        <p:nvSpPr>
          <p:cNvPr id="199" name="Google Shape;199;p10"/>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Operationsstrategier</a:t>
            </a:r>
            <a:endParaRPr/>
          </a:p>
        </p:txBody>
      </p:sp>
      <p:sp>
        <p:nvSpPr>
          <p:cNvPr id="200" name="Google Shape;200;p10"/>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250"/>
              <a:buFont typeface="Noto Sans Symbols"/>
              <a:buChar char="🞐"/>
            </a:pPr>
            <a:r>
              <a:rPr lang="en-US" sz="3000" b="0" i="0" u="none">
                <a:solidFill>
                  <a:schemeClr val="dk1"/>
                </a:solidFill>
                <a:latin typeface="Verdana"/>
                <a:ea typeface="Verdana"/>
                <a:cs typeface="Verdana"/>
                <a:sym typeface="Verdana"/>
              </a:rPr>
              <a:t>Restriktiv – minskning av magsäcksvolymen</a:t>
            </a:r>
            <a:endParaRPr/>
          </a:p>
          <a:p>
            <a:pPr marL="342900" marR="0" lvl="0" indent="-342900" algn="l" rtl="0">
              <a:lnSpc>
                <a:spcPct val="100000"/>
              </a:lnSpc>
              <a:spcBef>
                <a:spcPts val="600"/>
              </a:spcBef>
              <a:spcAft>
                <a:spcPts val="0"/>
              </a:spcAft>
              <a:buClr>
                <a:schemeClr val="lt2"/>
              </a:buClr>
              <a:buSzPts val="2250"/>
              <a:buFont typeface="Noto Sans Symbols"/>
              <a:buChar char="🞐"/>
            </a:pPr>
            <a:r>
              <a:rPr lang="en-US" sz="3000" b="0" i="0" u="none">
                <a:solidFill>
                  <a:schemeClr val="dk1"/>
                </a:solidFill>
                <a:latin typeface="Verdana"/>
                <a:ea typeface="Verdana"/>
                <a:cs typeface="Verdana"/>
                <a:sym typeface="Verdana"/>
              </a:rPr>
              <a:t>Malnutritiv – förbikoppling av tunntarm</a:t>
            </a:r>
            <a:endParaRPr/>
          </a:p>
          <a:p>
            <a:pPr marL="342900" marR="0" lvl="0" indent="-342900" algn="l" rtl="0">
              <a:lnSpc>
                <a:spcPct val="100000"/>
              </a:lnSpc>
              <a:spcBef>
                <a:spcPts val="600"/>
              </a:spcBef>
              <a:spcAft>
                <a:spcPts val="0"/>
              </a:spcAft>
              <a:buClr>
                <a:schemeClr val="lt2"/>
              </a:buClr>
              <a:buSzPts val="2250"/>
              <a:buFont typeface="Noto Sans Symbols"/>
              <a:buChar char="🞐"/>
            </a:pPr>
            <a:r>
              <a:rPr lang="en-US" sz="3000" b="0" i="0" u="none">
                <a:solidFill>
                  <a:schemeClr val="dk1"/>
                </a:solidFill>
                <a:latin typeface="Verdana"/>
                <a:ea typeface="Verdana"/>
                <a:cs typeface="Verdana"/>
                <a:sym typeface="Verdana"/>
              </a:rPr>
              <a:t>Kombination av dessa två är idag standard</a:t>
            </a:r>
            <a:endParaRPr/>
          </a:p>
        </p:txBody>
      </p:sp>
      <p:pic>
        <p:nvPicPr>
          <p:cNvPr id="201" name="Google Shape;201;p10"/>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202" name="Google Shape;202;p10"/>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203" name="Google Shape;203;p10"/>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08"/>
        <p:cNvGrpSpPr/>
        <p:nvPr/>
      </p:nvGrpSpPr>
      <p:grpSpPr>
        <a:xfrm>
          <a:off x="0" y="0"/>
          <a:ext cx="0" cy="0"/>
          <a:chOff x="0" y="0"/>
          <a:chExt cx="0" cy="0"/>
        </a:xfrm>
      </p:grpSpPr>
      <p:sp>
        <p:nvSpPr>
          <p:cNvPr id="209" name="Google Shape;209;p11"/>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Restriktiv operation 1</a:t>
            </a:r>
            <a:endParaRPr/>
          </a:p>
        </p:txBody>
      </p:sp>
      <p:sp>
        <p:nvSpPr>
          <p:cNvPr id="210" name="Google Shape;210;p11"/>
          <p:cNvSpPr txBox="1">
            <a:spLocks noGrp="1"/>
          </p:cNvSpPr>
          <p:nvPr>
            <p:ph type="body" idx="1"/>
          </p:nvPr>
        </p:nvSpPr>
        <p:spPr>
          <a:xfrm>
            <a:off x="457200" y="1392237"/>
            <a:ext cx="4040187" cy="10763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endParaRPr sz="2400" b="1" i="0" u="none">
              <a:solidFill>
                <a:schemeClr val="dk1"/>
              </a:solidFill>
              <a:latin typeface="Verdana"/>
              <a:ea typeface="Verdana"/>
              <a:cs typeface="Verdana"/>
              <a:sym typeface="Verdana"/>
            </a:endParaRPr>
          </a:p>
          <a:p>
            <a:pPr marL="0" lvl="0" indent="0" algn="l" rtl="0">
              <a:lnSpc>
                <a:spcPct val="100000"/>
              </a:lnSpc>
              <a:spcBef>
                <a:spcPts val="480"/>
              </a:spcBef>
              <a:spcAft>
                <a:spcPts val="0"/>
              </a:spcAft>
              <a:buSzPts val="1800"/>
              <a:buNone/>
            </a:pPr>
            <a:endParaRPr sz="2400" b="1" i="0" u="none">
              <a:solidFill>
                <a:schemeClr val="dk1"/>
              </a:solidFill>
              <a:latin typeface="Verdana"/>
              <a:ea typeface="Verdana"/>
              <a:cs typeface="Verdana"/>
              <a:sym typeface="Verdana"/>
            </a:endParaRPr>
          </a:p>
          <a:p>
            <a:pPr marL="0" lvl="0" indent="0" algn="l" rtl="0">
              <a:lnSpc>
                <a:spcPct val="100000"/>
              </a:lnSpc>
              <a:spcBef>
                <a:spcPts val="480"/>
              </a:spcBef>
              <a:spcAft>
                <a:spcPts val="0"/>
              </a:spcAft>
              <a:buSzPts val="1800"/>
              <a:buNone/>
            </a:pPr>
            <a:r>
              <a:rPr lang="en-US" sz="2400" b="1" i="0" u="none">
                <a:solidFill>
                  <a:schemeClr val="dk1"/>
                </a:solidFill>
                <a:latin typeface="Verdana"/>
                <a:ea typeface="Verdana"/>
                <a:cs typeface="Verdana"/>
                <a:sym typeface="Verdana"/>
              </a:rPr>
              <a:t>Gastric sleeve</a:t>
            </a:r>
            <a:endParaRPr/>
          </a:p>
          <a:p>
            <a:pPr marL="0" lvl="0" indent="0" algn="l" rtl="0">
              <a:spcBef>
                <a:spcPts val="480"/>
              </a:spcBef>
              <a:spcAft>
                <a:spcPts val="0"/>
              </a:spcAft>
              <a:buSzPts val="1800"/>
              <a:buNone/>
            </a:pPr>
            <a:endParaRPr sz="2400" b="1" i="0" u="none">
              <a:solidFill>
                <a:schemeClr val="dk1"/>
              </a:solidFill>
              <a:latin typeface="Verdana"/>
              <a:ea typeface="Verdana"/>
              <a:cs typeface="Verdana"/>
              <a:sym typeface="Verdana"/>
            </a:endParaRPr>
          </a:p>
        </p:txBody>
      </p:sp>
      <p:sp>
        <p:nvSpPr>
          <p:cNvPr id="211" name="Google Shape;211;p11"/>
          <p:cNvSpPr txBox="1">
            <a:spLocks noGrp="1"/>
          </p:cNvSpPr>
          <p:nvPr>
            <p:ph type="body" idx="1"/>
          </p:nvPr>
        </p:nvSpPr>
        <p:spPr>
          <a:xfrm>
            <a:off x="457200" y="2174875"/>
            <a:ext cx="4040187" cy="3951287"/>
          </a:xfrm>
          <a:prstGeom prst="rect">
            <a:avLst/>
          </a:prstGeom>
          <a:noFill/>
          <a:ln>
            <a:noFill/>
          </a:ln>
        </p:spPr>
        <p:txBody>
          <a:bodyPr spcFirstLastPara="1" wrap="square" lIns="91425" tIns="45700" rIns="91425" bIns="45700" anchor="t" anchorCtr="0">
            <a:noAutofit/>
          </a:bodyPr>
          <a:lstStyle/>
          <a:p>
            <a:pPr marL="342900" marR="0" lvl="0" indent="-228600" algn="l" rtl="0">
              <a:lnSpc>
                <a:spcPct val="100000"/>
              </a:lnSpc>
              <a:spcBef>
                <a:spcPts val="0"/>
              </a:spcBef>
              <a:spcAft>
                <a:spcPts val="0"/>
              </a:spcAft>
              <a:buClr>
                <a:schemeClr val="lt2"/>
              </a:buClr>
              <a:buSzPts val="1800"/>
              <a:buFont typeface="Noto Sans Symbols"/>
              <a:buNone/>
            </a:pPr>
            <a:endParaRPr sz="2400" b="0" i="0" u="none">
              <a:solidFill>
                <a:schemeClr val="dk1"/>
              </a:solidFill>
              <a:latin typeface="Verdana"/>
              <a:ea typeface="Verdana"/>
              <a:cs typeface="Verdana"/>
              <a:sym typeface="Verdana"/>
            </a:endParaRPr>
          </a:p>
          <a:p>
            <a:pPr marL="342900" marR="0" lvl="0" indent="-228600" algn="l" rtl="0">
              <a:lnSpc>
                <a:spcPct val="100000"/>
              </a:lnSpc>
              <a:spcBef>
                <a:spcPts val="480"/>
              </a:spcBef>
              <a:spcAft>
                <a:spcPts val="0"/>
              </a:spcAft>
              <a:buClr>
                <a:schemeClr val="lt2"/>
              </a:buClr>
              <a:buSzPts val="1800"/>
              <a:buFont typeface="Noto Sans Symbols"/>
              <a:buNone/>
            </a:pPr>
            <a:endParaRPr sz="2400" b="0" i="0" u="none">
              <a:solidFill>
                <a:schemeClr val="dk1"/>
              </a:solidFill>
              <a:latin typeface="Verdana"/>
              <a:ea typeface="Verdana"/>
              <a:cs typeface="Verdana"/>
              <a:sym typeface="Verdana"/>
            </a:endParaRPr>
          </a:p>
          <a:p>
            <a:pPr marL="342900" marR="0" lvl="0" indent="-228600" algn="l" rtl="0">
              <a:lnSpc>
                <a:spcPct val="100000"/>
              </a:lnSpc>
              <a:spcBef>
                <a:spcPts val="480"/>
              </a:spcBef>
              <a:spcAft>
                <a:spcPts val="0"/>
              </a:spcAft>
              <a:buClr>
                <a:schemeClr val="lt2"/>
              </a:buClr>
              <a:buSzPts val="1800"/>
              <a:buFont typeface="Noto Sans Symbols"/>
              <a:buNone/>
            </a:pPr>
            <a:endParaRPr sz="2400" b="0" i="0" u="none">
              <a:solidFill>
                <a:schemeClr val="dk1"/>
              </a:solidFill>
              <a:latin typeface="Verdana"/>
              <a:ea typeface="Verdana"/>
              <a:cs typeface="Verdana"/>
              <a:sym typeface="Verdana"/>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BILD</a:t>
            </a:r>
            <a:endParaRPr/>
          </a:p>
        </p:txBody>
      </p:sp>
      <p:sp>
        <p:nvSpPr>
          <p:cNvPr id="212" name="Google Shape;212;p11"/>
          <p:cNvSpPr txBox="1">
            <a:spLocks noGrp="1"/>
          </p:cNvSpPr>
          <p:nvPr>
            <p:ph type="body" idx="1"/>
          </p:nvPr>
        </p:nvSpPr>
        <p:spPr>
          <a:xfrm>
            <a:off x="4800600" y="1524000"/>
            <a:ext cx="3886200" cy="8382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US" sz="2400" b="1" i="0" u="none">
                <a:solidFill>
                  <a:schemeClr val="dk1"/>
                </a:solidFill>
                <a:latin typeface="Verdana"/>
                <a:ea typeface="Verdana"/>
                <a:cs typeface="Verdana"/>
                <a:sym typeface="Verdana"/>
              </a:rPr>
              <a:t>Vertical banded gastroplasty</a:t>
            </a:r>
            <a:endParaRPr/>
          </a:p>
        </p:txBody>
      </p:sp>
      <p:sp>
        <p:nvSpPr>
          <p:cNvPr id="213" name="Google Shape;213;p11"/>
          <p:cNvSpPr txBox="1">
            <a:spLocks noGrp="1"/>
          </p:cNvSpPr>
          <p:nvPr>
            <p:ph type="body" idx="2"/>
          </p:nvPr>
        </p:nvSpPr>
        <p:spPr>
          <a:xfrm>
            <a:off x="4343400" y="2174875"/>
            <a:ext cx="4572000" cy="4683125"/>
          </a:xfrm>
          <a:prstGeom prst="rect">
            <a:avLst/>
          </a:prstGeom>
          <a:noFill/>
          <a:ln>
            <a:noFill/>
          </a:ln>
        </p:spPr>
        <p:txBody>
          <a:bodyPr spcFirstLastPara="1" wrap="square" lIns="91425" tIns="45700" rIns="91425" bIns="45700" anchor="t" anchorCtr="0">
            <a:noAutofit/>
          </a:bodyPr>
          <a:lstStyle/>
          <a:p>
            <a:pPr marL="342900" marR="0" lvl="0" indent="-285750" algn="l" rtl="0">
              <a:lnSpc>
                <a:spcPct val="100000"/>
              </a:lnSpc>
              <a:spcBef>
                <a:spcPts val="0"/>
              </a:spcBef>
              <a:spcAft>
                <a:spcPts val="0"/>
              </a:spcAft>
              <a:buClr>
                <a:schemeClr val="lt2"/>
              </a:buClr>
              <a:buSzPts val="900"/>
              <a:buFont typeface="Noto Sans Symbols"/>
              <a:buNone/>
            </a:pPr>
            <a:endParaRPr sz="1200" b="0" i="0" u="none">
              <a:solidFill>
                <a:schemeClr val="dk1"/>
              </a:solidFill>
              <a:latin typeface="Verdana"/>
              <a:ea typeface="Verdana"/>
              <a:cs typeface="Verdana"/>
              <a:sym typeface="Verdana"/>
            </a:endParaRPr>
          </a:p>
          <a:p>
            <a:pPr marL="342900" marR="0" lvl="0" indent="-285750" algn="l" rtl="0">
              <a:lnSpc>
                <a:spcPct val="100000"/>
              </a:lnSpc>
              <a:spcBef>
                <a:spcPts val="240"/>
              </a:spcBef>
              <a:spcAft>
                <a:spcPts val="0"/>
              </a:spcAft>
              <a:buClr>
                <a:schemeClr val="lt2"/>
              </a:buClr>
              <a:buSzPts val="900"/>
              <a:buFont typeface="Noto Sans Symbols"/>
              <a:buNone/>
            </a:pPr>
            <a:endParaRPr sz="1200" b="0" i="0" u="none">
              <a:solidFill>
                <a:schemeClr val="dk1"/>
              </a:solidFill>
              <a:latin typeface="Verdana"/>
              <a:ea typeface="Verdana"/>
              <a:cs typeface="Verdana"/>
              <a:sym typeface="Verdana"/>
            </a:endParaRPr>
          </a:p>
          <a:p>
            <a:pPr marL="342900" marR="0" lvl="0" indent="-285750" algn="l" rtl="0">
              <a:lnSpc>
                <a:spcPct val="100000"/>
              </a:lnSpc>
              <a:spcBef>
                <a:spcPts val="240"/>
              </a:spcBef>
              <a:spcAft>
                <a:spcPts val="0"/>
              </a:spcAft>
              <a:buClr>
                <a:schemeClr val="lt2"/>
              </a:buClr>
              <a:buSzPts val="900"/>
              <a:buFont typeface="Noto Sans Symbols"/>
              <a:buNone/>
            </a:pPr>
            <a:endParaRPr sz="1200" b="0" i="0" u="none">
              <a:solidFill>
                <a:schemeClr val="dk1"/>
              </a:solidFill>
              <a:latin typeface="Verdana"/>
              <a:ea typeface="Verdana"/>
              <a:cs typeface="Verdana"/>
              <a:sym typeface="Verdana"/>
            </a:endParaRPr>
          </a:p>
          <a:p>
            <a:pPr marL="342900" marR="0" lvl="0" indent="-285750" algn="l" rtl="0">
              <a:lnSpc>
                <a:spcPct val="100000"/>
              </a:lnSpc>
              <a:spcBef>
                <a:spcPts val="240"/>
              </a:spcBef>
              <a:spcAft>
                <a:spcPts val="0"/>
              </a:spcAft>
              <a:buClr>
                <a:schemeClr val="lt2"/>
              </a:buClr>
              <a:buSzPts val="900"/>
              <a:buFont typeface="Noto Sans Symbols"/>
              <a:buNone/>
            </a:pPr>
            <a:endParaRPr sz="1200" b="0" i="0" u="none">
              <a:solidFill>
                <a:schemeClr val="dk1"/>
              </a:solidFill>
              <a:latin typeface="Verdana"/>
              <a:ea typeface="Verdana"/>
              <a:cs typeface="Verdana"/>
              <a:sym typeface="Verdana"/>
            </a:endParaRPr>
          </a:p>
          <a:p>
            <a:pPr marL="342900" marR="0" lvl="0" indent="-285750" algn="l" rtl="0">
              <a:lnSpc>
                <a:spcPct val="100000"/>
              </a:lnSpc>
              <a:spcBef>
                <a:spcPts val="240"/>
              </a:spcBef>
              <a:spcAft>
                <a:spcPts val="0"/>
              </a:spcAft>
              <a:buClr>
                <a:schemeClr val="lt2"/>
              </a:buClr>
              <a:buSzPts val="900"/>
              <a:buFont typeface="Noto Sans Symbols"/>
              <a:buNone/>
            </a:pPr>
            <a:endParaRPr sz="1200" b="0" i="0" u="none">
              <a:solidFill>
                <a:schemeClr val="dk1"/>
              </a:solidFill>
              <a:latin typeface="Verdana"/>
              <a:ea typeface="Verdana"/>
              <a:cs typeface="Verdana"/>
              <a:sym typeface="Verdana"/>
            </a:endParaRPr>
          </a:p>
          <a:p>
            <a:pPr marL="342900" marR="0" lvl="0" indent="-285750" algn="l" rtl="0">
              <a:lnSpc>
                <a:spcPct val="100000"/>
              </a:lnSpc>
              <a:spcBef>
                <a:spcPts val="240"/>
              </a:spcBef>
              <a:spcAft>
                <a:spcPts val="0"/>
              </a:spcAft>
              <a:buClr>
                <a:schemeClr val="lt2"/>
              </a:buClr>
              <a:buSzPts val="900"/>
              <a:buFont typeface="Noto Sans Symbols"/>
              <a:buNone/>
            </a:pPr>
            <a:endParaRPr sz="1200" b="0" i="0" u="none">
              <a:solidFill>
                <a:schemeClr val="dk1"/>
              </a:solidFill>
              <a:latin typeface="Verdana"/>
              <a:ea typeface="Verdana"/>
              <a:cs typeface="Verdana"/>
              <a:sym typeface="Verdana"/>
            </a:endParaRPr>
          </a:p>
          <a:p>
            <a:pPr marL="342900" marR="0" lvl="0" indent="-285750" algn="l" rtl="0">
              <a:lnSpc>
                <a:spcPct val="100000"/>
              </a:lnSpc>
              <a:spcBef>
                <a:spcPts val="240"/>
              </a:spcBef>
              <a:spcAft>
                <a:spcPts val="0"/>
              </a:spcAft>
              <a:buClr>
                <a:schemeClr val="lt2"/>
              </a:buClr>
              <a:buSzPts val="900"/>
              <a:buFont typeface="Noto Sans Symbols"/>
              <a:buNone/>
            </a:pPr>
            <a:endParaRPr sz="1200" b="0" i="0" u="none">
              <a:solidFill>
                <a:schemeClr val="dk1"/>
              </a:solidFill>
              <a:latin typeface="Verdana"/>
              <a:ea typeface="Verdana"/>
              <a:cs typeface="Verdana"/>
              <a:sym typeface="Verdana"/>
            </a:endParaRPr>
          </a:p>
          <a:p>
            <a:pPr marL="342900" marR="0" lvl="0" indent="-285750" algn="l" rtl="0">
              <a:lnSpc>
                <a:spcPct val="100000"/>
              </a:lnSpc>
              <a:spcBef>
                <a:spcPts val="240"/>
              </a:spcBef>
              <a:spcAft>
                <a:spcPts val="0"/>
              </a:spcAft>
              <a:buClr>
                <a:schemeClr val="lt2"/>
              </a:buClr>
              <a:buSzPts val="900"/>
              <a:buFont typeface="Noto Sans Symbols"/>
              <a:buNone/>
            </a:pPr>
            <a:endParaRPr sz="1200" b="0" i="0" u="none">
              <a:solidFill>
                <a:schemeClr val="dk1"/>
              </a:solidFill>
              <a:latin typeface="Verdana"/>
              <a:ea typeface="Verdana"/>
              <a:cs typeface="Verdana"/>
              <a:sym typeface="Verdana"/>
            </a:endParaRPr>
          </a:p>
          <a:p>
            <a:pPr marL="342900" marR="0" lvl="0" indent="-285750" algn="l" rtl="0">
              <a:lnSpc>
                <a:spcPct val="100000"/>
              </a:lnSpc>
              <a:spcBef>
                <a:spcPts val="240"/>
              </a:spcBef>
              <a:spcAft>
                <a:spcPts val="0"/>
              </a:spcAft>
              <a:buClr>
                <a:schemeClr val="lt2"/>
              </a:buClr>
              <a:buSzPts val="900"/>
              <a:buFont typeface="Noto Sans Symbols"/>
              <a:buNone/>
            </a:pPr>
            <a:endParaRPr sz="1200" b="0" i="0" u="none">
              <a:solidFill>
                <a:schemeClr val="dk1"/>
              </a:solidFill>
              <a:latin typeface="Verdana"/>
              <a:ea typeface="Verdana"/>
              <a:cs typeface="Verdana"/>
              <a:sym typeface="Verdana"/>
            </a:endParaRPr>
          </a:p>
          <a:p>
            <a:pPr marL="342900" marR="0" lvl="0" indent="-285750" algn="l" rtl="0">
              <a:lnSpc>
                <a:spcPct val="100000"/>
              </a:lnSpc>
              <a:spcBef>
                <a:spcPts val="240"/>
              </a:spcBef>
              <a:spcAft>
                <a:spcPts val="0"/>
              </a:spcAft>
              <a:buClr>
                <a:schemeClr val="lt2"/>
              </a:buClr>
              <a:buSzPts val="900"/>
              <a:buFont typeface="Noto Sans Symbols"/>
              <a:buNone/>
            </a:pPr>
            <a:endParaRPr sz="1200" b="0" i="0" u="none">
              <a:solidFill>
                <a:schemeClr val="dk1"/>
              </a:solidFill>
              <a:latin typeface="Verdana"/>
              <a:ea typeface="Verdana"/>
              <a:cs typeface="Verdana"/>
              <a:sym typeface="Verdana"/>
            </a:endParaRPr>
          </a:p>
          <a:p>
            <a:pPr marL="342900" marR="0" lvl="0" indent="-285750" algn="l" rtl="0">
              <a:lnSpc>
                <a:spcPct val="100000"/>
              </a:lnSpc>
              <a:spcBef>
                <a:spcPts val="240"/>
              </a:spcBef>
              <a:spcAft>
                <a:spcPts val="0"/>
              </a:spcAft>
              <a:buClr>
                <a:schemeClr val="lt2"/>
              </a:buClr>
              <a:buSzPts val="900"/>
              <a:buFont typeface="Noto Sans Symbols"/>
              <a:buNone/>
            </a:pPr>
            <a:endParaRPr sz="1200" b="0" i="0" u="none">
              <a:solidFill>
                <a:schemeClr val="dk1"/>
              </a:solidFill>
              <a:latin typeface="Verdana"/>
              <a:ea typeface="Verdana"/>
              <a:cs typeface="Verdana"/>
              <a:sym typeface="Verdana"/>
            </a:endParaRPr>
          </a:p>
          <a:p>
            <a:pPr marL="342900" marR="0" lvl="0" indent="-285750" algn="l" rtl="0">
              <a:lnSpc>
                <a:spcPct val="100000"/>
              </a:lnSpc>
              <a:spcBef>
                <a:spcPts val="240"/>
              </a:spcBef>
              <a:spcAft>
                <a:spcPts val="0"/>
              </a:spcAft>
              <a:buClr>
                <a:schemeClr val="lt2"/>
              </a:buClr>
              <a:buSzPts val="900"/>
              <a:buFont typeface="Noto Sans Symbols"/>
              <a:buNone/>
            </a:pPr>
            <a:endParaRPr sz="1200" b="0" i="0" u="none">
              <a:solidFill>
                <a:schemeClr val="dk1"/>
              </a:solidFill>
              <a:latin typeface="Verdana"/>
              <a:ea typeface="Verdana"/>
              <a:cs typeface="Verdana"/>
              <a:sym typeface="Verdana"/>
            </a:endParaRPr>
          </a:p>
          <a:p>
            <a:pPr marL="342900" marR="0" lvl="0" indent="-285750" algn="l" rtl="0">
              <a:lnSpc>
                <a:spcPct val="100000"/>
              </a:lnSpc>
              <a:spcBef>
                <a:spcPts val="240"/>
              </a:spcBef>
              <a:spcAft>
                <a:spcPts val="0"/>
              </a:spcAft>
              <a:buClr>
                <a:schemeClr val="lt2"/>
              </a:buClr>
              <a:buSzPts val="900"/>
              <a:buFont typeface="Noto Sans Symbols"/>
              <a:buNone/>
            </a:pPr>
            <a:endParaRPr sz="1200" b="0" i="0" u="none">
              <a:solidFill>
                <a:schemeClr val="dk1"/>
              </a:solidFill>
              <a:latin typeface="Verdana"/>
              <a:ea typeface="Verdana"/>
              <a:cs typeface="Verdana"/>
              <a:sym typeface="Verdana"/>
            </a:endParaRPr>
          </a:p>
          <a:p>
            <a:pPr marL="342900" marR="0" lvl="0" indent="-285750" algn="l" rtl="0">
              <a:lnSpc>
                <a:spcPct val="100000"/>
              </a:lnSpc>
              <a:spcBef>
                <a:spcPts val="240"/>
              </a:spcBef>
              <a:spcAft>
                <a:spcPts val="0"/>
              </a:spcAft>
              <a:buClr>
                <a:schemeClr val="lt2"/>
              </a:buClr>
              <a:buSzPts val="900"/>
              <a:buFont typeface="Noto Sans Symbols"/>
              <a:buNone/>
            </a:pPr>
            <a:endParaRPr sz="1200" b="0" i="0" u="none">
              <a:solidFill>
                <a:schemeClr val="dk1"/>
              </a:solidFill>
              <a:latin typeface="Verdana"/>
              <a:ea typeface="Verdana"/>
              <a:cs typeface="Verdana"/>
              <a:sym typeface="Verdana"/>
            </a:endParaRPr>
          </a:p>
          <a:p>
            <a:pPr marL="342900" marR="0" lvl="0" indent="-342900" algn="l" rtl="0">
              <a:lnSpc>
                <a:spcPct val="100000"/>
              </a:lnSpc>
              <a:spcBef>
                <a:spcPts val="240"/>
              </a:spcBef>
              <a:spcAft>
                <a:spcPts val="0"/>
              </a:spcAft>
              <a:buClr>
                <a:schemeClr val="lt2"/>
              </a:buClr>
              <a:buSzPts val="900"/>
              <a:buFont typeface="Noto Sans Symbols"/>
              <a:buNone/>
            </a:pPr>
            <a:endParaRPr sz="1200" b="0" i="0" u="none">
              <a:solidFill>
                <a:schemeClr val="dk1"/>
              </a:solidFill>
              <a:latin typeface="Verdana"/>
              <a:ea typeface="Verdana"/>
              <a:cs typeface="Verdana"/>
              <a:sym typeface="Verdana"/>
            </a:endParaRPr>
          </a:p>
          <a:p>
            <a:pPr marL="342900" marR="0" lvl="0" indent="-342900" algn="l" rtl="0">
              <a:lnSpc>
                <a:spcPct val="100000"/>
              </a:lnSpc>
              <a:spcBef>
                <a:spcPts val="200"/>
              </a:spcBef>
              <a:spcAft>
                <a:spcPts val="0"/>
              </a:spcAft>
              <a:buClr>
                <a:schemeClr val="lt2"/>
              </a:buClr>
              <a:buSzPts val="750"/>
              <a:buFont typeface="Noto Sans Symbols"/>
              <a:buNone/>
            </a:pPr>
            <a:endParaRPr sz="1000" b="0" i="0" u="none">
              <a:solidFill>
                <a:schemeClr val="dk1"/>
              </a:solidFill>
              <a:latin typeface="Verdana"/>
              <a:ea typeface="Verdana"/>
              <a:cs typeface="Verdana"/>
              <a:sym typeface="Verdana"/>
            </a:endParaRPr>
          </a:p>
          <a:p>
            <a:pPr marL="342900" marR="0" lvl="0" indent="-342900" algn="l" rtl="0">
              <a:lnSpc>
                <a:spcPct val="100000"/>
              </a:lnSpc>
              <a:spcBef>
                <a:spcPts val="200"/>
              </a:spcBef>
              <a:spcAft>
                <a:spcPts val="0"/>
              </a:spcAft>
              <a:buClr>
                <a:schemeClr val="lt2"/>
              </a:buClr>
              <a:buSzPts val="750"/>
              <a:buFont typeface="Noto Sans Symbols"/>
              <a:buNone/>
            </a:pPr>
            <a:endParaRPr sz="1000" b="0" i="0" u="none">
              <a:solidFill>
                <a:schemeClr val="dk1"/>
              </a:solidFill>
              <a:latin typeface="Verdana"/>
              <a:ea typeface="Verdana"/>
              <a:cs typeface="Verdana"/>
              <a:sym typeface="Verdana"/>
            </a:endParaRPr>
          </a:p>
          <a:p>
            <a:pPr marL="342900" marR="0" lvl="0" indent="-342900" algn="l" rtl="0">
              <a:lnSpc>
                <a:spcPct val="100000"/>
              </a:lnSpc>
              <a:spcBef>
                <a:spcPts val="200"/>
              </a:spcBef>
              <a:spcAft>
                <a:spcPts val="0"/>
              </a:spcAft>
              <a:buClr>
                <a:schemeClr val="lt2"/>
              </a:buClr>
              <a:buSzPts val="750"/>
              <a:buFont typeface="Noto Sans Symbols"/>
              <a:buNone/>
            </a:pPr>
            <a:r>
              <a:rPr lang="en-US" sz="1000" b="0" i="0" u="none">
                <a:solidFill>
                  <a:schemeClr val="dk1"/>
                </a:solidFill>
                <a:latin typeface="Verdana"/>
                <a:ea typeface="Verdana"/>
                <a:cs typeface="Verdana"/>
                <a:sym typeface="Verdana"/>
              </a:rPr>
              <a:t>Illustration copyright 2000 by Nucleus Communications, Inc. All rights reserved. http://www.nucleusinc.com</a:t>
            </a:r>
            <a:endParaRPr/>
          </a:p>
        </p:txBody>
      </p:sp>
      <p:pic>
        <p:nvPicPr>
          <p:cNvPr id="214" name="Google Shape;214;p11"/>
          <p:cNvPicPr preferRelativeResize="0"/>
          <p:nvPr/>
        </p:nvPicPr>
        <p:blipFill rotWithShape="1">
          <a:blip r:embed="rId3">
            <a:alphaModFix/>
          </a:blip>
          <a:srcRect/>
          <a:stretch/>
        </p:blipFill>
        <p:spPr>
          <a:xfrm>
            <a:off x="776287" y="2174875"/>
            <a:ext cx="2770187" cy="3692525"/>
          </a:xfrm>
          <a:prstGeom prst="rect">
            <a:avLst/>
          </a:prstGeom>
          <a:noFill/>
          <a:ln>
            <a:noFill/>
          </a:ln>
        </p:spPr>
      </p:pic>
      <p:pic>
        <p:nvPicPr>
          <p:cNvPr id="215" name="Google Shape;215;p11"/>
          <p:cNvPicPr preferRelativeResize="0"/>
          <p:nvPr/>
        </p:nvPicPr>
        <p:blipFill rotWithShape="1">
          <a:blip r:embed="rId4">
            <a:alphaModFix/>
          </a:blip>
          <a:srcRect/>
          <a:stretch/>
        </p:blipFill>
        <p:spPr>
          <a:xfrm>
            <a:off x="4267200" y="2514600"/>
            <a:ext cx="4572000" cy="2765425"/>
          </a:xfrm>
          <a:prstGeom prst="rect">
            <a:avLst/>
          </a:prstGeom>
          <a:noFill/>
          <a:ln>
            <a:noFill/>
          </a:ln>
        </p:spPr>
      </p:pic>
      <p:pic>
        <p:nvPicPr>
          <p:cNvPr id="216" name="Google Shape;216;p11"/>
          <p:cNvPicPr preferRelativeResize="0"/>
          <p:nvPr/>
        </p:nvPicPr>
        <p:blipFill rotWithShape="1">
          <a:blip r:embed="rId5">
            <a:alphaModFix/>
          </a:blip>
          <a:srcRect/>
          <a:stretch/>
        </p:blipFill>
        <p:spPr>
          <a:xfrm>
            <a:off x="7667625" y="6124575"/>
            <a:ext cx="1476375" cy="733425"/>
          </a:xfrm>
          <a:prstGeom prst="rect">
            <a:avLst/>
          </a:prstGeom>
          <a:noFill/>
          <a:ln>
            <a:noFill/>
          </a:ln>
        </p:spPr>
      </p:pic>
      <p:sp>
        <p:nvSpPr>
          <p:cNvPr id="217" name="Google Shape;217;p11"/>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218" name="Google Shape;218;p11"/>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23"/>
        <p:cNvGrpSpPr/>
        <p:nvPr/>
      </p:nvGrpSpPr>
      <p:grpSpPr>
        <a:xfrm>
          <a:off x="0" y="0"/>
          <a:ext cx="0" cy="0"/>
          <a:chOff x="0" y="0"/>
          <a:chExt cx="0" cy="0"/>
        </a:xfrm>
      </p:grpSpPr>
      <p:sp>
        <p:nvSpPr>
          <p:cNvPr id="224" name="Google Shape;224;p12"/>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Restriktiv operation 2</a:t>
            </a:r>
            <a:endParaRPr/>
          </a:p>
        </p:txBody>
      </p:sp>
      <p:sp>
        <p:nvSpPr>
          <p:cNvPr id="225" name="Google Shape;225;p12"/>
          <p:cNvSpPr txBox="1">
            <a:spLocks noGrp="1"/>
          </p:cNvSpPr>
          <p:nvPr>
            <p:ph type="body" idx="1"/>
          </p:nvPr>
        </p:nvSpPr>
        <p:spPr>
          <a:xfrm>
            <a:off x="457200" y="1535112"/>
            <a:ext cx="4040187"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US" sz="2400" b="1" i="0" u="none">
                <a:solidFill>
                  <a:schemeClr val="dk1"/>
                </a:solidFill>
                <a:latin typeface="Verdana"/>
                <a:ea typeface="Verdana"/>
                <a:cs typeface="Verdana"/>
                <a:sym typeface="Verdana"/>
              </a:rPr>
              <a:t>Gastric banding</a:t>
            </a:r>
            <a:endParaRPr/>
          </a:p>
        </p:txBody>
      </p:sp>
      <p:sp>
        <p:nvSpPr>
          <p:cNvPr id="226" name="Google Shape;226;p12"/>
          <p:cNvSpPr txBox="1">
            <a:spLocks noGrp="1"/>
          </p:cNvSpPr>
          <p:nvPr>
            <p:ph type="body" idx="1"/>
          </p:nvPr>
        </p:nvSpPr>
        <p:spPr>
          <a:xfrm>
            <a:off x="457200" y="2174875"/>
            <a:ext cx="4040187" cy="39512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Bild</a:t>
            </a:r>
            <a:endParaRPr/>
          </a:p>
        </p:txBody>
      </p:sp>
      <p:sp>
        <p:nvSpPr>
          <p:cNvPr id="227" name="Google Shape;227;p12"/>
          <p:cNvSpPr txBox="1">
            <a:spLocks noGrp="1"/>
          </p:cNvSpPr>
          <p:nvPr>
            <p:ph type="body" idx="1"/>
          </p:nvPr>
        </p:nvSpPr>
        <p:spPr>
          <a:xfrm>
            <a:off x="4645025" y="1535112"/>
            <a:ext cx="4041775"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endParaRPr sz="2400" b="1" i="0" u="none">
              <a:solidFill>
                <a:schemeClr val="dk1"/>
              </a:solidFill>
              <a:latin typeface="Verdana"/>
              <a:ea typeface="Verdana"/>
              <a:cs typeface="Verdana"/>
              <a:sym typeface="Verdana"/>
            </a:endParaRPr>
          </a:p>
          <a:p>
            <a:pPr marL="0" lvl="0" indent="0" algn="l" rtl="0">
              <a:spcBef>
                <a:spcPts val="480"/>
              </a:spcBef>
              <a:spcAft>
                <a:spcPts val="0"/>
              </a:spcAft>
              <a:buSzPts val="1800"/>
              <a:buNone/>
            </a:pPr>
            <a:endParaRPr sz="2400" b="1" i="0" u="none">
              <a:solidFill>
                <a:schemeClr val="dk1"/>
              </a:solidFill>
              <a:latin typeface="Verdana"/>
              <a:ea typeface="Verdana"/>
              <a:cs typeface="Verdana"/>
              <a:sym typeface="Verdana"/>
            </a:endParaRPr>
          </a:p>
        </p:txBody>
      </p:sp>
      <p:sp>
        <p:nvSpPr>
          <p:cNvPr id="228" name="Google Shape;228;p12"/>
          <p:cNvSpPr txBox="1">
            <a:spLocks noGrp="1"/>
          </p:cNvSpPr>
          <p:nvPr>
            <p:ph type="body" idx="2"/>
          </p:nvPr>
        </p:nvSpPr>
        <p:spPr>
          <a:xfrm>
            <a:off x="4645025" y="2174875"/>
            <a:ext cx="4498975" cy="39512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Ett fast eller reglerbart band sätts runt den övre delen av magsäcken.</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Esofagit och bandmigration ses efter denna typ av operation.</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Ej lika effektiv viktnedgång som vid gastric bypass.</a:t>
            </a:r>
            <a:endParaRPr/>
          </a:p>
          <a:p>
            <a:pPr marL="342900" marR="0" lvl="0" indent="-228600" algn="l" rtl="0">
              <a:spcBef>
                <a:spcPts val="480"/>
              </a:spcBef>
              <a:spcAft>
                <a:spcPts val="0"/>
              </a:spcAft>
              <a:buClr>
                <a:schemeClr val="lt2"/>
              </a:buClr>
              <a:buSzPts val="1800"/>
              <a:buFont typeface="Noto Sans Symbols"/>
              <a:buNone/>
            </a:pPr>
            <a:endParaRPr sz="2400" b="0" i="0" u="none">
              <a:solidFill>
                <a:schemeClr val="dk1"/>
              </a:solidFill>
              <a:latin typeface="Verdana"/>
              <a:ea typeface="Verdana"/>
              <a:cs typeface="Verdana"/>
              <a:sym typeface="Verdana"/>
            </a:endParaRPr>
          </a:p>
        </p:txBody>
      </p:sp>
      <p:pic>
        <p:nvPicPr>
          <p:cNvPr id="229" name="Google Shape;229;p12"/>
          <p:cNvPicPr preferRelativeResize="0"/>
          <p:nvPr/>
        </p:nvPicPr>
        <p:blipFill rotWithShape="1">
          <a:blip r:embed="rId3">
            <a:alphaModFix/>
          </a:blip>
          <a:srcRect/>
          <a:stretch/>
        </p:blipFill>
        <p:spPr>
          <a:xfrm>
            <a:off x="457200" y="2174875"/>
            <a:ext cx="2933700" cy="3352800"/>
          </a:xfrm>
          <a:prstGeom prst="rect">
            <a:avLst/>
          </a:prstGeom>
          <a:noFill/>
          <a:ln>
            <a:noFill/>
          </a:ln>
        </p:spPr>
      </p:pic>
      <p:pic>
        <p:nvPicPr>
          <p:cNvPr id="230" name="Google Shape;230;p12"/>
          <p:cNvPicPr preferRelativeResize="0"/>
          <p:nvPr/>
        </p:nvPicPr>
        <p:blipFill rotWithShape="1">
          <a:blip r:embed="rId4">
            <a:alphaModFix/>
          </a:blip>
          <a:srcRect/>
          <a:stretch/>
        </p:blipFill>
        <p:spPr>
          <a:xfrm>
            <a:off x="7667625" y="6124575"/>
            <a:ext cx="1476375" cy="733425"/>
          </a:xfrm>
          <a:prstGeom prst="rect">
            <a:avLst/>
          </a:prstGeom>
          <a:noFill/>
          <a:ln>
            <a:noFill/>
          </a:ln>
        </p:spPr>
      </p:pic>
      <p:sp>
        <p:nvSpPr>
          <p:cNvPr id="231" name="Google Shape;231;p12"/>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232" name="Google Shape;232;p12"/>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7"/>
        <p:cNvGrpSpPr/>
        <p:nvPr/>
      </p:nvGrpSpPr>
      <p:grpSpPr>
        <a:xfrm>
          <a:off x="0" y="0"/>
          <a:ext cx="0" cy="0"/>
          <a:chOff x="0" y="0"/>
          <a:chExt cx="0" cy="0"/>
        </a:xfrm>
      </p:grpSpPr>
      <p:sp>
        <p:nvSpPr>
          <p:cNvPr id="238" name="Google Shape;238;p13"/>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Malnutritiv operation</a:t>
            </a:r>
            <a:endParaRPr/>
          </a:p>
        </p:txBody>
      </p:sp>
      <p:sp>
        <p:nvSpPr>
          <p:cNvPr id="239" name="Google Shape;239;p13"/>
          <p:cNvSpPr txBox="1">
            <a:spLocks noGrp="1"/>
          </p:cNvSpPr>
          <p:nvPr>
            <p:ph type="body" idx="1"/>
          </p:nvPr>
        </p:nvSpPr>
        <p:spPr>
          <a:xfrm>
            <a:off x="457200" y="1676400"/>
            <a:ext cx="8229600"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US" sz="2400" b="1" i="0" u="none">
                <a:solidFill>
                  <a:schemeClr val="dk1"/>
                </a:solidFill>
                <a:latin typeface="Verdana"/>
                <a:ea typeface="Verdana"/>
                <a:cs typeface="Verdana"/>
                <a:sym typeface="Verdana"/>
              </a:rPr>
              <a:t>Bilio-pancreatisk diversion med duodenalswitch</a:t>
            </a:r>
            <a:endParaRPr/>
          </a:p>
        </p:txBody>
      </p:sp>
      <p:sp>
        <p:nvSpPr>
          <p:cNvPr id="240" name="Google Shape;240;p13"/>
          <p:cNvSpPr txBox="1">
            <a:spLocks noGrp="1"/>
          </p:cNvSpPr>
          <p:nvPr>
            <p:ph type="body" idx="1"/>
          </p:nvPr>
        </p:nvSpPr>
        <p:spPr>
          <a:xfrm>
            <a:off x="457200" y="2174875"/>
            <a:ext cx="4040187" cy="3951287"/>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800"/>
              <a:buFont typeface="Noto Sans Symbols"/>
              <a:buNone/>
            </a:pPr>
            <a:r>
              <a:rPr lang="en-US" sz="2400" b="0" i="0" u="none">
                <a:solidFill>
                  <a:schemeClr val="dk1"/>
                </a:solidFill>
                <a:latin typeface="Verdana"/>
                <a:ea typeface="Verdana"/>
                <a:cs typeface="Verdana"/>
                <a:sym typeface="Verdana"/>
              </a:rPr>
              <a:t> </a:t>
            </a:r>
            <a:endParaRPr/>
          </a:p>
          <a:p>
            <a:pPr marL="342900" marR="0" lvl="0" indent="-342900" algn="l" rtl="0">
              <a:lnSpc>
                <a:spcPct val="100000"/>
              </a:lnSpc>
              <a:spcBef>
                <a:spcPts val="480"/>
              </a:spcBef>
              <a:spcAft>
                <a:spcPts val="0"/>
              </a:spcAft>
              <a:buClr>
                <a:schemeClr val="lt2"/>
              </a:buClr>
              <a:buSzPts val="1800"/>
              <a:buFont typeface="Noto Sans Symbols"/>
              <a:buNone/>
            </a:pPr>
            <a:r>
              <a:rPr lang="en-US" sz="2400" b="0" i="0" u="none">
                <a:solidFill>
                  <a:schemeClr val="dk1"/>
                </a:solidFill>
                <a:latin typeface="Verdana"/>
                <a:ea typeface="Verdana"/>
                <a:cs typeface="Verdana"/>
                <a:sym typeface="Verdana"/>
              </a:rPr>
              <a:t>	</a:t>
            </a:r>
            <a:endParaRPr/>
          </a:p>
        </p:txBody>
      </p:sp>
      <p:sp>
        <p:nvSpPr>
          <p:cNvPr id="241" name="Google Shape;241;p13"/>
          <p:cNvSpPr txBox="1">
            <a:spLocks noGrp="1"/>
          </p:cNvSpPr>
          <p:nvPr>
            <p:ph type="body" idx="1"/>
          </p:nvPr>
        </p:nvSpPr>
        <p:spPr>
          <a:xfrm>
            <a:off x="4645025" y="1535112"/>
            <a:ext cx="4041775"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2100"/>
              <a:buNone/>
            </a:pPr>
            <a:endParaRPr sz="2800" b="0" i="0" u="none">
              <a:solidFill>
                <a:schemeClr val="dk1"/>
              </a:solidFill>
              <a:latin typeface="Verdana"/>
              <a:ea typeface="Verdana"/>
              <a:cs typeface="Verdana"/>
              <a:sym typeface="Verdana"/>
            </a:endParaRPr>
          </a:p>
          <a:p>
            <a:pPr marL="0" lvl="0" indent="0" algn="l" rtl="0">
              <a:spcBef>
                <a:spcPts val="560"/>
              </a:spcBef>
              <a:spcAft>
                <a:spcPts val="0"/>
              </a:spcAft>
              <a:buSzPts val="2100"/>
              <a:buNone/>
            </a:pPr>
            <a:endParaRPr sz="2800" b="0" i="0" u="none">
              <a:solidFill>
                <a:schemeClr val="dk1"/>
              </a:solidFill>
              <a:latin typeface="Verdana"/>
              <a:ea typeface="Verdana"/>
              <a:cs typeface="Verdana"/>
              <a:sym typeface="Verdana"/>
            </a:endParaRPr>
          </a:p>
        </p:txBody>
      </p:sp>
      <p:sp>
        <p:nvSpPr>
          <p:cNvPr id="242" name="Google Shape;242;p13"/>
          <p:cNvSpPr txBox="1">
            <a:spLocks noGrp="1"/>
          </p:cNvSpPr>
          <p:nvPr>
            <p:ph type="body" idx="2"/>
          </p:nvPr>
        </p:nvSpPr>
        <p:spPr>
          <a:xfrm>
            <a:off x="4419600" y="2057400"/>
            <a:ext cx="4498975" cy="410527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575"/>
              <a:buFont typeface="Noto Sans Symbols"/>
              <a:buChar char="🞐"/>
            </a:pPr>
            <a:r>
              <a:rPr lang="en-US" sz="2100" b="0" i="0" u="none">
                <a:solidFill>
                  <a:schemeClr val="dk1"/>
                </a:solidFill>
                <a:latin typeface="Verdana"/>
                <a:ea typeface="Verdana"/>
                <a:cs typeface="Verdana"/>
                <a:sym typeface="Verdana"/>
              </a:rPr>
              <a:t>Stor operation som ffa görs på sk superobesa med BMI&gt;50-60</a:t>
            </a:r>
            <a:endParaRPr/>
          </a:p>
          <a:p>
            <a:pPr marL="342900" marR="0" lvl="0" indent="-342900" algn="l" rtl="0">
              <a:lnSpc>
                <a:spcPct val="100000"/>
              </a:lnSpc>
              <a:spcBef>
                <a:spcPts val="420"/>
              </a:spcBef>
              <a:spcAft>
                <a:spcPts val="0"/>
              </a:spcAft>
              <a:buClr>
                <a:schemeClr val="lt2"/>
              </a:buClr>
              <a:buSzPts val="1575"/>
              <a:buFont typeface="Noto Sans Symbols"/>
              <a:buChar char="🞐"/>
            </a:pPr>
            <a:r>
              <a:rPr lang="en-US" sz="2100" b="0" i="0" u="none">
                <a:solidFill>
                  <a:schemeClr val="dk1"/>
                </a:solidFill>
                <a:latin typeface="Verdana"/>
                <a:ea typeface="Verdana"/>
                <a:cs typeface="Verdana"/>
                <a:sym typeface="Verdana"/>
              </a:rPr>
              <a:t>Mycket effektiv viktnedgång men den operationsmetod med störst risk för komplikationer.</a:t>
            </a:r>
            <a:endParaRPr/>
          </a:p>
          <a:p>
            <a:pPr marL="342900" marR="0" lvl="0" indent="-342900" algn="l" rtl="0">
              <a:lnSpc>
                <a:spcPct val="100000"/>
              </a:lnSpc>
              <a:spcBef>
                <a:spcPts val="420"/>
              </a:spcBef>
              <a:spcAft>
                <a:spcPts val="0"/>
              </a:spcAft>
              <a:buClr>
                <a:schemeClr val="lt2"/>
              </a:buClr>
              <a:buSzPts val="1575"/>
              <a:buFont typeface="Noto Sans Symbols"/>
              <a:buChar char="🞐"/>
            </a:pPr>
            <a:r>
              <a:rPr lang="en-US" sz="2100" b="0" i="0" u="none">
                <a:solidFill>
                  <a:schemeClr val="dk1"/>
                </a:solidFill>
                <a:latin typeface="Verdana"/>
                <a:ea typeface="Verdana"/>
                <a:cs typeface="Verdana"/>
                <a:sym typeface="Verdana"/>
              </a:rPr>
              <a:t>Kräver noggrann och livslång uppföljning eftersom patienterna lätt utvecklar osteoporos, proteinbrist etc pga malnutrition</a:t>
            </a:r>
            <a:endParaRPr/>
          </a:p>
        </p:txBody>
      </p:sp>
      <p:pic>
        <p:nvPicPr>
          <p:cNvPr id="243" name="Google Shape;243;p13"/>
          <p:cNvPicPr preferRelativeResize="0"/>
          <p:nvPr/>
        </p:nvPicPr>
        <p:blipFill rotWithShape="1">
          <a:blip r:embed="rId3">
            <a:alphaModFix/>
          </a:blip>
          <a:srcRect/>
          <a:stretch/>
        </p:blipFill>
        <p:spPr>
          <a:xfrm>
            <a:off x="1066800" y="2514600"/>
            <a:ext cx="2324100" cy="3378200"/>
          </a:xfrm>
          <a:prstGeom prst="rect">
            <a:avLst/>
          </a:prstGeom>
          <a:noFill/>
          <a:ln>
            <a:noFill/>
          </a:ln>
        </p:spPr>
      </p:pic>
      <p:pic>
        <p:nvPicPr>
          <p:cNvPr id="244" name="Google Shape;244;p13"/>
          <p:cNvPicPr preferRelativeResize="0"/>
          <p:nvPr/>
        </p:nvPicPr>
        <p:blipFill rotWithShape="1">
          <a:blip r:embed="rId4">
            <a:alphaModFix/>
          </a:blip>
          <a:srcRect/>
          <a:stretch/>
        </p:blipFill>
        <p:spPr>
          <a:xfrm>
            <a:off x="7667625" y="6124575"/>
            <a:ext cx="1476375" cy="733425"/>
          </a:xfrm>
          <a:prstGeom prst="rect">
            <a:avLst/>
          </a:prstGeom>
          <a:noFill/>
          <a:ln>
            <a:noFill/>
          </a:ln>
        </p:spPr>
      </p:pic>
      <p:sp>
        <p:nvSpPr>
          <p:cNvPr id="245" name="Google Shape;245;p13"/>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246" name="Google Shape;246;p13"/>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51"/>
        <p:cNvGrpSpPr/>
        <p:nvPr/>
      </p:nvGrpSpPr>
      <p:grpSpPr>
        <a:xfrm>
          <a:off x="0" y="0"/>
          <a:ext cx="0" cy="0"/>
          <a:chOff x="0" y="0"/>
          <a:chExt cx="0" cy="0"/>
        </a:xfrm>
      </p:grpSpPr>
      <p:sp>
        <p:nvSpPr>
          <p:cNvPr id="252" name="Google Shape;252;p14"/>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Kombination av restriktiv och malnutritiv operation</a:t>
            </a:r>
            <a:endParaRPr/>
          </a:p>
        </p:txBody>
      </p:sp>
      <p:sp>
        <p:nvSpPr>
          <p:cNvPr id="253" name="Google Shape;253;p14"/>
          <p:cNvSpPr txBox="1">
            <a:spLocks noGrp="1"/>
          </p:cNvSpPr>
          <p:nvPr>
            <p:ph type="body" idx="1"/>
          </p:nvPr>
        </p:nvSpPr>
        <p:spPr>
          <a:xfrm>
            <a:off x="457200" y="1447800"/>
            <a:ext cx="4040187" cy="5334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r>
              <a:rPr lang="en-US" sz="2400" b="1" i="0" u="none">
                <a:solidFill>
                  <a:schemeClr val="dk1"/>
                </a:solidFill>
                <a:latin typeface="Verdana"/>
                <a:ea typeface="Verdana"/>
                <a:cs typeface="Verdana"/>
                <a:sym typeface="Verdana"/>
              </a:rPr>
              <a:t>Gastric bypass</a:t>
            </a:r>
            <a:endParaRPr/>
          </a:p>
        </p:txBody>
      </p:sp>
      <p:sp>
        <p:nvSpPr>
          <p:cNvPr id="254" name="Google Shape;254;p14"/>
          <p:cNvSpPr txBox="1">
            <a:spLocks noGrp="1"/>
          </p:cNvSpPr>
          <p:nvPr>
            <p:ph type="body" idx="1"/>
          </p:nvPr>
        </p:nvSpPr>
        <p:spPr>
          <a:xfrm>
            <a:off x="4645025" y="1535112"/>
            <a:ext cx="4041775" cy="639762"/>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SzPts val="1800"/>
              <a:buNone/>
            </a:pPr>
            <a:endParaRPr sz="2400" b="1" i="0" u="none">
              <a:solidFill>
                <a:schemeClr val="dk1"/>
              </a:solidFill>
              <a:latin typeface="Verdana"/>
              <a:ea typeface="Verdana"/>
              <a:cs typeface="Verdana"/>
              <a:sym typeface="Verdana"/>
            </a:endParaRPr>
          </a:p>
          <a:p>
            <a:pPr marL="0" lvl="0" indent="0" algn="l" rtl="0">
              <a:lnSpc>
                <a:spcPct val="100000"/>
              </a:lnSpc>
              <a:spcBef>
                <a:spcPts val="480"/>
              </a:spcBef>
              <a:spcAft>
                <a:spcPts val="0"/>
              </a:spcAft>
              <a:buSzPts val="1800"/>
              <a:buNone/>
            </a:pPr>
            <a:endParaRPr sz="2400" b="1" i="0" u="none">
              <a:solidFill>
                <a:schemeClr val="dk1"/>
              </a:solidFill>
              <a:latin typeface="Verdana"/>
              <a:ea typeface="Verdana"/>
              <a:cs typeface="Verdana"/>
              <a:sym typeface="Verdana"/>
            </a:endParaRPr>
          </a:p>
          <a:p>
            <a:pPr marL="0" lvl="0" indent="0" algn="l" rtl="0">
              <a:lnSpc>
                <a:spcPct val="100000"/>
              </a:lnSpc>
              <a:spcBef>
                <a:spcPts val="480"/>
              </a:spcBef>
              <a:spcAft>
                <a:spcPts val="0"/>
              </a:spcAft>
              <a:buSzPts val="1800"/>
              <a:buNone/>
            </a:pPr>
            <a:endParaRPr sz="2400" b="1" i="0" u="none">
              <a:solidFill>
                <a:schemeClr val="dk1"/>
              </a:solidFill>
              <a:latin typeface="Verdana"/>
              <a:ea typeface="Verdana"/>
              <a:cs typeface="Verdana"/>
              <a:sym typeface="Verdana"/>
            </a:endParaRPr>
          </a:p>
          <a:p>
            <a:pPr marL="0" lvl="0" indent="0" algn="l" rtl="0">
              <a:spcBef>
                <a:spcPts val="480"/>
              </a:spcBef>
              <a:spcAft>
                <a:spcPts val="0"/>
              </a:spcAft>
              <a:buSzPts val="1800"/>
              <a:buNone/>
            </a:pPr>
            <a:endParaRPr sz="2400" b="1" i="0" u="none">
              <a:solidFill>
                <a:schemeClr val="dk1"/>
              </a:solidFill>
              <a:latin typeface="Verdana"/>
              <a:ea typeface="Verdana"/>
              <a:cs typeface="Verdana"/>
              <a:sym typeface="Verdana"/>
            </a:endParaRPr>
          </a:p>
        </p:txBody>
      </p:sp>
      <p:sp>
        <p:nvSpPr>
          <p:cNvPr id="255" name="Google Shape;255;p14"/>
          <p:cNvSpPr txBox="1">
            <a:spLocks noGrp="1"/>
          </p:cNvSpPr>
          <p:nvPr>
            <p:ph type="body" idx="1"/>
          </p:nvPr>
        </p:nvSpPr>
        <p:spPr>
          <a:xfrm>
            <a:off x="4133850" y="1676400"/>
            <a:ext cx="5010150" cy="4953000"/>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575"/>
              <a:buFont typeface="Noto Sans Symbols"/>
              <a:buChar char="🞐"/>
            </a:pPr>
            <a:r>
              <a:rPr lang="en-US" sz="2100" b="0" i="0" u="none">
                <a:solidFill>
                  <a:schemeClr val="dk1"/>
                </a:solidFill>
                <a:latin typeface="Verdana"/>
                <a:ea typeface="Verdana"/>
                <a:cs typeface="Verdana"/>
                <a:sym typeface="Verdana"/>
              </a:rPr>
              <a:t>Den nu vanligaste operationsmetoden</a:t>
            </a:r>
            <a:endParaRPr/>
          </a:p>
          <a:p>
            <a:pPr marL="342900" marR="0" lvl="0" indent="-342900" algn="l" rtl="0">
              <a:lnSpc>
                <a:spcPct val="100000"/>
              </a:lnSpc>
              <a:spcBef>
                <a:spcPts val="420"/>
              </a:spcBef>
              <a:spcAft>
                <a:spcPts val="0"/>
              </a:spcAft>
              <a:buClr>
                <a:schemeClr val="lt2"/>
              </a:buClr>
              <a:buSzPts val="1575"/>
              <a:buFont typeface="Noto Sans Symbols"/>
              <a:buChar char="🞐"/>
            </a:pPr>
            <a:r>
              <a:rPr lang="en-US" sz="2100" b="0" i="0" u="none">
                <a:solidFill>
                  <a:schemeClr val="dk1"/>
                </a:solidFill>
                <a:latin typeface="Verdana"/>
                <a:ea typeface="Verdana"/>
                <a:cs typeface="Verdana"/>
                <a:sym typeface="Verdana"/>
              </a:rPr>
              <a:t> Vårdtiden kort, ofta 2-4 dagar</a:t>
            </a:r>
            <a:endParaRPr/>
          </a:p>
          <a:p>
            <a:pPr marL="342900" marR="0" lvl="0" indent="-342900" algn="l" rtl="0">
              <a:lnSpc>
                <a:spcPct val="100000"/>
              </a:lnSpc>
              <a:spcBef>
                <a:spcPts val="420"/>
              </a:spcBef>
              <a:spcAft>
                <a:spcPts val="0"/>
              </a:spcAft>
              <a:buClr>
                <a:schemeClr val="lt2"/>
              </a:buClr>
              <a:buSzPts val="1575"/>
              <a:buFont typeface="Noto Sans Symbols"/>
              <a:buChar char="🞐"/>
            </a:pPr>
            <a:r>
              <a:rPr lang="en-US" sz="2100" b="0" i="0" u="none">
                <a:solidFill>
                  <a:schemeClr val="dk1"/>
                </a:solidFill>
                <a:latin typeface="Verdana"/>
                <a:ea typeface="Verdana"/>
                <a:cs typeface="Verdana"/>
                <a:sym typeface="Verdana"/>
              </a:rPr>
              <a:t> Sjukskrivning postoperativt 1-2 mån</a:t>
            </a:r>
            <a:endParaRPr/>
          </a:p>
          <a:p>
            <a:pPr marL="342900" marR="0" lvl="0" indent="-342900" algn="l" rtl="0">
              <a:lnSpc>
                <a:spcPct val="100000"/>
              </a:lnSpc>
              <a:spcBef>
                <a:spcPts val="420"/>
              </a:spcBef>
              <a:spcAft>
                <a:spcPts val="0"/>
              </a:spcAft>
              <a:buClr>
                <a:schemeClr val="lt2"/>
              </a:buClr>
              <a:buSzPts val="1575"/>
              <a:buFont typeface="Noto Sans Symbols"/>
              <a:buChar char="🞐"/>
            </a:pPr>
            <a:r>
              <a:rPr lang="en-US" sz="2100" b="0" i="0" u="none">
                <a:solidFill>
                  <a:schemeClr val="dk1"/>
                </a:solidFill>
                <a:latin typeface="Verdana"/>
                <a:ea typeface="Verdana"/>
                <a:cs typeface="Verdana"/>
                <a:sym typeface="Verdana"/>
              </a:rPr>
              <a:t>Operationen genomförs så gott som alltid laparoskopiskt</a:t>
            </a:r>
            <a:endParaRPr/>
          </a:p>
          <a:p>
            <a:pPr marL="342900" marR="0" lvl="0" indent="-342900" algn="l" rtl="0">
              <a:lnSpc>
                <a:spcPct val="100000"/>
              </a:lnSpc>
              <a:spcBef>
                <a:spcPts val="420"/>
              </a:spcBef>
              <a:spcAft>
                <a:spcPts val="0"/>
              </a:spcAft>
              <a:buClr>
                <a:schemeClr val="lt2"/>
              </a:buClr>
              <a:buSzPts val="1575"/>
              <a:buFont typeface="Noto Sans Symbols"/>
              <a:buChar char="🞐"/>
            </a:pPr>
            <a:r>
              <a:rPr lang="en-US" sz="2100" b="0" i="0" u="none">
                <a:solidFill>
                  <a:schemeClr val="dk1"/>
                </a:solidFill>
                <a:latin typeface="Verdana"/>
                <a:ea typeface="Verdana"/>
                <a:cs typeface="Verdana"/>
                <a:sym typeface="Verdana"/>
              </a:rPr>
              <a:t>Viktigt med preoperativ bantning. </a:t>
            </a:r>
            <a:endParaRPr/>
          </a:p>
          <a:p>
            <a:pPr marL="742950" marR="0" lvl="1" indent="-285750" algn="l" rtl="0">
              <a:lnSpc>
                <a:spcPct val="100000"/>
              </a:lnSpc>
              <a:spcBef>
                <a:spcPts val="360"/>
              </a:spcBef>
              <a:spcAft>
                <a:spcPts val="0"/>
              </a:spcAft>
              <a:buClr>
                <a:schemeClr val="dk2"/>
              </a:buClr>
              <a:buSzPts val="1350"/>
              <a:buFont typeface="Noto Sans Symbols"/>
              <a:buChar char="■"/>
            </a:pPr>
            <a:r>
              <a:rPr lang="en-US" sz="1800" b="0" i="0" u="none" strike="noStrike" cap="none">
                <a:solidFill>
                  <a:schemeClr val="dk1"/>
                </a:solidFill>
                <a:latin typeface="Verdana"/>
                <a:ea typeface="Verdana"/>
                <a:cs typeface="Verdana"/>
                <a:sym typeface="Verdana"/>
              </a:rPr>
              <a:t>Ffa för att minska leverns storlek. Detta underlättar och minskar risken för komplikationer i samband med operationen.</a:t>
            </a:r>
            <a:endParaRPr/>
          </a:p>
          <a:p>
            <a:pPr marL="342900" marR="0" lvl="0" indent="-342900" algn="l" rtl="0">
              <a:lnSpc>
                <a:spcPct val="100000"/>
              </a:lnSpc>
              <a:spcBef>
                <a:spcPts val="440"/>
              </a:spcBef>
              <a:spcAft>
                <a:spcPts val="0"/>
              </a:spcAft>
              <a:buClr>
                <a:schemeClr val="lt2"/>
              </a:buClr>
              <a:buSzPts val="1650"/>
              <a:buFont typeface="Noto Sans Symbols"/>
              <a:buNone/>
            </a:pPr>
            <a:r>
              <a:rPr lang="en-US" sz="2200" b="0" i="0" u="none">
                <a:solidFill>
                  <a:schemeClr val="dk1"/>
                </a:solidFill>
                <a:latin typeface="Verdana"/>
                <a:ea typeface="Verdana"/>
                <a:cs typeface="Verdana"/>
                <a:sym typeface="Verdana"/>
              </a:rPr>
              <a:t>	</a:t>
            </a:r>
            <a:endParaRPr/>
          </a:p>
        </p:txBody>
      </p:sp>
      <p:pic>
        <p:nvPicPr>
          <p:cNvPr id="256" name="Google Shape;256;p14"/>
          <p:cNvPicPr preferRelativeResize="0"/>
          <p:nvPr/>
        </p:nvPicPr>
        <p:blipFill rotWithShape="1">
          <a:blip r:embed="rId3">
            <a:alphaModFix/>
          </a:blip>
          <a:srcRect/>
          <a:stretch/>
        </p:blipFill>
        <p:spPr>
          <a:xfrm>
            <a:off x="381000" y="2133600"/>
            <a:ext cx="3810000" cy="4338637"/>
          </a:xfrm>
          <a:prstGeom prst="rect">
            <a:avLst/>
          </a:prstGeom>
          <a:noFill/>
          <a:ln>
            <a:noFill/>
          </a:ln>
        </p:spPr>
      </p:pic>
      <p:pic>
        <p:nvPicPr>
          <p:cNvPr id="257" name="Google Shape;257;p14"/>
          <p:cNvPicPr preferRelativeResize="0"/>
          <p:nvPr/>
        </p:nvPicPr>
        <p:blipFill rotWithShape="1">
          <a:blip r:embed="rId4">
            <a:alphaModFix/>
          </a:blip>
          <a:srcRect/>
          <a:stretch/>
        </p:blipFill>
        <p:spPr>
          <a:xfrm>
            <a:off x="7667625" y="6124575"/>
            <a:ext cx="1476375" cy="733425"/>
          </a:xfrm>
          <a:prstGeom prst="rect">
            <a:avLst/>
          </a:prstGeom>
          <a:noFill/>
          <a:ln>
            <a:noFill/>
          </a:ln>
        </p:spPr>
      </p:pic>
      <p:sp>
        <p:nvSpPr>
          <p:cNvPr id="258" name="Google Shape;258;p14"/>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259" name="Google Shape;259;p14"/>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64"/>
        <p:cNvGrpSpPr/>
        <p:nvPr/>
      </p:nvGrpSpPr>
      <p:grpSpPr>
        <a:xfrm>
          <a:off x="0" y="0"/>
          <a:ext cx="0" cy="0"/>
          <a:chOff x="0" y="0"/>
          <a:chExt cx="0" cy="0"/>
        </a:xfrm>
      </p:grpSpPr>
      <p:sp>
        <p:nvSpPr>
          <p:cNvPr id="265" name="Google Shape;265;p15"/>
          <p:cNvSpPr txBox="1">
            <a:spLocks noGrp="1"/>
          </p:cNvSpPr>
          <p:nvPr>
            <p:ph type="title"/>
          </p:nvPr>
        </p:nvSpPr>
        <p:spPr>
          <a:xfrm>
            <a:off x="457200" y="274637"/>
            <a:ext cx="8229600" cy="1143000"/>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Postsättning vid lap gastric bypass</a:t>
            </a:r>
            <a:endParaRPr/>
          </a:p>
        </p:txBody>
      </p:sp>
      <p:pic>
        <p:nvPicPr>
          <p:cNvPr id="266" name="Google Shape;266;p15" descr="LGBP 00.jpg"/>
          <p:cNvPicPr preferRelativeResize="0">
            <a:picLocks noGrp="1"/>
          </p:cNvPicPr>
          <p:nvPr>
            <p:ph type="body" idx="1"/>
          </p:nvPr>
        </p:nvPicPr>
        <p:blipFill rotWithShape="1">
          <a:blip r:embed="rId3">
            <a:alphaModFix/>
          </a:blip>
          <a:srcRect t="-15198" b="-15198"/>
          <a:stretch/>
        </p:blipFill>
        <p:spPr>
          <a:xfrm>
            <a:off x="1728787" y="1535112"/>
            <a:ext cx="5443537" cy="5322887"/>
          </a:xfrm>
          <a:prstGeom prst="rect">
            <a:avLst/>
          </a:prstGeom>
          <a:noFill/>
          <a:ln>
            <a:noFill/>
          </a:ln>
        </p:spPr>
      </p:pic>
      <p:pic>
        <p:nvPicPr>
          <p:cNvPr id="267" name="Google Shape;267;p15"/>
          <p:cNvPicPr preferRelativeResize="0"/>
          <p:nvPr/>
        </p:nvPicPr>
        <p:blipFill rotWithShape="1">
          <a:blip r:embed="rId4">
            <a:alphaModFix/>
          </a:blip>
          <a:srcRect/>
          <a:stretch/>
        </p:blipFill>
        <p:spPr>
          <a:xfrm>
            <a:off x="7667625" y="6124575"/>
            <a:ext cx="1476375" cy="733425"/>
          </a:xfrm>
          <a:prstGeom prst="rect">
            <a:avLst/>
          </a:prstGeom>
          <a:noFill/>
          <a:ln>
            <a:noFill/>
          </a:ln>
        </p:spPr>
      </p:pic>
      <p:sp>
        <p:nvSpPr>
          <p:cNvPr id="268" name="Google Shape;268;p15"/>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269" name="Google Shape;269;p15"/>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74"/>
        <p:cNvGrpSpPr/>
        <p:nvPr/>
      </p:nvGrpSpPr>
      <p:grpSpPr>
        <a:xfrm>
          <a:off x="0" y="0"/>
          <a:ext cx="0" cy="0"/>
          <a:chOff x="0" y="0"/>
          <a:chExt cx="0" cy="0"/>
        </a:xfrm>
      </p:grpSpPr>
      <p:pic>
        <p:nvPicPr>
          <p:cNvPr id="275" name="Google Shape;275;p16" descr="/Users/evaszabo/Dropbox/Obesitas - SFÖAK/Film op.m4v"/>
          <p:cNvPicPr preferRelativeResize="0">
            <a:picLocks noGrp="1"/>
          </p:cNvPicPr>
          <p:nvPr>
            <p:ph type="body" idx="1"/>
          </p:nvPr>
        </p:nvPicPr>
        <p:blipFill rotWithShape="1">
          <a:blip r:embed="rId3">
            <a:alphaModFix/>
          </a:blip>
          <a:srcRect l="-1760" r="1760"/>
          <a:stretch/>
        </p:blipFill>
        <p:spPr>
          <a:xfrm>
            <a:off x="346075" y="174625"/>
            <a:ext cx="8652000" cy="6489600"/>
          </a:xfrm>
          <a:prstGeom prst="rect">
            <a:avLst/>
          </a:prstGeom>
          <a:noFill/>
          <a:ln>
            <a:noFill/>
          </a:ln>
        </p:spPr>
      </p:pic>
      <p:sp>
        <p:nvSpPr>
          <p:cNvPr id="276" name="Google Shape;276;p16"/>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277" name="Google Shape;277;p16"/>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82"/>
        <p:cNvGrpSpPr/>
        <p:nvPr/>
      </p:nvGrpSpPr>
      <p:grpSpPr>
        <a:xfrm>
          <a:off x="0" y="0"/>
          <a:ext cx="0" cy="0"/>
          <a:chOff x="0" y="0"/>
          <a:chExt cx="0" cy="0"/>
        </a:xfrm>
      </p:grpSpPr>
      <p:sp>
        <p:nvSpPr>
          <p:cNvPr id="283" name="Google Shape;283;p1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Patientfall 3 </a:t>
            </a:r>
            <a:endParaRPr/>
          </a:p>
        </p:txBody>
      </p:sp>
      <p:sp>
        <p:nvSpPr>
          <p:cNvPr id="284" name="Google Shape;284;p17"/>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Vid ronden möter du en man som dagen innan opererades med laparoskopisk gastric bypass. Han klagar nu över smärtor i övre delen av buken. Subfebril, viss höjning av LPK och CRP. Vid palpation öm i övre delen av buken men mjuk.</a:t>
            </a:r>
            <a:endParaRPr/>
          </a:p>
          <a:p>
            <a:pPr marL="342900" marR="0" lvl="0" indent="-209550" algn="l" rtl="0">
              <a:lnSpc>
                <a:spcPct val="100000"/>
              </a:lnSpc>
              <a:spcBef>
                <a:spcPts val="560"/>
              </a:spcBef>
              <a:spcAft>
                <a:spcPts val="0"/>
              </a:spcAft>
              <a:buClr>
                <a:schemeClr val="lt2"/>
              </a:buClr>
              <a:buSzPts val="2100"/>
              <a:buFont typeface="Noto Sans Symbols"/>
              <a:buNone/>
            </a:pPr>
            <a:endParaRPr sz="2800" b="0" i="0" u="none">
              <a:solidFill>
                <a:schemeClr val="dk1"/>
              </a:solidFill>
              <a:latin typeface="Verdana"/>
              <a:ea typeface="Verdana"/>
              <a:cs typeface="Verdana"/>
              <a:sym typeface="Verdana"/>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1" u="none">
                <a:solidFill>
                  <a:schemeClr val="dk1"/>
                </a:solidFill>
                <a:latin typeface="Verdana"/>
                <a:ea typeface="Verdana"/>
                <a:cs typeface="Verdana"/>
                <a:sym typeface="Verdana"/>
              </a:rPr>
              <a:t>Vad kan detta vara?</a:t>
            </a:r>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1" u="none">
                <a:solidFill>
                  <a:schemeClr val="dk1"/>
                </a:solidFill>
                <a:latin typeface="Verdana"/>
                <a:ea typeface="Verdana"/>
                <a:cs typeface="Verdana"/>
                <a:sym typeface="Verdana"/>
              </a:rPr>
              <a:t>Vad gör du?</a:t>
            </a:r>
            <a:endParaRPr/>
          </a:p>
          <a:p>
            <a:pPr marL="342900" marR="0" lvl="0" indent="-209550" algn="l" rtl="0">
              <a:spcBef>
                <a:spcPts val="560"/>
              </a:spcBef>
              <a:spcAft>
                <a:spcPts val="0"/>
              </a:spcAft>
              <a:buClr>
                <a:schemeClr val="lt2"/>
              </a:buClr>
              <a:buSzPts val="2100"/>
              <a:buFont typeface="Noto Sans Symbols"/>
              <a:buNone/>
            </a:pPr>
            <a:endParaRPr sz="2800" b="0" i="1" u="none">
              <a:solidFill>
                <a:schemeClr val="dk1"/>
              </a:solidFill>
              <a:latin typeface="Verdana"/>
              <a:ea typeface="Verdana"/>
              <a:cs typeface="Verdana"/>
              <a:sym typeface="Verdana"/>
            </a:endParaRPr>
          </a:p>
        </p:txBody>
      </p:sp>
      <p:pic>
        <p:nvPicPr>
          <p:cNvPr id="285" name="Google Shape;285;p17"/>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286" name="Google Shape;286;p17"/>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287" name="Google Shape;287;p17"/>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91"/>
        <p:cNvGrpSpPr/>
        <p:nvPr/>
      </p:nvGrpSpPr>
      <p:grpSpPr>
        <a:xfrm>
          <a:off x="0" y="0"/>
          <a:ext cx="0" cy="0"/>
          <a:chOff x="0" y="0"/>
          <a:chExt cx="0" cy="0"/>
        </a:xfrm>
      </p:grpSpPr>
      <p:sp>
        <p:nvSpPr>
          <p:cNvPr id="292" name="Google Shape;292;p1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Tidiga komplikationer</a:t>
            </a:r>
            <a:endParaRPr/>
          </a:p>
        </p:txBody>
      </p:sp>
      <p:sp>
        <p:nvSpPr>
          <p:cNvPr id="293" name="Google Shape;293;p18"/>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250"/>
              <a:buFont typeface="Noto Sans Symbols"/>
              <a:buChar char="🞐"/>
            </a:pPr>
            <a:r>
              <a:rPr lang="en-US" sz="3000" b="0" i="0" u="none">
                <a:solidFill>
                  <a:schemeClr val="dk1"/>
                </a:solidFill>
                <a:latin typeface="Verdana"/>
                <a:ea typeface="Verdana"/>
                <a:cs typeface="Verdana"/>
                <a:sym typeface="Verdana"/>
              </a:rPr>
              <a:t>Anastomosläckage</a:t>
            </a:r>
            <a:endParaRPr/>
          </a:p>
          <a:p>
            <a:pPr marL="342900" marR="0" lvl="0" indent="-342900" algn="l" rtl="0">
              <a:lnSpc>
                <a:spcPct val="100000"/>
              </a:lnSpc>
              <a:spcBef>
                <a:spcPts val="600"/>
              </a:spcBef>
              <a:spcAft>
                <a:spcPts val="0"/>
              </a:spcAft>
              <a:buClr>
                <a:schemeClr val="lt2"/>
              </a:buClr>
              <a:buSzPts val="2250"/>
              <a:buFont typeface="Noto Sans Symbols"/>
              <a:buChar char="🞐"/>
            </a:pPr>
            <a:r>
              <a:rPr lang="en-US" sz="3000" b="0" i="0" u="none">
                <a:solidFill>
                  <a:schemeClr val="dk1"/>
                </a:solidFill>
                <a:latin typeface="Verdana"/>
                <a:ea typeface="Verdana"/>
                <a:cs typeface="Verdana"/>
                <a:sym typeface="Verdana"/>
              </a:rPr>
              <a:t>Sårinfektion</a:t>
            </a:r>
            <a:endParaRPr/>
          </a:p>
          <a:p>
            <a:pPr marL="342900" marR="0" lvl="0" indent="-342900" algn="l" rtl="0">
              <a:lnSpc>
                <a:spcPct val="100000"/>
              </a:lnSpc>
              <a:spcBef>
                <a:spcPts val="600"/>
              </a:spcBef>
              <a:spcAft>
                <a:spcPts val="0"/>
              </a:spcAft>
              <a:buClr>
                <a:schemeClr val="lt2"/>
              </a:buClr>
              <a:buSzPts val="2250"/>
              <a:buFont typeface="Noto Sans Symbols"/>
              <a:buChar char="🞐"/>
            </a:pPr>
            <a:r>
              <a:rPr lang="en-US" sz="3000" b="0" i="0" u="none">
                <a:solidFill>
                  <a:schemeClr val="dk1"/>
                </a:solidFill>
                <a:latin typeface="Verdana"/>
                <a:ea typeface="Verdana"/>
                <a:cs typeface="Verdana"/>
                <a:sym typeface="Verdana"/>
              </a:rPr>
              <a:t>Blödning</a:t>
            </a:r>
            <a:endParaRPr/>
          </a:p>
          <a:p>
            <a:pPr marL="342900" marR="0" lvl="0" indent="-342900" algn="l" rtl="0">
              <a:lnSpc>
                <a:spcPct val="100000"/>
              </a:lnSpc>
              <a:spcBef>
                <a:spcPts val="600"/>
              </a:spcBef>
              <a:spcAft>
                <a:spcPts val="0"/>
              </a:spcAft>
              <a:buClr>
                <a:schemeClr val="lt2"/>
              </a:buClr>
              <a:buSzPts val="2250"/>
              <a:buFont typeface="Noto Sans Symbols"/>
              <a:buChar char="🞐"/>
            </a:pPr>
            <a:r>
              <a:rPr lang="en-US" sz="3000" b="0" i="0" u="none">
                <a:solidFill>
                  <a:schemeClr val="dk1"/>
                </a:solidFill>
                <a:latin typeface="Verdana"/>
                <a:ea typeface="Verdana"/>
                <a:cs typeface="Verdana"/>
                <a:sym typeface="Verdana"/>
              </a:rPr>
              <a:t>Andningsproblematik – atelektas, pneumoni</a:t>
            </a:r>
            <a:endParaRPr/>
          </a:p>
          <a:p>
            <a:pPr marL="342900" marR="0" lvl="0" indent="-342900" algn="l" rtl="0">
              <a:lnSpc>
                <a:spcPct val="100000"/>
              </a:lnSpc>
              <a:spcBef>
                <a:spcPts val="600"/>
              </a:spcBef>
              <a:spcAft>
                <a:spcPts val="0"/>
              </a:spcAft>
              <a:buClr>
                <a:schemeClr val="lt2"/>
              </a:buClr>
              <a:buSzPts val="2250"/>
              <a:buFont typeface="Noto Sans Symbols"/>
              <a:buChar char="🞐"/>
            </a:pPr>
            <a:r>
              <a:rPr lang="en-US" sz="3000" b="0" i="0" u="none">
                <a:solidFill>
                  <a:schemeClr val="dk1"/>
                </a:solidFill>
                <a:latin typeface="Verdana"/>
                <a:ea typeface="Verdana"/>
                <a:cs typeface="Verdana"/>
                <a:sym typeface="Verdana"/>
              </a:rPr>
              <a:t>Tromboembolism</a:t>
            </a:r>
            <a:endParaRPr/>
          </a:p>
          <a:p>
            <a:pPr marL="342900" marR="0" lvl="0" indent="-342900" algn="l" rtl="0">
              <a:lnSpc>
                <a:spcPct val="100000"/>
              </a:lnSpc>
              <a:spcBef>
                <a:spcPts val="560"/>
              </a:spcBef>
              <a:spcAft>
                <a:spcPts val="0"/>
              </a:spcAft>
              <a:buClr>
                <a:schemeClr val="lt2"/>
              </a:buClr>
              <a:buSzPts val="2100"/>
              <a:buFont typeface="Noto Sans Symbols"/>
              <a:buNone/>
            </a:pPr>
            <a:endParaRPr sz="2800" b="0" i="0" u="none">
              <a:solidFill>
                <a:schemeClr val="dk1"/>
              </a:solidFill>
              <a:latin typeface="Verdana"/>
              <a:ea typeface="Verdana"/>
              <a:cs typeface="Verdana"/>
              <a:sym typeface="Verdana"/>
            </a:endParaRPr>
          </a:p>
          <a:p>
            <a:pPr marL="342900" marR="0" lvl="0" indent="-209550" algn="l" rtl="0">
              <a:spcBef>
                <a:spcPts val="560"/>
              </a:spcBef>
              <a:spcAft>
                <a:spcPts val="0"/>
              </a:spcAft>
              <a:buClr>
                <a:schemeClr val="lt2"/>
              </a:buClr>
              <a:buSzPts val="2100"/>
              <a:buFont typeface="Noto Sans Symbols"/>
              <a:buNone/>
            </a:pPr>
            <a:endParaRPr sz="2800" b="0" i="0" u="none">
              <a:solidFill>
                <a:schemeClr val="dk1"/>
              </a:solidFill>
              <a:latin typeface="Verdana"/>
              <a:ea typeface="Verdana"/>
              <a:cs typeface="Verdana"/>
              <a:sym typeface="Verdana"/>
            </a:endParaRPr>
          </a:p>
        </p:txBody>
      </p:sp>
      <p:pic>
        <p:nvPicPr>
          <p:cNvPr id="294" name="Google Shape;294;p18"/>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295" name="Google Shape;295;p18"/>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296" name="Google Shape;296;p18"/>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01"/>
        <p:cNvGrpSpPr/>
        <p:nvPr/>
      </p:nvGrpSpPr>
      <p:grpSpPr>
        <a:xfrm>
          <a:off x="0" y="0"/>
          <a:ext cx="0" cy="0"/>
          <a:chOff x="0" y="0"/>
          <a:chExt cx="0" cy="0"/>
        </a:xfrm>
      </p:grpSpPr>
      <p:sp>
        <p:nvSpPr>
          <p:cNvPr id="302" name="Google Shape;302;p1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Anastomosläckage</a:t>
            </a:r>
            <a:endParaRPr/>
          </a:p>
        </p:txBody>
      </p:sp>
      <p:sp>
        <p:nvSpPr>
          <p:cNvPr id="303" name="Google Shape;303;p19"/>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Patienter som genomgått laparoskopisk gastric bypass ska må bra postoperativt. Om symtom som svår smärta, feber, andningssvårigheter etc uppstår ska anastomosläckage misstänkas.</a:t>
            </a:r>
            <a:endParaRPr/>
          </a:p>
          <a:p>
            <a:pPr marL="342900" lvl="0" indent="-228600" algn="l" rtl="0">
              <a:lnSpc>
                <a:spcPct val="100000"/>
              </a:lnSpc>
              <a:spcBef>
                <a:spcPts val="480"/>
              </a:spcBef>
              <a:spcAft>
                <a:spcPts val="0"/>
              </a:spcAft>
              <a:buClr>
                <a:schemeClr val="lt2"/>
              </a:buClr>
              <a:buSzPts val="1800"/>
              <a:buFont typeface="Noto Sans Symbols"/>
              <a:buNone/>
            </a:pPr>
            <a:endParaRPr sz="2400" b="0" i="0" u="none">
              <a:solidFill>
                <a:schemeClr val="dk1"/>
              </a:solidFill>
              <a:latin typeface="Verdana"/>
              <a:ea typeface="Verdana"/>
              <a:cs typeface="Verdana"/>
              <a:sym typeface="Verdana"/>
            </a:endParaRPr>
          </a:p>
          <a:p>
            <a:pPr marL="34290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Anastomosläckage kan vara livshotande.</a:t>
            </a:r>
            <a:endParaRPr/>
          </a:p>
          <a:p>
            <a:pPr marL="342900" lvl="0" indent="-228600" algn="l" rtl="0">
              <a:lnSpc>
                <a:spcPct val="100000"/>
              </a:lnSpc>
              <a:spcBef>
                <a:spcPts val="480"/>
              </a:spcBef>
              <a:spcAft>
                <a:spcPts val="0"/>
              </a:spcAft>
              <a:buClr>
                <a:schemeClr val="lt2"/>
              </a:buClr>
              <a:buSzPts val="1800"/>
              <a:buFont typeface="Noto Sans Symbols"/>
              <a:buNone/>
            </a:pPr>
            <a:endParaRPr sz="2400" b="0" i="0" u="none">
              <a:solidFill>
                <a:schemeClr val="dk1"/>
              </a:solidFill>
              <a:latin typeface="Verdana"/>
              <a:ea typeface="Verdana"/>
              <a:cs typeface="Verdana"/>
              <a:sym typeface="Verdana"/>
            </a:endParaRPr>
          </a:p>
          <a:p>
            <a:pPr marL="34290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Utreds akut med CT buk med kontrast.</a:t>
            </a:r>
            <a:endParaRPr/>
          </a:p>
          <a:p>
            <a:pPr marL="342900" lvl="0" indent="-228600" algn="l" rtl="0">
              <a:lnSpc>
                <a:spcPct val="100000"/>
              </a:lnSpc>
              <a:spcBef>
                <a:spcPts val="480"/>
              </a:spcBef>
              <a:spcAft>
                <a:spcPts val="0"/>
              </a:spcAft>
              <a:buClr>
                <a:schemeClr val="lt2"/>
              </a:buClr>
              <a:buSzPts val="1800"/>
              <a:buFont typeface="Noto Sans Symbols"/>
              <a:buNone/>
            </a:pPr>
            <a:endParaRPr sz="2400" b="0" i="0" u="none">
              <a:solidFill>
                <a:schemeClr val="dk1"/>
              </a:solidFill>
              <a:latin typeface="Verdana"/>
              <a:ea typeface="Verdana"/>
              <a:cs typeface="Verdana"/>
              <a:sym typeface="Verdana"/>
            </a:endParaRPr>
          </a:p>
          <a:p>
            <a:pPr marL="34290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Behöver i allmänhet reoperation. </a:t>
            </a:r>
            <a:endParaRPr/>
          </a:p>
          <a:p>
            <a:pPr marL="342900" lvl="0" indent="-228600" algn="l" rtl="0">
              <a:spcBef>
                <a:spcPts val="480"/>
              </a:spcBef>
              <a:spcAft>
                <a:spcPts val="0"/>
              </a:spcAft>
              <a:buSzPts val="1800"/>
              <a:buNone/>
            </a:pPr>
            <a:endParaRPr sz="2400" b="0" i="0" u="none">
              <a:solidFill>
                <a:schemeClr val="dk1"/>
              </a:solidFill>
              <a:latin typeface="Verdana"/>
              <a:ea typeface="Verdana"/>
              <a:cs typeface="Verdana"/>
              <a:sym typeface="Verdana"/>
            </a:endParaRPr>
          </a:p>
        </p:txBody>
      </p:sp>
      <p:pic>
        <p:nvPicPr>
          <p:cNvPr id="304" name="Google Shape;304;p19"/>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305" name="Google Shape;305;p19"/>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306" name="Google Shape;306;p19"/>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19"/>
        <p:cNvGrpSpPr/>
        <p:nvPr/>
      </p:nvGrpSpPr>
      <p:grpSpPr>
        <a:xfrm>
          <a:off x="0" y="0"/>
          <a:ext cx="0" cy="0"/>
          <a:chOff x="0" y="0"/>
          <a:chExt cx="0" cy="0"/>
        </a:xfrm>
      </p:grpSpPr>
      <p:sp>
        <p:nvSpPr>
          <p:cNvPr id="120" name="Google Shape;120;p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Patientfall 1</a:t>
            </a:r>
            <a:endParaRPr/>
          </a:p>
        </p:txBody>
      </p:sp>
      <p:sp>
        <p:nvSpPr>
          <p:cNvPr id="121" name="Google Shape;121;p2"/>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90000"/>
              </a:lnSpc>
              <a:spcBef>
                <a:spcPts val="0"/>
              </a:spcBef>
              <a:spcAft>
                <a:spcPts val="0"/>
              </a:spcAft>
              <a:buClr>
                <a:schemeClr val="lt2"/>
              </a:buClr>
              <a:buSzPts val="1800"/>
              <a:buFont typeface="Noto Sans Symbols"/>
              <a:buChar char="🞐"/>
            </a:pPr>
            <a:r>
              <a:rPr lang="en-US" sz="2400" b="0" i="0" u="none" strike="noStrike" cap="none">
                <a:solidFill>
                  <a:schemeClr val="dk1"/>
                </a:solidFill>
                <a:latin typeface="Verdana"/>
                <a:ea typeface="Verdana"/>
                <a:cs typeface="Verdana"/>
                <a:sym typeface="Verdana"/>
              </a:rPr>
              <a:t>På mottagningen träffar du en kvinna 36 år gammal, gift, 2 barn. Överviktsproblem sedan tonåren som accentuerats efter sista graviditeten. Flertalet försök till viktnedgång med olika dieter utan långvarig effekt. Idag väger hon 107 kg på 162 cm. Frisk förutom tablettbehandlad hypertoni.</a:t>
            </a:r>
            <a:endParaRPr/>
          </a:p>
          <a:p>
            <a:pPr marL="342900" marR="0" lvl="0" indent="-200025" algn="l" rtl="0">
              <a:lnSpc>
                <a:spcPct val="90000"/>
              </a:lnSpc>
              <a:spcBef>
                <a:spcPts val="600"/>
              </a:spcBef>
              <a:spcAft>
                <a:spcPts val="0"/>
              </a:spcAft>
              <a:buClr>
                <a:schemeClr val="lt2"/>
              </a:buClr>
              <a:buSzPts val="2250"/>
              <a:buFont typeface="Noto Sans Symbols"/>
              <a:buNone/>
            </a:pPr>
            <a:endParaRPr sz="3000" b="0" i="0" u="none" strike="noStrike" cap="none">
              <a:solidFill>
                <a:schemeClr val="dk1"/>
              </a:solidFill>
              <a:latin typeface="Verdana"/>
              <a:ea typeface="Verdana"/>
              <a:cs typeface="Verdana"/>
              <a:sym typeface="Verdana"/>
            </a:endParaRPr>
          </a:p>
          <a:p>
            <a:pPr marL="342900" marR="0" lvl="0" indent="-342900" algn="l" rtl="0">
              <a:lnSpc>
                <a:spcPct val="90000"/>
              </a:lnSpc>
              <a:spcBef>
                <a:spcPts val="480"/>
              </a:spcBef>
              <a:spcAft>
                <a:spcPts val="0"/>
              </a:spcAft>
              <a:buClr>
                <a:schemeClr val="lt2"/>
              </a:buClr>
              <a:buSzPts val="1800"/>
              <a:buFont typeface="Noto Sans Symbols"/>
              <a:buChar char="🞐"/>
            </a:pPr>
            <a:r>
              <a:rPr lang="en-US" sz="2400" b="0" i="1" u="none" strike="noStrike" cap="none">
                <a:solidFill>
                  <a:schemeClr val="dk1"/>
                </a:solidFill>
                <a:latin typeface="Verdana"/>
                <a:ea typeface="Verdana"/>
                <a:cs typeface="Verdana"/>
                <a:sym typeface="Verdana"/>
              </a:rPr>
              <a:t>Hur definierar man fetma? </a:t>
            </a:r>
            <a:endParaRPr/>
          </a:p>
          <a:p>
            <a:pPr marL="342900" marR="0" lvl="0" indent="-342900" algn="l" rtl="0">
              <a:lnSpc>
                <a:spcPct val="90000"/>
              </a:lnSpc>
              <a:spcBef>
                <a:spcPts val="480"/>
              </a:spcBef>
              <a:spcAft>
                <a:spcPts val="0"/>
              </a:spcAft>
              <a:buClr>
                <a:schemeClr val="lt2"/>
              </a:buClr>
              <a:buSzPts val="1800"/>
              <a:buFont typeface="Noto Sans Symbols"/>
              <a:buChar char="🞐"/>
            </a:pPr>
            <a:r>
              <a:rPr lang="en-US" sz="2400" b="0" i="1" u="none" strike="noStrike" cap="none">
                <a:solidFill>
                  <a:schemeClr val="dk1"/>
                </a:solidFill>
                <a:latin typeface="Verdana"/>
                <a:ea typeface="Verdana"/>
                <a:cs typeface="Verdana"/>
                <a:sym typeface="Verdana"/>
              </a:rPr>
              <a:t>Vilka sjukdomar kan ses som komplikationer till obesitas?</a:t>
            </a:r>
            <a:endParaRPr/>
          </a:p>
          <a:p>
            <a:pPr marL="342900" marR="0" lvl="0" indent="-342900" algn="l" rtl="0">
              <a:lnSpc>
                <a:spcPct val="90000"/>
              </a:lnSpc>
              <a:spcBef>
                <a:spcPts val="480"/>
              </a:spcBef>
              <a:spcAft>
                <a:spcPts val="0"/>
              </a:spcAft>
              <a:buClr>
                <a:schemeClr val="lt2"/>
              </a:buClr>
              <a:buSzPts val="1800"/>
              <a:buFont typeface="Noto Sans Symbols"/>
              <a:buChar char="🞐"/>
            </a:pPr>
            <a:r>
              <a:rPr lang="en-US" sz="2400" b="0" i="1" u="none" strike="noStrike" cap="none">
                <a:solidFill>
                  <a:schemeClr val="dk1"/>
                </a:solidFill>
                <a:latin typeface="Verdana"/>
                <a:ea typeface="Verdana"/>
                <a:cs typeface="Verdana"/>
                <a:sym typeface="Verdana"/>
              </a:rPr>
              <a:t>Indikationer/kontraindikationer för kirurgi?</a:t>
            </a:r>
            <a:endParaRPr/>
          </a:p>
        </p:txBody>
      </p:sp>
      <p:pic>
        <p:nvPicPr>
          <p:cNvPr id="122" name="Google Shape;122;p2"/>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123" name="Google Shape;123;p2"/>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124" name="Google Shape;124;p2"/>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11"/>
        <p:cNvGrpSpPr/>
        <p:nvPr/>
      </p:nvGrpSpPr>
      <p:grpSpPr>
        <a:xfrm>
          <a:off x="0" y="0"/>
          <a:ext cx="0" cy="0"/>
          <a:chOff x="0" y="0"/>
          <a:chExt cx="0" cy="0"/>
        </a:xfrm>
      </p:grpSpPr>
      <p:sp>
        <p:nvSpPr>
          <p:cNvPr id="312" name="Google Shape;312;p20"/>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Patientfall 4</a:t>
            </a:r>
            <a:endParaRPr/>
          </a:p>
        </p:txBody>
      </p:sp>
      <p:sp>
        <p:nvSpPr>
          <p:cNvPr id="313" name="Google Shape;313;p20"/>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650"/>
              <a:buFont typeface="Noto Sans Symbols"/>
              <a:buChar char="🞐"/>
            </a:pPr>
            <a:r>
              <a:rPr lang="en-US" sz="2200" b="0" i="0" u="none">
                <a:solidFill>
                  <a:schemeClr val="dk1"/>
                </a:solidFill>
                <a:latin typeface="Verdana"/>
                <a:ea typeface="Verdana"/>
                <a:cs typeface="Verdana"/>
                <a:sym typeface="Verdana"/>
              </a:rPr>
              <a:t>Du arbetar som primärjour på en kirurgakutmottagning och träffar en väsentligen frisk kvinna som söker pga återkommande buksmärtor ffa efter matintag.</a:t>
            </a:r>
            <a:endParaRPr/>
          </a:p>
          <a:p>
            <a:pPr marL="342900" marR="0" lvl="0" indent="-342900" algn="l" rtl="0">
              <a:lnSpc>
                <a:spcPct val="100000"/>
              </a:lnSpc>
              <a:spcBef>
                <a:spcPts val="440"/>
              </a:spcBef>
              <a:spcAft>
                <a:spcPts val="0"/>
              </a:spcAft>
              <a:buClr>
                <a:schemeClr val="lt2"/>
              </a:buClr>
              <a:buSzPts val="1650"/>
              <a:buFont typeface="Noto Sans Symbols"/>
              <a:buChar char="🞐"/>
            </a:pPr>
            <a:r>
              <a:rPr lang="en-US" sz="2200" b="0" i="0" u="none">
                <a:solidFill>
                  <a:schemeClr val="dk1"/>
                </a:solidFill>
                <a:latin typeface="Verdana"/>
                <a:ea typeface="Verdana"/>
                <a:cs typeface="Verdana"/>
                <a:sym typeface="Verdana"/>
              </a:rPr>
              <a:t>Smärtorna sitter i övre delen av buken. Ej korrelerade till kräkningar. I samband med smärtattackerna kan hon känna sig uppblåst.</a:t>
            </a:r>
            <a:endParaRPr/>
          </a:p>
          <a:p>
            <a:pPr marL="342900" marR="0" lvl="0" indent="-342900" algn="l" rtl="0">
              <a:lnSpc>
                <a:spcPct val="100000"/>
              </a:lnSpc>
              <a:spcBef>
                <a:spcPts val="440"/>
              </a:spcBef>
              <a:spcAft>
                <a:spcPts val="0"/>
              </a:spcAft>
              <a:buClr>
                <a:schemeClr val="lt2"/>
              </a:buClr>
              <a:buSzPts val="1650"/>
              <a:buFont typeface="Noto Sans Symbols"/>
              <a:buChar char="🞐"/>
            </a:pPr>
            <a:r>
              <a:rPr lang="en-US" sz="2200" b="0" i="0" u="none">
                <a:solidFill>
                  <a:schemeClr val="dk1"/>
                </a:solidFill>
                <a:latin typeface="Verdana"/>
                <a:ea typeface="Verdana"/>
                <a:cs typeface="Verdana"/>
                <a:sym typeface="Verdana"/>
              </a:rPr>
              <a:t>Prover ua. När du träffar henne har smärtorna avklingat och buken palperas helt mjuk</a:t>
            </a:r>
            <a:endParaRPr/>
          </a:p>
          <a:p>
            <a:pPr marL="342900" marR="0" lvl="0" indent="-342900" algn="l" rtl="0">
              <a:lnSpc>
                <a:spcPct val="100000"/>
              </a:lnSpc>
              <a:spcBef>
                <a:spcPts val="440"/>
              </a:spcBef>
              <a:spcAft>
                <a:spcPts val="0"/>
              </a:spcAft>
              <a:buClr>
                <a:schemeClr val="lt2"/>
              </a:buClr>
              <a:buSzPts val="1650"/>
              <a:buFont typeface="Noto Sans Symbols"/>
              <a:buChar char="🞐"/>
            </a:pPr>
            <a:r>
              <a:rPr lang="en-US" sz="2200" b="0" i="0" u="none">
                <a:solidFill>
                  <a:schemeClr val="dk1"/>
                </a:solidFill>
                <a:latin typeface="Verdana"/>
                <a:ea typeface="Verdana"/>
                <a:cs typeface="Verdana"/>
                <a:sym typeface="Verdana"/>
              </a:rPr>
              <a:t>Kvinnan äter inga mediciner men har opererats med lap gastric bypass för 9 månader sedan.</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1" u="none">
                <a:solidFill>
                  <a:schemeClr val="dk1"/>
                </a:solidFill>
                <a:latin typeface="Verdana"/>
                <a:ea typeface="Verdana"/>
                <a:cs typeface="Verdana"/>
                <a:sym typeface="Verdana"/>
              </a:rPr>
              <a:t>Vad gör du nu? Vad kan besvären orsakas av?</a:t>
            </a:r>
            <a:endParaRPr/>
          </a:p>
        </p:txBody>
      </p:sp>
      <p:pic>
        <p:nvPicPr>
          <p:cNvPr id="314" name="Google Shape;314;p20"/>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315" name="Google Shape;315;p20"/>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316" name="Google Shape;316;p20"/>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20"/>
        <p:cNvGrpSpPr/>
        <p:nvPr/>
      </p:nvGrpSpPr>
      <p:grpSpPr>
        <a:xfrm>
          <a:off x="0" y="0"/>
          <a:ext cx="0" cy="0"/>
          <a:chOff x="0" y="0"/>
          <a:chExt cx="0" cy="0"/>
        </a:xfrm>
      </p:grpSpPr>
      <p:sp>
        <p:nvSpPr>
          <p:cNvPr id="321" name="Google Shape;321;p21"/>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Sena komplikationer</a:t>
            </a:r>
            <a:endParaRPr/>
          </a:p>
        </p:txBody>
      </p:sp>
      <p:sp>
        <p:nvSpPr>
          <p:cNvPr id="322" name="Google Shape;322;p21"/>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Slitsileus – intern herniering</a:t>
            </a:r>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Stomalt ulcus</a:t>
            </a:r>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Malnutrition – anemi, osteoporos, B-vitaminbrist etc</a:t>
            </a:r>
            <a:endParaRPr/>
          </a:p>
          <a:p>
            <a:pPr marL="342900" marR="0" lvl="0" indent="-209550" algn="l" rtl="0">
              <a:spcBef>
                <a:spcPts val="560"/>
              </a:spcBef>
              <a:spcAft>
                <a:spcPts val="0"/>
              </a:spcAft>
              <a:buClr>
                <a:schemeClr val="lt2"/>
              </a:buClr>
              <a:buSzPts val="2100"/>
              <a:buFont typeface="Noto Sans Symbols"/>
              <a:buNone/>
            </a:pPr>
            <a:endParaRPr sz="2800" b="0" i="0" u="none">
              <a:solidFill>
                <a:schemeClr val="dk1"/>
              </a:solidFill>
              <a:latin typeface="Verdana"/>
              <a:ea typeface="Verdana"/>
              <a:cs typeface="Verdana"/>
              <a:sym typeface="Verdana"/>
            </a:endParaRPr>
          </a:p>
        </p:txBody>
      </p:sp>
      <p:pic>
        <p:nvPicPr>
          <p:cNvPr id="323" name="Google Shape;323;p21"/>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324" name="Google Shape;324;p21"/>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325" name="Google Shape;325;p21"/>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30"/>
        <p:cNvGrpSpPr/>
        <p:nvPr/>
      </p:nvGrpSpPr>
      <p:grpSpPr>
        <a:xfrm>
          <a:off x="0" y="0"/>
          <a:ext cx="0" cy="0"/>
          <a:chOff x="0" y="0"/>
          <a:chExt cx="0" cy="0"/>
        </a:xfrm>
      </p:grpSpPr>
      <p:sp>
        <p:nvSpPr>
          <p:cNvPr id="331" name="Google Shape;331;p22"/>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Slitsileus – intern herniering 1</a:t>
            </a:r>
            <a:endParaRPr/>
          </a:p>
        </p:txBody>
      </p:sp>
      <p:sp>
        <p:nvSpPr>
          <p:cNvPr id="332" name="Google Shape;332;p22"/>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Kan vara livshotande då hernieringen kan drabba stora delar av tunntarmen som kan gå i nekros.</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De flesta fallen ses minst 1½ år postoperativt och patienten har då gått ned ordentligt i vikt men inre herniering har rapporterats även omedelbart postoperativt.</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Ca 4-5% drabbas de första 3 åren efter operation.</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Graviditet tycks vara en specifik riskfaktor.</a:t>
            </a:r>
            <a:endParaRPr/>
          </a:p>
          <a:p>
            <a:pPr marL="342900" marR="0" lvl="0" indent="-228600" algn="l" rtl="0">
              <a:lnSpc>
                <a:spcPct val="100000"/>
              </a:lnSpc>
              <a:spcBef>
                <a:spcPts val="480"/>
              </a:spcBef>
              <a:spcAft>
                <a:spcPts val="0"/>
              </a:spcAft>
              <a:buClr>
                <a:schemeClr val="lt2"/>
              </a:buClr>
              <a:buSzPts val="1800"/>
              <a:buFont typeface="Noto Sans Symbols"/>
              <a:buNone/>
            </a:pPr>
            <a:endParaRPr sz="2400" b="0" i="0" u="none">
              <a:solidFill>
                <a:schemeClr val="dk1"/>
              </a:solidFill>
              <a:latin typeface="Verdana"/>
              <a:ea typeface="Verdana"/>
              <a:cs typeface="Verdana"/>
              <a:sym typeface="Verdana"/>
            </a:endParaRPr>
          </a:p>
          <a:p>
            <a:pPr marL="342900" marR="0" lvl="0" indent="-228600" algn="l" rtl="0">
              <a:spcBef>
                <a:spcPts val="480"/>
              </a:spcBef>
              <a:spcAft>
                <a:spcPts val="0"/>
              </a:spcAft>
              <a:buClr>
                <a:schemeClr val="lt2"/>
              </a:buClr>
              <a:buSzPts val="1800"/>
              <a:buFont typeface="Noto Sans Symbols"/>
              <a:buNone/>
            </a:pPr>
            <a:endParaRPr sz="2400" b="0" i="0" u="none">
              <a:solidFill>
                <a:schemeClr val="dk1"/>
              </a:solidFill>
              <a:latin typeface="Verdana"/>
              <a:ea typeface="Verdana"/>
              <a:cs typeface="Verdana"/>
              <a:sym typeface="Verdana"/>
            </a:endParaRPr>
          </a:p>
        </p:txBody>
      </p:sp>
      <p:pic>
        <p:nvPicPr>
          <p:cNvPr id="333" name="Google Shape;333;p22"/>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334" name="Google Shape;334;p22"/>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335" name="Google Shape;335;p22"/>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40"/>
        <p:cNvGrpSpPr/>
        <p:nvPr/>
      </p:nvGrpSpPr>
      <p:grpSpPr>
        <a:xfrm>
          <a:off x="0" y="0"/>
          <a:ext cx="0" cy="0"/>
          <a:chOff x="0" y="0"/>
          <a:chExt cx="0" cy="0"/>
        </a:xfrm>
      </p:grpSpPr>
      <p:sp>
        <p:nvSpPr>
          <p:cNvPr id="341" name="Google Shape;341;p2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Slitsileus – intern herniering 2</a:t>
            </a:r>
            <a:endParaRPr/>
          </a:p>
        </p:txBody>
      </p:sp>
      <p:sp>
        <p:nvSpPr>
          <p:cNvPr id="342" name="Google Shape;342;p2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lvl="0" indent="-342900" algn="l" rtl="0">
              <a:lnSpc>
                <a:spcPct val="100000"/>
              </a:lnSpc>
              <a:spcBef>
                <a:spcPts val="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Kliniskt svårbedömd. </a:t>
            </a:r>
            <a:endParaRPr/>
          </a:p>
          <a:p>
            <a:pPr marL="342900" lvl="0" indent="-228600" algn="l" rtl="0">
              <a:lnSpc>
                <a:spcPct val="100000"/>
              </a:lnSpc>
              <a:spcBef>
                <a:spcPts val="480"/>
              </a:spcBef>
              <a:spcAft>
                <a:spcPts val="0"/>
              </a:spcAft>
              <a:buClr>
                <a:schemeClr val="lt2"/>
              </a:buClr>
              <a:buSzPts val="1800"/>
              <a:buFont typeface="Noto Sans Symbols"/>
              <a:buNone/>
            </a:pPr>
            <a:endParaRPr sz="2400" b="0" i="0" u="none">
              <a:solidFill>
                <a:schemeClr val="dk1"/>
              </a:solidFill>
              <a:latin typeface="Verdana"/>
              <a:ea typeface="Verdana"/>
              <a:cs typeface="Verdana"/>
              <a:sym typeface="Verdana"/>
            </a:endParaRPr>
          </a:p>
          <a:p>
            <a:pPr marL="34290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Utreds akut med CT buk, bilderna dock svårtolkade men virvelformat kärlmönster är ett säkert tecken på inre bråck.</a:t>
            </a:r>
            <a:endParaRPr/>
          </a:p>
          <a:p>
            <a:pPr marL="342900" lvl="0" indent="-228600" algn="l" rtl="0">
              <a:lnSpc>
                <a:spcPct val="100000"/>
              </a:lnSpc>
              <a:spcBef>
                <a:spcPts val="480"/>
              </a:spcBef>
              <a:spcAft>
                <a:spcPts val="0"/>
              </a:spcAft>
              <a:buClr>
                <a:schemeClr val="lt2"/>
              </a:buClr>
              <a:buSzPts val="1800"/>
              <a:buFont typeface="Noto Sans Symbols"/>
              <a:buNone/>
            </a:pPr>
            <a:endParaRPr sz="2400" b="0" i="0" u="none">
              <a:solidFill>
                <a:schemeClr val="dk1"/>
              </a:solidFill>
              <a:latin typeface="Verdana"/>
              <a:ea typeface="Verdana"/>
              <a:cs typeface="Verdana"/>
              <a:sym typeface="Verdana"/>
            </a:endParaRPr>
          </a:p>
          <a:p>
            <a:pPr marL="34290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Var mycket liberal med operativ åtgärd varvid tarmarna retraheras och slitsarna förslutes.</a:t>
            </a:r>
            <a:endParaRPr/>
          </a:p>
          <a:p>
            <a:pPr marL="342900" lvl="0" indent="-209550" algn="l" rtl="0">
              <a:lnSpc>
                <a:spcPct val="100000"/>
              </a:lnSpc>
              <a:spcBef>
                <a:spcPts val="560"/>
              </a:spcBef>
              <a:spcAft>
                <a:spcPts val="0"/>
              </a:spcAft>
              <a:buClr>
                <a:schemeClr val="lt2"/>
              </a:buClr>
              <a:buSzPts val="2100"/>
              <a:buFont typeface="Noto Sans Symbols"/>
              <a:buNone/>
            </a:pPr>
            <a:endParaRPr sz="2800" b="0" i="0" u="none">
              <a:solidFill>
                <a:schemeClr val="dk1"/>
              </a:solidFill>
              <a:latin typeface="Verdana"/>
              <a:ea typeface="Verdana"/>
              <a:cs typeface="Verdana"/>
              <a:sym typeface="Verdana"/>
            </a:endParaRPr>
          </a:p>
          <a:p>
            <a:pPr marL="342900" lvl="0" indent="-209550" algn="l" rtl="0">
              <a:spcBef>
                <a:spcPts val="560"/>
              </a:spcBef>
              <a:spcAft>
                <a:spcPts val="0"/>
              </a:spcAft>
              <a:buSzPts val="2100"/>
              <a:buNone/>
            </a:pPr>
            <a:endParaRPr sz="2800" b="0" i="0" u="none">
              <a:solidFill>
                <a:schemeClr val="dk1"/>
              </a:solidFill>
              <a:latin typeface="Verdana"/>
              <a:ea typeface="Verdana"/>
              <a:cs typeface="Verdana"/>
              <a:sym typeface="Verdana"/>
            </a:endParaRPr>
          </a:p>
        </p:txBody>
      </p:sp>
      <p:pic>
        <p:nvPicPr>
          <p:cNvPr id="343" name="Google Shape;343;p23"/>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344" name="Google Shape;344;p23"/>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345" name="Google Shape;345;p23"/>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0"/>
        <p:cNvGrpSpPr/>
        <p:nvPr/>
      </p:nvGrpSpPr>
      <p:grpSpPr>
        <a:xfrm>
          <a:off x="0" y="0"/>
          <a:ext cx="0" cy="0"/>
          <a:chOff x="0" y="0"/>
          <a:chExt cx="0" cy="0"/>
        </a:xfrm>
      </p:grpSpPr>
      <p:pic>
        <p:nvPicPr>
          <p:cNvPr id="351" name="Google Shape;351;p24" descr="/Users/evaszabo/Desktop/rtg.mov"/>
          <p:cNvPicPr preferRelativeResize="0">
            <a:picLocks noGrp="1"/>
          </p:cNvPicPr>
          <p:nvPr>
            <p:ph type="body" idx="1"/>
          </p:nvPr>
        </p:nvPicPr>
        <p:blipFill rotWithShape="1">
          <a:blip r:embed="rId3">
            <a:alphaModFix/>
          </a:blip>
          <a:srcRect/>
          <a:stretch/>
        </p:blipFill>
        <p:spPr>
          <a:xfrm>
            <a:off x="177800" y="0"/>
            <a:ext cx="8966200" cy="6858000"/>
          </a:xfrm>
          <a:prstGeom prst="rect">
            <a:avLst/>
          </a:prstGeom>
          <a:noFill/>
          <a:ln>
            <a:noFill/>
          </a:ln>
        </p:spPr>
      </p:pic>
      <p:sp>
        <p:nvSpPr>
          <p:cNvPr id="352" name="Google Shape;352;p24"/>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353" name="Google Shape;353;p24"/>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58"/>
        <p:cNvGrpSpPr/>
        <p:nvPr/>
      </p:nvGrpSpPr>
      <p:grpSpPr>
        <a:xfrm>
          <a:off x="0" y="0"/>
          <a:ext cx="0" cy="0"/>
          <a:chOff x="0" y="0"/>
          <a:chExt cx="0" cy="0"/>
        </a:xfrm>
      </p:grpSpPr>
      <p:sp>
        <p:nvSpPr>
          <p:cNvPr id="359" name="Google Shape;359;p2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Patientfall 5</a:t>
            </a:r>
            <a:endParaRPr/>
          </a:p>
        </p:txBody>
      </p:sp>
      <p:sp>
        <p:nvSpPr>
          <p:cNvPr id="360" name="Google Shape;360;p25"/>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När du går jour träffar du en man som för ca 1 månad sedan genomgick gastric bypass. Viktnedgången har gått fint och han har mått bra tills för en vecka sedan då han börjat må alltmer illa och kräkts allt oftare efter måltid. Idag har han även noterat lite blod i kräkningen. Hb 118. Cirk stabil.</a:t>
            </a:r>
            <a:endParaRPr/>
          </a:p>
          <a:p>
            <a:pPr marL="342900" marR="0" lvl="0" indent="-200025" algn="l" rtl="0">
              <a:lnSpc>
                <a:spcPct val="100000"/>
              </a:lnSpc>
              <a:spcBef>
                <a:spcPts val="600"/>
              </a:spcBef>
              <a:spcAft>
                <a:spcPts val="0"/>
              </a:spcAft>
              <a:buClr>
                <a:schemeClr val="lt2"/>
              </a:buClr>
              <a:buSzPts val="2250"/>
              <a:buFont typeface="Noto Sans Symbols"/>
              <a:buNone/>
            </a:pPr>
            <a:endParaRPr sz="3000" b="0" i="0" u="none">
              <a:solidFill>
                <a:schemeClr val="dk1"/>
              </a:solidFill>
              <a:latin typeface="Verdana"/>
              <a:ea typeface="Verdana"/>
              <a:cs typeface="Verdana"/>
              <a:sym typeface="Verdana"/>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1" u="none">
                <a:solidFill>
                  <a:schemeClr val="dk1"/>
                </a:solidFill>
                <a:latin typeface="Verdana"/>
                <a:ea typeface="Verdana"/>
                <a:cs typeface="Verdana"/>
                <a:sym typeface="Verdana"/>
              </a:rPr>
              <a:t>Vad är detta? Hur utreder du?</a:t>
            </a:r>
            <a:endParaRPr/>
          </a:p>
        </p:txBody>
      </p:sp>
      <p:pic>
        <p:nvPicPr>
          <p:cNvPr id="361" name="Google Shape;361;p25"/>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362" name="Google Shape;362;p25"/>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363" name="Google Shape;363;p25"/>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68"/>
        <p:cNvGrpSpPr/>
        <p:nvPr/>
      </p:nvGrpSpPr>
      <p:grpSpPr>
        <a:xfrm>
          <a:off x="0" y="0"/>
          <a:ext cx="0" cy="0"/>
          <a:chOff x="0" y="0"/>
          <a:chExt cx="0" cy="0"/>
        </a:xfrm>
      </p:grpSpPr>
      <p:sp>
        <p:nvSpPr>
          <p:cNvPr id="369" name="Google Shape;369;p2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Stomalt ulcus/anastomosstriktur</a:t>
            </a:r>
            <a:endParaRPr/>
          </a:p>
        </p:txBody>
      </p:sp>
      <p:sp>
        <p:nvSpPr>
          <p:cNvPr id="370" name="Google Shape;370;p26"/>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Anastomosstriktur debuterar oftast under den första månaden efter operation. </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Patienten uppvisar kräkningar och smärta i epigastriet efter måltid. Symtomen brukar successivt förvärras.</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Gastroskopi ger diagnosen.  </a:t>
            </a:r>
            <a:endParaRPr sz="2400" b="0" i="0" u="none">
              <a:solidFill>
                <a:schemeClr val="dk1"/>
              </a:solidFill>
              <a:latin typeface="Garamond"/>
              <a:ea typeface="Garamond"/>
              <a:cs typeface="Garamond"/>
              <a:sym typeface="Garamond"/>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Anastomosstrikturer behandlas med ballongdilatation.</a:t>
            </a:r>
            <a:endParaRPr/>
          </a:p>
          <a:p>
            <a:pPr marL="342900" marR="0" lvl="0" indent="-342900" algn="l" rtl="0">
              <a:lnSpc>
                <a:spcPct val="100000"/>
              </a:lnSpc>
              <a:spcBef>
                <a:spcPts val="480"/>
              </a:spcBef>
              <a:spcAft>
                <a:spcPts val="0"/>
              </a:spcAft>
              <a:buClr>
                <a:schemeClr val="lt2"/>
              </a:buClr>
              <a:buSzPts val="1800"/>
              <a:buFont typeface="Noto Sans Symbols"/>
              <a:buChar char="🞐"/>
            </a:pPr>
            <a:r>
              <a:rPr lang="en-US" sz="2400" b="0" i="0" u="none">
                <a:solidFill>
                  <a:schemeClr val="dk1"/>
                </a:solidFill>
                <a:latin typeface="Verdana"/>
                <a:ea typeface="Verdana"/>
                <a:cs typeface="Verdana"/>
                <a:sym typeface="Verdana"/>
              </a:rPr>
              <a:t>Stomalt ulcus ges PPI samt sedvanlig endoskopisk behandling vid blödning.</a:t>
            </a:r>
            <a:endParaRPr/>
          </a:p>
        </p:txBody>
      </p:sp>
      <p:pic>
        <p:nvPicPr>
          <p:cNvPr id="371" name="Google Shape;371;p26"/>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372" name="Google Shape;372;p26"/>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373" name="Google Shape;373;p26"/>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78"/>
        <p:cNvGrpSpPr/>
        <p:nvPr/>
      </p:nvGrpSpPr>
      <p:grpSpPr>
        <a:xfrm>
          <a:off x="0" y="0"/>
          <a:ext cx="0" cy="0"/>
          <a:chOff x="0" y="0"/>
          <a:chExt cx="0" cy="0"/>
        </a:xfrm>
      </p:grpSpPr>
      <p:sp>
        <p:nvSpPr>
          <p:cNvPr id="379" name="Google Shape;379;p2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Operationsresultat 1</a:t>
            </a:r>
            <a:endParaRPr/>
          </a:p>
        </p:txBody>
      </p:sp>
      <p:sp>
        <p:nvSpPr>
          <p:cNvPr id="380" name="Google Shape;380;p27"/>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Viktnedgång efter gastric bypass operation är ca 25% efter 10 år. </a:t>
            </a:r>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Majoriteten av patienterna med diabetes blir medicinfria. Detta är vid gastric bypass oberoende av viktnedgången.</a:t>
            </a:r>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Sömnapnebesvär minskar linjärt med viktnedgången</a:t>
            </a:r>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Effekten på hypertoni är inte säkerställd men dödligheten i hjärtinfarkt minskar signifikant.</a:t>
            </a:r>
            <a:endParaRPr/>
          </a:p>
        </p:txBody>
      </p:sp>
      <p:pic>
        <p:nvPicPr>
          <p:cNvPr id="381" name="Google Shape;381;p27"/>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382" name="Google Shape;382;p27"/>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383" name="Google Shape;383;p27"/>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388"/>
        <p:cNvGrpSpPr/>
        <p:nvPr/>
      </p:nvGrpSpPr>
      <p:grpSpPr>
        <a:xfrm>
          <a:off x="0" y="0"/>
          <a:ext cx="0" cy="0"/>
          <a:chOff x="0" y="0"/>
          <a:chExt cx="0" cy="0"/>
        </a:xfrm>
      </p:grpSpPr>
      <p:sp>
        <p:nvSpPr>
          <p:cNvPr id="389" name="Google Shape;389;p2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Operationsresultat 2</a:t>
            </a:r>
            <a:endParaRPr/>
          </a:p>
        </p:txBody>
      </p:sp>
      <p:sp>
        <p:nvSpPr>
          <p:cNvPr id="390" name="Google Shape;390;p28"/>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Mortaliteten vid gastric bypass kirurgi är idag ca 0.2%</a:t>
            </a:r>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Det är mycket viktigt att denna är låg eftersom som operationen är profylaktisk mot framtida men pga obesitas</a:t>
            </a:r>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Vid mortalitet ≥ 1% finns det ingen vinst med operation</a:t>
            </a:r>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a:solidFill>
                  <a:schemeClr val="dk1"/>
                </a:solidFill>
                <a:latin typeface="Verdana"/>
                <a:ea typeface="Verdana"/>
                <a:cs typeface="Verdana"/>
                <a:sym typeface="Verdana"/>
              </a:rPr>
              <a:t>Ca 175000 personer i Sverige har BMI &gt;35 och kan komma ifråga gällande kirurgisk behandling</a:t>
            </a:r>
            <a:endParaRPr/>
          </a:p>
        </p:txBody>
      </p:sp>
      <p:pic>
        <p:nvPicPr>
          <p:cNvPr id="391" name="Google Shape;391;p28"/>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392" name="Google Shape;392;p28"/>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393" name="Google Shape;393;p28"/>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9"/>
        <p:cNvGrpSpPr/>
        <p:nvPr/>
      </p:nvGrpSpPr>
      <p:grpSpPr>
        <a:xfrm>
          <a:off x="0" y="0"/>
          <a:ext cx="0" cy="0"/>
          <a:chOff x="0" y="0"/>
          <a:chExt cx="0" cy="0"/>
        </a:xfrm>
      </p:grpSpPr>
      <p:sp>
        <p:nvSpPr>
          <p:cNvPr id="130" name="Google Shape;130;p3"/>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Definition</a:t>
            </a:r>
            <a:endParaRPr/>
          </a:p>
        </p:txBody>
      </p:sp>
      <p:sp>
        <p:nvSpPr>
          <p:cNvPr id="131" name="Google Shape;131;p3"/>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250"/>
              <a:buFont typeface="Noto Sans Symbols"/>
              <a:buChar char="🞐"/>
            </a:pPr>
            <a:r>
              <a:rPr lang="en-US" sz="3000" b="0" i="0" u="none" strike="noStrike" cap="none">
                <a:solidFill>
                  <a:schemeClr val="dk1"/>
                </a:solidFill>
                <a:latin typeface="Verdana"/>
                <a:ea typeface="Verdana"/>
                <a:cs typeface="Verdana"/>
                <a:sym typeface="Verdana"/>
              </a:rPr>
              <a:t>BMI= Vikt (kg)/ Längd (m)2</a:t>
            </a:r>
            <a:endParaRPr/>
          </a:p>
          <a:p>
            <a:pPr marL="342900" marR="0" lvl="0" indent="-200025" algn="l" rtl="0">
              <a:lnSpc>
                <a:spcPct val="100000"/>
              </a:lnSpc>
              <a:spcBef>
                <a:spcPts val="600"/>
              </a:spcBef>
              <a:spcAft>
                <a:spcPts val="0"/>
              </a:spcAft>
              <a:buClr>
                <a:schemeClr val="lt2"/>
              </a:buClr>
              <a:buSzPts val="2250"/>
              <a:buFont typeface="Noto Sans Symbols"/>
              <a:buNone/>
            </a:pPr>
            <a:endParaRPr sz="3000" b="0" i="0" u="none" strike="noStrike" cap="none">
              <a:solidFill>
                <a:schemeClr val="dk1"/>
              </a:solidFill>
              <a:latin typeface="Verdana"/>
              <a:ea typeface="Verdana"/>
              <a:cs typeface="Verdana"/>
              <a:sym typeface="Verdana"/>
            </a:endParaRPr>
          </a:p>
          <a:p>
            <a:pPr marL="342900" marR="0" lvl="0" indent="-342900" algn="l" rtl="0">
              <a:lnSpc>
                <a:spcPct val="100000"/>
              </a:lnSpc>
              <a:spcBef>
                <a:spcPts val="600"/>
              </a:spcBef>
              <a:spcAft>
                <a:spcPts val="0"/>
              </a:spcAft>
              <a:buClr>
                <a:schemeClr val="lt2"/>
              </a:buClr>
              <a:buSzPts val="2250"/>
              <a:buFont typeface="Noto Sans Symbols"/>
              <a:buChar char="🞐"/>
            </a:pPr>
            <a:r>
              <a:rPr lang="en-US" sz="3000" b="0" i="0" u="none" strike="noStrike" cap="none">
                <a:solidFill>
                  <a:schemeClr val="dk1"/>
                </a:solidFill>
                <a:latin typeface="Verdana"/>
                <a:ea typeface="Verdana"/>
                <a:cs typeface="Verdana"/>
                <a:sym typeface="Verdana"/>
              </a:rPr>
              <a:t>Övervikt – BMI &gt;25</a:t>
            </a:r>
            <a:endParaRPr/>
          </a:p>
          <a:p>
            <a:pPr marL="342900" marR="0" lvl="0" indent="-342900" algn="l" rtl="0">
              <a:lnSpc>
                <a:spcPct val="100000"/>
              </a:lnSpc>
              <a:spcBef>
                <a:spcPts val="600"/>
              </a:spcBef>
              <a:spcAft>
                <a:spcPts val="0"/>
              </a:spcAft>
              <a:buClr>
                <a:schemeClr val="lt2"/>
              </a:buClr>
              <a:buSzPts val="2250"/>
              <a:buFont typeface="Noto Sans Symbols"/>
              <a:buChar char="🞐"/>
            </a:pPr>
            <a:r>
              <a:rPr lang="en-US" sz="3000" b="0" i="0" u="none" strike="noStrike" cap="none">
                <a:solidFill>
                  <a:schemeClr val="dk1"/>
                </a:solidFill>
                <a:latin typeface="Verdana"/>
                <a:ea typeface="Verdana"/>
                <a:cs typeface="Verdana"/>
                <a:sym typeface="Verdana"/>
              </a:rPr>
              <a:t>Fetma – BMI &gt;30</a:t>
            </a:r>
            <a:endParaRPr/>
          </a:p>
          <a:p>
            <a:pPr marL="342900" marR="0" lvl="0" indent="-342900" algn="l" rtl="0">
              <a:lnSpc>
                <a:spcPct val="100000"/>
              </a:lnSpc>
              <a:spcBef>
                <a:spcPts val="600"/>
              </a:spcBef>
              <a:spcAft>
                <a:spcPts val="0"/>
              </a:spcAft>
              <a:buClr>
                <a:schemeClr val="lt2"/>
              </a:buClr>
              <a:buSzPts val="2250"/>
              <a:buFont typeface="Noto Sans Symbols"/>
              <a:buChar char="🞐"/>
            </a:pPr>
            <a:r>
              <a:rPr lang="en-US" sz="3000" b="0" i="0" u="none" strike="noStrike" cap="none">
                <a:solidFill>
                  <a:schemeClr val="dk1"/>
                </a:solidFill>
                <a:latin typeface="Verdana"/>
                <a:ea typeface="Verdana"/>
                <a:cs typeface="Verdana"/>
                <a:sym typeface="Verdana"/>
              </a:rPr>
              <a:t>Sjuklig fetma – BMI &gt;35</a:t>
            </a:r>
            <a:endParaRPr/>
          </a:p>
        </p:txBody>
      </p:sp>
      <p:pic>
        <p:nvPicPr>
          <p:cNvPr id="132" name="Google Shape;132;p3"/>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133" name="Google Shape;133;p3"/>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134" name="Google Shape;134;p3"/>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39"/>
        <p:cNvGrpSpPr/>
        <p:nvPr/>
      </p:nvGrpSpPr>
      <p:grpSpPr>
        <a:xfrm>
          <a:off x="0" y="0"/>
          <a:ext cx="0" cy="0"/>
          <a:chOff x="0" y="0"/>
          <a:chExt cx="0" cy="0"/>
        </a:xfrm>
      </p:grpSpPr>
      <p:sp>
        <p:nvSpPr>
          <p:cNvPr id="140" name="Google Shape;140;p4"/>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Komplikationer till övervikt 1</a:t>
            </a:r>
            <a:endParaRPr/>
          </a:p>
        </p:txBody>
      </p:sp>
      <p:sp>
        <p:nvSpPr>
          <p:cNvPr id="141" name="Google Shape;141;p4"/>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100"/>
              <a:buFont typeface="Noto Sans Symbols"/>
              <a:buChar char="🞐"/>
            </a:pPr>
            <a:r>
              <a:rPr lang="en-US" sz="2800" b="0" i="0" u="none" strike="noStrike" cap="none">
                <a:solidFill>
                  <a:schemeClr val="dk1"/>
                </a:solidFill>
                <a:latin typeface="Verdana"/>
                <a:ea typeface="Verdana"/>
                <a:cs typeface="Verdana"/>
                <a:sym typeface="Verdana"/>
              </a:rPr>
              <a:t>Hypertoni</a:t>
            </a:r>
            <a:endParaRPr/>
          </a:p>
          <a:p>
            <a:pPr marL="742950" marR="0" lvl="1" indent="-171450" algn="l" rtl="0">
              <a:lnSpc>
                <a:spcPct val="100000"/>
              </a:lnSpc>
              <a:spcBef>
                <a:spcPts val="480"/>
              </a:spcBef>
              <a:spcAft>
                <a:spcPts val="0"/>
              </a:spcAft>
              <a:buClr>
                <a:schemeClr val="dk2"/>
              </a:buClr>
              <a:buSzPts val="1800"/>
              <a:buFont typeface="Noto Sans Symbols"/>
              <a:buNone/>
            </a:pPr>
            <a:endParaRPr sz="2400" b="0" i="0" u="none" strike="noStrike" cap="none">
              <a:solidFill>
                <a:schemeClr val="dk1"/>
              </a:solidFill>
              <a:latin typeface="Verdana"/>
              <a:ea typeface="Verdana"/>
              <a:cs typeface="Verdana"/>
              <a:sym typeface="Verdana"/>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strike="noStrike" cap="none">
                <a:solidFill>
                  <a:schemeClr val="dk1"/>
                </a:solidFill>
                <a:latin typeface="Verdana"/>
                <a:ea typeface="Verdana"/>
                <a:cs typeface="Verdana"/>
                <a:sym typeface="Verdana"/>
              </a:rPr>
              <a:t>Diabetes typ 2</a:t>
            </a:r>
            <a:endParaRPr/>
          </a:p>
          <a:p>
            <a:pPr marL="742950" marR="0" lvl="1" indent="-171450" algn="l" rtl="0">
              <a:lnSpc>
                <a:spcPct val="100000"/>
              </a:lnSpc>
              <a:spcBef>
                <a:spcPts val="480"/>
              </a:spcBef>
              <a:spcAft>
                <a:spcPts val="0"/>
              </a:spcAft>
              <a:buClr>
                <a:schemeClr val="dk2"/>
              </a:buClr>
              <a:buSzPts val="1800"/>
              <a:buFont typeface="Noto Sans Symbols"/>
              <a:buNone/>
            </a:pPr>
            <a:endParaRPr sz="2400" b="0" i="0" u="none" strike="noStrike" cap="none">
              <a:solidFill>
                <a:schemeClr val="dk1"/>
              </a:solidFill>
              <a:latin typeface="Verdana"/>
              <a:ea typeface="Verdana"/>
              <a:cs typeface="Verdana"/>
              <a:sym typeface="Verdana"/>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0" u="none" strike="noStrike" cap="none">
                <a:solidFill>
                  <a:schemeClr val="dk1"/>
                </a:solidFill>
                <a:latin typeface="Verdana"/>
                <a:ea typeface="Verdana"/>
                <a:cs typeface="Verdana"/>
                <a:sym typeface="Verdana"/>
              </a:rPr>
              <a:t>Sömnapnésyndrom</a:t>
            </a:r>
            <a:endParaRPr/>
          </a:p>
        </p:txBody>
      </p:sp>
      <p:pic>
        <p:nvPicPr>
          <p:cNvPr id="142" name="Google Shape;142;p4"/>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143" name="Google Shape;143;p4"/>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144" name="Google Shape;144;p4"/>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9"/>
        <p:cNvGrpSpPr/>
        <p:nvPr/>
      </p:nvGrpSpPr>
      <p:grpSpPr>
        <a:xfrm>
          <a:off x="0" y="0"/>
          <a:ext cx="0" cy="0"/>
          <a:chOff x="0" y="0"/>
          <a:chExt cx="0" cy="0"/>
        </a:xfrm>
      </p:grpSpPr>
      <p:sp>
        <p:nvSpPr>
          <p:cNvPr id="150" name="Google Shape;150;p5"/>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Komplikationer till övervikt 2</a:t>
            </a:r>
            <a:endParaRPr/>
          </a:p>
        </p:txBody>
      </p:sp>
      <p:sp>
        <p:nvSpPr>
          <p:cNvPr id="151" name="Google Shape;151;p5"/>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250"/>
              <a:buFont typeface="Noto Sans Symbols"/>
              <a:buChar char="🞐"/>
            </a:pPr>
            <a:r>
              <a:rPr lang="en-US" sz="3000" b="0" i="0" u="none" strike="noStrike" cap="none">
                <a:solidFill>
                  <a:schemeClr val="dk1"/>
                </a:solidFill>
                <a:latin typeface="Verdana"/>
                <a:ea typeface="Verdana"/>
                <a:cs typeface="Verdana"/>
                <a:sym typeface="Verdana"/>
              </a:rPr>
              <a:t>Ledbesvär</a:t>
            </a:r>
            <a:endParaRPr/>
          </a:p>
          <a:p>
            <a:pPr marL="342900" marR="0" lvl="0" indent="-342900" algn="l" rtl="0">
              <a:lnSpc>
                <a:spcPct val="100000"/>
              </a:lnSpc>
              <a:spcBef>
                <a:spcPts val="600"/>
              </a:spcBef>
              <a:spcAft>
                <a:spcPts val="0"/>
              </a:spcAft>
              <a:buClr>
                <a:schemeClr val="lt2"/>
              </a:buClr>
              <a:buSzPts val="2250"/>
              <a:buFont typeface="Noto Sans Symbols"/>
              <a:buChar char="🞐"/>
            </a:pPr>
            <a:r>
              <a:rPr lang="en-US" sz="3000" b="0" i="0" u="none" strike="noStrike" cap="none">
                <a:solidFill>
                  <a:schemeClr val="dk1"/>
                </a:solidFill>
                <a:latin typeface="Verdana"/>
                <a:ea typeface="Verdana"/>
                <a:cs typeface="Verdana"/>
                <a:sym typeface="Verdana"/>
              </a:rPr>
              <a:t>Hjärt-kärlsjukdom</a:t>
            </a:r>
            <a:endParaRPr/>
          </a:p>
          <a:p>
            <a:pPr marL="342900" marR="0" lvl="0" indent="-342900" algn="l" rtl="0">
              <a:lnSpc>
                <a:spcPct val="100000"/>
              </a:lnSpc>
              <a:spcBef>
                <a:spcPts val="600"/>
              </a:spcBef>
              <a:spcAft>
                <a:spcPts val="0"/>
              </a:spcAft>
              <a:buClr>
                <a:schemeClr val="lt2"/>
              </a:buClr>
              <a:buSzPts val="2250"/>
              <a:buFont typeface="Noto Sans Symbols"/>
              <a:buChar char="🞐"/>
            </a:pPr>
            <a:r>
              <a:rPr lang="en-US" sz="3000" b="0" i="0" u="none" strike="noStrike" cap="none">
                <a:solidFill>
                  <a:schemeClr val="dk1"/>
                </a:solidFill>
                <a:latin typeface="Verdana"/>
                <a:ea typeface="Verdana"/>
                <a:cs typeface="Verdana"/>
                <a:sym typeface="Verdana"/>
              </a:rPr>
              <a:t>Hyperlipidemi</a:t>
            </a:r>
            <a:endParaRPr/>
          </a:p>
          <a:p>
            <a:pPr marL="342900" marR="0" lvl="0" indent="-342900" algn="l" rtl="0">
              <a:lnSpc>
                <a:spcPct val="100000"/>
              </a:lnSpc>
              <a:spcBef>
                <a:spcPts val="600"/>
              </a:spcBef>
              <a:spcAft>
                <a:spcPts val="0"/>
              </a:spcAft>
              <a:buClr>
                <a:schemeClr val="lt2"/>
              </a:buClr>
              <a:buSzPts val="2250"/>
              <a:buFont typeface="Noto Sans Symbols"/>
              <a:buChar char="🞐"/>
            </a:pPr>
            <a:r>
              <a:rPr lang="en-US" sz="3000" b="0" i="0" u="none" strike="noStrike" cap="none">
                <a:solidFill>
                  <a:schemeClr val="dk1"/>
                </a:solidFill>
                <a:latin typeface="Verdana"/>
                <a:ea typeface="Verdana"/>
                <a:cs typeface="Verdana"/>
                <a:sym typeface="Verdana"/>
              </a:rPr>
              <a:t>Infertilitet</a:t>
            </a:r>
            <a:endParaRPr/>
          </a:p>
          <a:p>
            <a:pPr marL="342900" marR="0" lvl="0" indent="-342900" algn="l" rtl="0">
              <a:lnSpc>
                <a:spcPct val="100000"/>
              </a:lnSpc>
              <a:spcBef>
                <a:spcPts val="600"/>
              </a:spcBef>
              <a:spcAft>
                <a:spcPts val="0"/>
              </a:spcAft>
              <a:buClr>
                <a:schemeClr val="lt2"/>
              </a:buClr>
              <a:buSzPts val="2250"/>
              <a:buFont typeface="Noto Sans Symbols"/>
              <a:buChar char="🞐"/>
            </a:pPr>
            <a:r>
              <a:rPr lang="en-US" sz="3000" b="0" i="0" u="none" strike="noStrike" cap="none">
                <a:solidFill>
                  <a:schemeClr val="dk1"/>
                </a:solidFill>
                <a:latin typeface="Verdana"/>
                <a:ea typeface="Verdana"/>
                <a:cs typeface="Verdana"/>
                <a:sym typeface="Verdana"/>
              </a:rPr>
              <a:t>Ökad risk för cancer</a:t>
            </a:r>
            <a:endParaRPr/>
          </a:p>
          <a:p>
            <a:pPr marL="342900" marR="0" lvl="0" indent="-342900" algn="l" rtl="0">
              <a:lnSpc>
                <a:spcPct val="100000"/>
              </a:lnSpc>
              <a:spcBef>
                <a:spcPts val="600"/>
              </a:spcBef>
              <a:spcAft>
                <a:spcPts val="0"/>
              </a:spcAft>
              <a:buClr>
                <a:schemeClr val="lt2"/>
              </a:buClr>
              <a:buSzPts val="2250"/>
              <a:buFont typeface="Noto Sans Symbols"/>
              <a:buChar char="🞐"/>
            </a:pPr>
            <a:r>
              <a:rPr lang="en-US" sz="3000" b="0" i="0" u="none" strike="noStrike" cap="none">
                <a:solidFill>
                  <a:schemeClr val="dk1"/>
                </a:solidFill>
                <a:latin typeface="Verdana"/>
                <a:ea typeface="Verdana"/>
                <a:cs typeface="Verdana"/>
                <a:sym typeface="Verdana"/>
              </a:rPr>
              <a:t>Gastro-esofagal refluxsjukdom</a:t>
            </a:r>
            <a:endParaRPr/>
          </a:p>
          <a:p>
            <a:pPr marL="342900" marR="0" lvl="0" indent="-342900" algn="l" rtl="0">
              <a:lnSpc>
                <a:spcPct val="100000"/>
              </a:lnSpc>
              <a:spcBef>
                <a:spcPts val="600"/>
              </a:spcBef>
              <a:spcAft>
                <a:spcPts val="0"/>
              </a:spcAft>
              <a:buClr>
                <a:schemeClr val="lt2"/>
              </a:buClr>
              <a:buSzPts val="2250"/>
              <a:buFont typeface="Noto Sans Symbols"/>
              <a:buChar char="🞐"/>
            </a:pPr>
            <a:r>
              <a:rPr lang="en-US" sz="3000" b="0" i="0" u="none" strike="noStrike" cap="none">
                <a:solidFill>
                  <a:schemeClr val="dk1"/>
                </a:solidFill>
                <a:latin typeface="Verdana"/>
                <a:ea typeface="Verdana"/>
                <a:cs typeface="Verdana"/>
                <a:sym typeface="Verdana"/>
              </a:rPr>
              <a:t>Psykosociala problem</a:t>
            </a:r>
            <a:endParaRPr/>
          </a:p>
        </p:txBody>
      </p:sp>
      <p:pic>
        <p:nvPicPr>
          <p:cNvPr id="152" name="Google Shape;152;p5"/>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153" name="Google Shape;153;p5"/>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154" name="Google Shape;154;p5"/>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59"/>
        <p:cNvGrpSpPr/>
        <p:nvPr/>
      </p:nvGrpSpPr>
      <p:grpSpPr>
        <a:xfrm>
          <a:off x="0" y="0"/>
          <a:ext cx="0" cy="0"/>
          <a:chOff x="0" y="0"/>
          <a:chExt cx="0" cy="0"/>
        </a:xfrm>
      </p:grpSpPr>
      <p:sp>
        <p:nvSpPr>
          <p:cNvPr id="160" name="Google Shape;160;p6"/>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Indikation för operation</a:t>
            </a:r>
            <a:endParaRPr/>
          </a:p>
        </p:txBody>
      </p:sp>
      <p:sp>
        <p:nvSpPr>
          <p:cNvPr id="161" name="Google Shape;161;p6"/>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250"/>
              <a:buFont typeface="Noto Sans Symbols"/>
              <a:buChar char="🞐"/>
            </a:pPr>
            <a:r>
              <a:rPr lang="en-US" sz="3000" b="0" i="0" u="none" strike="noStrike" cap="none">
                <a:solidFill>
                  <a:schemeClr val="dk1"/>
                </a:solidFill>
                <a:latin typeface="Verdana"/>
                <a:ea typeface="Verdana"/>
                <a:cs typeface="Verdana"/>
                <a:sym typeface="Verdana"/>
              </a:rPr>
              <a:t>Viss skillnad ses idag mellan olika landsting avseende indikation för kirurgi.</a:t>
            </a:r>
            <a:endParaRPr/>
          </a:p>
          <a:p>
            <a:pPr marL="342900" marR="0" lvl="0" indent="-342900" algn="l" rtl="0">
              <a:lnSpc>
                <a:spcPct val="100000"/>
              </a:lnSpc>
              <a:spcBef>
                <a:spcPts val="600"/>
              </a:spcBef>
              <a:spcAft>
                <a:spcPts val="0"/>
              </a:spcAft>
              <a:buClr>
                <a:schemeClr val="lt2"/>
              </a:buClr>
              <a:buSzPts val="2250"/>
              <a:buFont typeface="Noto Sans Symbols"/>
              <a:buChar char="🞐"/>
            </a:pPr>
            <a:r>
              <a:rPr lang="en-US" sz="3000" b="0" i="0" u="none" strike="noStrike" cap="none">
                <a:solidFill>
                  <a:schemeClr val="dk1"/>
                </a:solidFill>
                <a:latin typeface="Verdana"/>
                <a:ea typeface="Verdana"/>
                <a:cs typeface="Verdana"/>
                <a:sym typeface="Verdana"/>
              </a:rPr>
              <a:t>De flesta har BMI &gt;40 oavsett komorbiditet och BMI &gt;35 med komorbiditet som indikation.</a:t>
            </a:r>
            <a:endParaRPr/>
          </a:p>
          <a:p>
            <a:pPr marL="742950" marR="0" lvl="1" indent="-285750" algn="l" rtl="0">
              <a:lnSpc>
                <a:spcPct val="100000"/>
              </a:lnSpc>
              <a:spcBef>
                <a:spcPts val="480"/>
              </a:spcBef>
              <a:spcAft>
                <a:spcPts val="0"/>
              </a:spcAft>
              <a:buClr>
                <a:schemeClr val="dk2"/>
              </a:buClr>
              <a:buSzPts val="1800"/>
              <a:buFont typeface="Noto Sans Symbols"/>
              <a:buNone/>
            </a:pPr>
            <a:endParaRPr sz="2400" b="0" i="0" u="none" strike="noStrike" cap="none">
              <a:solidFill>
                <a:schemeClr val="dk1"/>
              </a:solidFill>
              <a:latin typeface="Verdana"/>
              <a:ea typeface="Verdana"/>
              <a:cs typeface="Verdana"/>
              <a:sym typeface="Verdana"/>
            </a:endParaRPr>
          </a:p>
          <a:p>
            <a:pPr marL="342900" marR="0" lvl="0" indent="-228600" algn="l" rtl="0">
              <a:spcBef>
                <a:spcPts val="480"/>
              </a:spcBef>
              <a:spcAft>
                <a:spcPts val="0"/>
              </a:spcAft>
              <a:buClr>
                <a:schemeClr val="lt2"/>
              </a:buClr>
              <a:buSzPts val="1800"/>
              <a:buFont typeface="Noto Sans Symbols"/>
              <a:buNone/>
            </a:pPr>
            <a:endParaRPr sz="2400" b="0" i="0" u="none" strike="noStrike" cap="none">
              <a:solidFill>
                <a:schemeClr val="dk1"/>
              </a:solidFill>
              <a:latin typeface="Verdana"/>
              <a:ea typeface="Verdana"/>
              <a:cs typeface="Verdana"/>
              <a:sym typeface="Verdana"/>
            </a:endParaRPr>
          </a:p>
        </p:txBody>
      </p:sp>
      <p:pic>
        <p:nvPicPr>
          <p:cNvPr id="162" name="Google Shape;162;p6"/>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163" name="Google Shape;163;p6"/>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164" name="Google Shape;164;p6"/>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69"/>
        <p:cNvGrpSpPr/>
        <p:nvPr/>
      </p:nvGrpSpPr>
      <p:grpSpPr>
        <a:xfrm>
          <a:off x="0" y="0"/>
          <a:ext cx="0" cy="0"/>
          <a:chOff x="0" y="0"/>
          <a:chExt cx="0" cy="0"/>
        </a:xfrm>
      </p:grpSpPr>
      <p:sp>
        <p:nvSpPr>
          <p:cNvPr id="170" name="Google Shape;170;p7"/>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Kontraindikation för kirurgi 1</a:t>
            </a:r>
            <a:endParaRPr/>
          </a:p>
        </p:txBody>
      </p:sp>
      <p:sp>
        <p:nvSpPr>
          <p:cNvPr id="171" name="Google Shape;171;p7"/>
          <p:cNvSpPr txBox="1">
            <a:spLocks noGrp="1"/>
          </p:cNvSpPr>
          <p:nvPr>
            <p:ph type="body" idx="1"/>
          </p:nvPr>
        </p:nvSpPr>
        <p:spPr>
          <a:xfrm>
            <a:off x="457200" y="1612900"/>
            <a:ext cx="8229600" cy="4525962"/>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250"/>
              <a:buFont typeface="Noto Sans Symbols"/>
              <a:buChar char="🞐"/>
            </a:pPr>
            <a:r>
              <a:rPr lang="en-US" sz="3000" b="0" i="0" u="none">
                <a:solidFill>
                  <a:schemeClr val="dk1"/>
                </a:solidFill>
                <a:latin typeface="Verdana"/>
                <a:ea typeface="Verdana"/>
                <a:cs typeface="Verdana"/>
                <a:sym typeface="Verdana"/>
              </a:rPr>
              <a:t>Instabil angina pektoris</a:t>
            </a:r>
            <a:endParaRPr/>
          </a:p>
          <a:p>
            <a:pPr marL="342900" marR="0" lvl="0" indent="-342900" algn="l" rtl="0">
              <a:lnSpc>
                <a:spcPct val="100000"/>
              </a:lnSpc>
              <a:spcBef>
                <a:spcPts val="600"/>
              </a:spcBef>
              <a:spcAft>
                <a:spcPts val="0"/>
              </a:spcAft>
              <a:buClr>
                <a:schemeClr val="lt2"/>
              </a:buClr>
              <a:buSzPts val="2250"/>
              <a:buFont typeface="Noto Sans Symbols"/>
              <a:buChar char="🞐"/>
            </a:pPr>
            <a:r>
              <a:rPr lang="en-US" sz="3000" b="0" i="0" u="none">
                <a:solidFill>
                  <a:schemeClr val="dk1"/>
                </a:solidFill>
                <a:latin typeface="Verdana"/>
                <a:ea typeface="Verdana"/>
                <a:cs typeface="Verdana"/>
                <a:sym typeface="Verdana"/>
              </a:rPr>
              <a:t>Svår lungsjukdom</a:t>
            </a:r>
            <a:endParaRPr/>
          </a:p>
          <a:p>
            <a:pPr marL="342900" marR="0" lvl="0" indent="-342900" algn="l" rtl="0">
              <a:lnSpc>
                <a:spcPct val="100000"/>
              </a:lnSpc>
              <a:spcBef>
                <a:spcPts val="600"/>
              </a:spcBef>
              <a:spcAft>
                <a:spcPts val="0"/>
              </a:spcAft>
              <a:buClr>
                <a:schemeClr val="lt2"/>
              </a:buClr>
              <a:buSzPts val="2250"/>
              <a:buFont typeface="Noto Sans Symbols"/>
              <a:buChar char="🞐"/>
            </a:pPr>
            <a:r>
              <a:rPr lang="en-US" sz="3000" b="0" i="0" u="none">
                <a:solidFill>
                  <a:schemeClr val="dk1"/>
                </a:solidFill>
                <a:latin typeface="Verdana"/>
                <a:ea typeface="Verdana"/>
                <a:cs typeface="Verdana"/>
                <a:sym typeface="Verdana"/>
              </a:rPr>
              <a:t>Portal hypertension med gastriska varicer</a:t>
            </a:r>
            <a:endParaRPr/>
          </a:p>
          <a:p>
            <a:pPr marL="342900" marR="0" lvl="0" indent="-342900" algn="l" rtl="0">
              <a:lnSpc>
                <a:spcPct val="100000"/>
              </a:lnSpc>
              <a:spcBef>
                <a:spcPts val="600"/>
              </a:spcBef>
              <a:spcAft>
                <a:spcPts val="0"/>
              </a:spcAft>
              <a:buClr>
                <a:schemeClr val="lt2"/>
              </a:buClr>
              <a:buSzPts val="2250"/>
              <a:buFont typeface="Noto Sans Symbols"/>
              <a:buChar char="🞐"/>
            </a:pPr>
            <a:r>
              <a:rPr lang="en-US" sz="3000" b="0" i="0" u="none">
                <a:solidFill>
                  <a:schemeClr val="dk1"/>
                </a:solidFill>
                <a:latin typeface="Verdana"/>
                <a:ea typeface="Verdana"/>
                <a:cs typeface="Verdana"/>
                <a:sym typeface="Verdana"/>
              </a:rPr>
              <a:t>Tillstånd som allvarligt kan påverka anestesi eller sårläkning</a:t>
            </a:r>
            <a:endParaRPr/>
          </a:p>
        </p:txBody>
      </p:sp>
      <p:pic>
        <p:nvPicPr>
          <p:cNvPr id="172" name="Google Shape;172;p7"/>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173" name="Google Shape;173;p7"/>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174" name="Google Shape;174;p7"/>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78"/>
        <p:cNvGrpSpPr/>
        <p:nvPr/>
      </p:nvGrpSpPr>
      <p:grpSpPr>
        <a:xfrm>
          <a:off x="0" y="0"/>
          <a:ext cx="0" cy="0"/>
          <a:chOff x="0" y="0"/>
          <a:chExt cx="0" cy="0"/>
        </a:xfrm>
      </p:grpSpPr>
      <p:sp>
        <p:nvSpPr>
          <p:cNvPr id="179" name="Google Shape;179;p8"/>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Kontraindikation för kirurgi 2</a:t>
            </a:r>
            <a:endParaRPr/>
          </a:p>
        </p:txBody>
      </p:sp>
      <p:sp>
        <p:nvSpPr>
          <p:cNvPr id="180" name="Google Shape;180;p8"/>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250"/>
              <a:buFont typeface="Noto Sans Symbols"/>
              <a:buChar char="🞐"/>
            </a:pPr>
            <a:r>
              <a:rPr lang="en-US" sz="3000" b="0" i="0" u="none">
                <a:solidFill>
                  <a:schemeClr val="dk1"/>
                </a:solidFill>
                <a:latin typeface="Verdana"/>
                <a:ea typeface="Verdana"/>
                <a:cs typeface="Verdana"/>
                <a:sym typeface="Verdana"/>
              </a:rPr>
              <a:t>Personer som inte kan förstå basala principer för viktreducerande kirurgi eller följa postoperativa instruktioner.</a:t>
            </a:r>
            <a:endParaRPr/>
          </a:p>
          <a:p>
            <a:pPr marL="342900" marR="0" lvl="0" indent="-200025" algn="l" rtl="0">
              <a:lnSpc>
                <a:spcPct val="100000"/>
              </a:lnSpc>
              <a:spcBef>
                <a:spcPts val="600"/>
              </a:spcBef>
              <a:spcAft>
                <a:spcPts val="0"/>
              </a:spcAft>
              <a:buClr>
                <a:schemeClr val="lt2"/>
              </a:buClr>
              <a:buSzPts val="2250"/>
              <a:buFont typeface="Noto Sans Symbols"/>
              <a:buNone/>
            </a:pPr>
            <a:endParaRPr sz="3000" b="0" i="0" u="none">
              <a:solidFill>
                <a:schemeClr val="dk1"/>
              </a:solidFill>
              <a:latin typeface="Verdana"/>
              <a:ea typeface="Verdana"/>
              <a:cs typeface="Verdana"/>
              <a:sym typeface="Verdana"/>
            </a:endParaRPr>
          </a:p>
          <a:p>
            <a:pPr marL="342900" marR="0" lvl="0" indent="-342900" algn="l" rtl="0">
              <a:lnSpc>
                <a:spcPct val="100000"/>
              </a:lnSpc>
              <a:spcBef>
                <a:spcPts val="600"/>
              </a:spcBef>
              <a:spcAft>
                <a:spcPts val="0"/>
              </a:spcAft>
              <a:buClr>
                <a:schemeClr val="lt2"/>
              </a:buClr>
              <a:buSzPts val="2250"/>
              <a:buFont typeface="Noto Sans Symbols"/>
              <a:buChar char="🞐"/>
            </a:pPr>
            <a:r>
              <a:rPr lang="en-US" sz="3000" b="0" i="0" u="none">
                <a:solidFill>
                  <a:schemeClr val="dk1"/>
                </a:solidFill>
                <a:latin typeface="Verdana"/>
                <a:ea typeface="Verdana"/>
                <a:cs typeface="Verdana"/>
                <a:sym typeface="Verdana"/>
              </a:rPr>
              <a:t>Personer med alkoholism eller drogmissbruk rekommenderas att ha genomgått behandling och varit fria från sitt missbruk under ett till två år innan operation</a:t>
            </a:r>
            <a:r>
              <a:rPr lang="en-US" sz="2800" b="0" i="0" u="none">
                <a:solidFill>
                  <a:schemeClr val="dk1"/>
                </a:solidFill>
                <a:latin typeface="Verdana"/>
                <a:ea typeface="Verdana"/>
                <a:cs typeface="Verdana"/>
                <a:sym typeface="Verdana"/>
              </a:rPr>
              <a:t>.</a:t>
            </a:r>
            <a:endParaRPr/>
          </a:p>
          <a:p>
            <a:pPr marL="342900" marR="0" lvl="0" indent="-209550" algn="l" rtl="0">
              <a:lnSpc>
                <a:spcPct val="100000"/>
              </a:lnSpc>
              <a:spcBef>
                <a:spcPts val="560"/>
              </a:spcBef>
              <a:spcAft>
                <a:spcPts val="0"/>
              </a:spcAft>
              <a:buClr>
                <a:schemeClr val="lt2"/>
              </a:buClr>
              <a:buSzPts val="2100"/>
              <a:buFont typeface="Noto Sans Symbols"/>
              <a:buNone/>
            </a:pPr>
            <a:endParaRPr sz="2800" b="0" i="0" u="none">
              <a:solidFill>
                <a:schemeClr val="dk1"/>
              </a:solidFill>
              <a:latin typeface="Verdana"/>
              <a:ea typeface="Verdana"/>
              <a:cs typeface="Verdana"/>
              <a:sym typeface="Verdana"/>
            </a:endParaRPr>
          </a:p>
          <a:p>
            <a:pPr marL="342900" marR="0" lvl="0" indent="-209550" algn="l" rtl="0">
              <a:spcBef>
                <a:spcPts val="560"/>
              </a:spcBef>
              <a:spcAft>
                <a:spcPts val="0"/>
              </a:spcAft>
              <a:buClr>
                <a:schemeClr val="lt2"/>
              </a:buClr>
              <a:buSzPts val="2100"/>
              <a:buFont typeface="Noto Sans Symbols"/>
              <a:buNone/>
            </a:pPr>
            <a:endParaRPr sz="2800" b="0" i="0" u="none">
              <a:solidFill>
                <a:schemeClr val="dk1"/>
              </a:solidFill>
              <a:latin typeface="Verdana"/>
              <a:ea typeface="Verdana"/>
              <a:cs typeface="Verdana"/>
              <a:sym typeface="Verdana"/>
            </a:endParaRPr>
          </a:p>
        </p:txBody>
      </p:sp>
      <p:pic>
        <p:nvPicPr>
          <p:cNvPr id="181" name="Google Shape;181;p8"/>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182" name="Google Shape;182;p8"/>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183" name="Google Shape;183;p8"/>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88"/>
        <p:cNvGrpSpPr/>
        <p:nvPr/>
      </p:nvGrpSpPr>
      <p:grpSpPr>
        <a:xfrm>
          <a:off x="0" y="0"/>
          <a:ext cx="0" cy="0"/>
          <a:chOff x="0" y="0"/>
          <a:chExt cx="0" cy="0"/>
        </a:xfrm>
      </p:grpSpPr>
      <p:sp>
        <p:nvSpPr>
          <p:cNvPr id="189" name="Google Shape;189;p9"/>
          <p:cNvSpPr txBox="1">
            <a:spLocks noGrp="1"/>
          </p:cNvSpPr>
          <p:nvPr>
            <p:ph type="title"/>
          </p:nvPr>
        </p:nvSpPr>
        <p:spPr>
          <a:xfrm>
            <a:off x="457200" y="277812"/>
            <a:ext cx="8229600" cy="1139825"/>
          </a:xfrm>
          <a:prstGeom prst="rect">
            <a:avLst/>
          </a:prstGeom>
          <a:noFill/>
          <a:ln>
            <a:noFill/>
          </a:ln>
        </p:spPr>
        <p:txBody>
          <a:bodyPr spcFirstLastPara="1" wrap="square" lIns="91425" tIns="45700" rIns="91425" bIns="45700" anchor="b" anchorCtr="0">
            <a:noAutofit/>
          </a:bodyPr>
          <a:lstStyle/>
          <a:p>
            <a:pPr marL="0" lvl="0" indent="0" algn="l" rtl="0">
              <a:lnSpc>
                <a:spcPct val="100000"/>
              </a:lnSpc>
              <a:spcBef>
                <a:spcPts val="0"/>
              </a:spcBef>
              <a:spcAft>
                <a:spcPts val="0"/>
              </a:spcAft>
              <a:buClr>
                <a:schemeClr val="dk2"/>
              </a:buClr>
              <a:buSzPts val="4400"/>
              <a:buFont typeface="Garamond"/>
              <a:buNone/>
            </a:pPr>
            <a:r>
              <a:rPr lang="en-US" sz="4400" b="0" i="0" u="none">
                <a:solidFill>
                  <a:schemeClr val="dk2"/>
                </a:solidFill>
                <a:latin typeface="Garamond"/>
                <a:ea typeface="Garamond"/>
                <a:cs typeface="Garamond"/>
                <a:sym typeface="Garamond"/>
              </a:rPr>
              <a:t>Patientfall 2</a:t>
            </a:r>
            <a:endParaRPr/>
          </a:p>
        </p:txBody>
      </p:sp>
      <p:sp>
        <p:nvSpPr>
          <p:cNvPr id="190" name="Google Shape;190;p9"/>
          <p:cNvSpPr txBox="1">
            <a:spLocks noGrp="1"/>
          </p:cNvSpPr>
          <p:nvPr>
            <p:ph type="body" idx="1"/>
          </p:nvPr>
        </p:nvSpPr>
        <p:spPr>
          <a:xfrm>
            <a:off x="457200" y="1600200"/>
            <a:ext cx="8229600" cy="4530725"/>
          </a:xfrm>
          <a:prstGeom prst="rect">
            <a:avLst/>
          </a:prstGeom>
          <a:noFill/>
          <a:ln>
            <a:noFill/>
          </a:ln>
        </p:spPr>
        <p:txBody>
          <a:bodyPr spcFirstLastPara="1" wrap="square" lIns="91425" tIns="45700" rIns="91425" bIns="45700" anchor="t" anchorCtr="0">
            <a:noAutofit/>
          </a:bodyPr>
          <a:lstStyle/>
          <a:p>
            <a:pPr marL="342900" marR="0" lvl="0" indent="-342900" algn="l" rtl="0">
              <a:lnSpc>
                <a:spcPct val="100000"/>
              </a:lnSpc>
              <a:spcBef>
                <a:spcPts val="0"/>
              </a:spcBef>
              <a:spcAft>
                <a:spcPts val="0"/>
              </a:spcAft>
              <a:buClr>
                <a:schemeClr val="lt2"/>
              </a:buClr>
              <a:buSzPts val="2250"/>
              <a:buFont typeface="Noto Sans Symbols"/>
              <a:buChar char="🞐"/>
            </a:pPr>
            <a:r>
              <a:rPr lang="en-US" sz="3000" b="0" i="0" u="none">
                <a:solidFill>
                  <a:schemeClr val="dk1"/>
                </a:solidFill>
                <a:latin typeface="Verdana"/>
                <a:ea typeface="Verdana"/>
                <a:cs typeface="Verdana"/>
                <a:sym typeface="Verdana"/>
              </a:rPr>
              <a:t>Kvinnan du träffade tidigare har nu accepterats för kirurgisk behandling av sin övervikt. </a:t>
            </a:r>
            <a:endParaRPr/>
          </a:p>
          <a:p>
            <a:pPr marL="342900" marR="0" lvl="0" indent="-209550" algn="l" rtl="0">
              <a:lnSpc>
                <a:spcPct val="100000"/>
              </a:lnSpc>
              <a:spcBef>
                <a:spcPts val="560"/>
              </a:spcBef>
              <a:spcAft>
                <a:spcPts val="0"/>
              </a:spcAft>
              <a:buClr>
                <a:schemeClr val="lt2"/>
              </a:buClr>
              <a:buSzPts val="2100"/>
              <a:buFont typeface="Noto Sans Symbols"/>
              <a:buNone/>
            </a:pPr>
            <a:endParaRPr sz="2800" b="0" i="0" u="none">
              <a:solidFill>
                <a:schemeClr val="dk1"/>
              </a:solidFill>
              <a:latin typeface="Verdana"/>
              <a:ea typeface="Verdana"/>
              <a:cs typeface="Verdana"/>
              <a:sym typeface="Verdana"/>
            </a:endParaRPr>
          </a:p>
          <a:p>
            <a:pPr marL="342900" marR="0" lvl="0" indent="-342900" algn="l" rtl="0">
              <a:lnSpc>
                <a:spcPct val="100000"/>
              </a:lnSpc>
              <a:spcBef>
                <a:spcPts val="560"/>
              </a:spcBef>
              <a:spcAft>
                <a:spcPts val="0"/>
              </a:spcAft>
              <a:buClr>
                <a:schemeClr val="lt2"/>
              </a:buClr>
              <a:buSzPts val="2100"/>
              <a:buFont typeface="Noto Sans Symbols"/>
              <a:buChar char="🞐"/>
            </a:pPr>
            <a:r>
              <a:rPr lang="en-US" sz="2800" b="0" i="1" u="none">
                <a:solidFill>
                  <a:schemeClr val="dk1"/>
                </a:solidFill>
                <a:latin typeface="Verdana"/>
                <a:ea typeface="Verdana"/>
                <a:cs typeface="Verdana"/>
                <a:sym typeface="Verdana"/>
              </a:rPr>
              <a:t>Vilken är den vanligaste operationsmetoden?</a:t>
            </a:r>
            <a:r>
              <a:rPr lang="en-US" sz="2800" b="0" i="0" u="none">
                <a:solidFill>
                  <a:schemeClr val="dk1"/>
                </a:solidFill>
                <a:latin typeface="Verdana"/>
                <a:ea typeface="Verdana"/>
                <a:cs typeface="Verdana"/>
                <a:sym typeface="Verdana"/>
              </a:rPr>
              <a:t> </a:t>
            </a:r>
            <a:endParaRPr/>
          </a:p>
        </p:txBody>
      </p:sp>
      <p:pic>
        <p:nvPicPr>
          <p:cNvPr id="191" name="Google Shape;191;p9"/>
          <p:cNvPicPr preferRelativeResize="0"/>
          <p:nvPr/>
        </p:nvPicPr>
        <p:blipFill rotWithShape="1">
          <a:blip r:embed="rId3">
            <a:alphaModFix/>
          </a:blip>
          <a:srcRect/>
          <a:stretch/>
        </p:blipFill>
        <p:spPr>
          <a:xfrm>
            <a:off x="7667625" y="6124575"/>
            <a:ext cx="1476375" cy="733425"/>
          </a:xfrm>
          <a:prstGeom prst="rect">
            <a:avLst/>
          </a:prstGeom>
          <a:noFill/>
          <a:ln>
            <a:noFill/>
          </a:ln>
        </p:spPr>
      </p:pic>
      <p:sp>
        <p:nvSpPr>
          <p:cNvPr id="192" name="Google Shape;192;p9"/>
          <p:cNvSpPr txBox="1"/>
          <p:nvPr/>
        </p:nvSpPr>
        <p:spPr>
          <a:xfrm>
            <a:off x="457200" y="6248400"/>
            <a:ext cx="2133600" cy="4572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a:t>
            </a:r>
            <a:endParaRPr/>
          </a:p>
        </p:txBody>
      </p:sp>
      <p:sp>
        <p:nvSpPr>
          <p:cNvPr id="193" name="Google Shape;193;p9"/>
          <p:cNvSpPr txBox="1"/>
          <p:nvPr/>
        </p:nvSpPr>
        <p:spPr>
          <a:xfrm>
            <a:off x="3124200" y="6248400"/>
            <a:ext cx="2895600" cy="457200"/>
          </a:xfrm>
          <a:prstGeom prst="rect">
            <a:avLst/>
          </a:prstGeom>
          <a:noFill/>
          <a:ln>
            <a:noFill/>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chemeClr val="dk1"/>
              </a:buClr>
              <a:buSzPts val="1000"/>
              <a:buFont typeface="Verdana"/>
              <a:buNone/>
            </a:pPr>
            <a:r>
              <a:rPr lang="en-US" sz="1000" b="0" i="0" u="none">
                <a:solidFill>
                  <a:schemeClr val="dk1"/>
                </a:solidFill>
                <a:latin typeface="Verdana"/>
                <a:ea typeface="Verdana"/>
                <a:cs typeface="Verdana"/>
                <a:sym typeface="Verdana"/>
              </a:rPr>
              <a:t>KUB - Kurs Svensk Kirurgisk Förening För Övre abdominell Kirurgi</a:t>
            </a:r>
            <a:endParaRPr/>
          </a:p>
        </p:txBody>
      </p:sp>
    </p:spTree>
  </p:cSld>
  <p:clrMapOvr>
    <a:masterClrMapping/>
  </p:clrMapOvr>
</p:sld>
</file>

<file path=ppt/theme/theme1.xml><?xml version="1.0" encoding="utf-8"?>
<a:theme xmlns:a="http://schemas.openxmlformats.org/drawingml/2006/main" name="1_KUB-mall">
  <a:themeElements>
    <a:clrScheme name="Nivå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KUB-mall">
  <a:themeElements>
    <a:clrScheme name="Nivå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2210</Words>
  <Application>Microsoft Office PowerPoint</Application>
  <PresentationFormat>Bildspel på skärmen (4:3)</PresentationFormat>
  <Paragraphs>280</Paragraphs>
  <Slides>28</Slides>
  <Notes>28</Notes>
  <HiddenSlides>0</HiddenSlides>
  <MMClips>0</MMClips>
  <ScaleCrop>false</ScaleCrop>
  <HeadingPairs>
    <vt:vector size="6" baseType="variant">
      <vt:variant>
        <vt:lpstr>Använt teckensnitt</vt:lpstr>
      </vt:variant>
      <vt:variant>
        <vt:i4>4</vt:i4>
      </vt:variant>
      <vt:variant>
        <vt:lpstr>Tema</vt:lpstr>
      </vt:variant>
      <vt:variant>
        <vt:i4>2</vt:i4>
      </vt:variant>
      <vt:variant>
        <vt:lpstr>Bildrubriker</vt:lpstr>
      </vt:variant>
      <vt:variant>
        <vt:i4>28</vt:i4>
      </vt:variant>
    </vt:vector>
  </HeadingPairs>
  <TitlesOfParts>
    <vt:vector size="34" baseType="lpstr">
      <vt:lpstr>Verdana</vt:lpstr>
      <vt:lpstr>Garamond</vt:lpstr>
      <vt:lpstr>Noto Sans Symbols</vt:lpstr>
      <vt:lpstr>Arial</vt:lpstr>
      <vt:lpstr>1_KUB-mall</vt:lpstr>
      <vt:lpstr>KUB-mall</vt:lpstr>
      <vt:lpstr>Obesitas</vt:lpstr>
      <vt:lpstr>Patientfall 1</vt:lpstr>
      <vt:lpstr>Definition</vt:lpstr>
      <vt:lpstr>Komplikationer till övervikt 1</vt:lpstr>
      <vt:lpstr>Komplikationer till övervikt 2</vt:lpstr>
      <vt:lpstr>Indikation för operation</vt:lpstr>
      <vt:lpstr>Kontraindikation för kirurgi 1</vt:lpstr>
      <vt:lpstr>Kontraindikation för kirurgi 2</vt:lpstr>
      <vt:lpstr>Patientfall 2</vt:lpstr>
      <vt:lpstr>Operationsstrategier</vt:lpstr>
      <vt:lpstr>Restriktiv operation 1</vt:lpstr>
      <vt:lpstr>Restriktiv operation 2</vt:lpstr>
      <vt:lpstr>Malnutritiv operation</vt:lpstr>
      <vt:lpstr>Kombination av restriktiv och malnutritiv operation</vt:lpstr>
      <vt:lpstr>Postsättning vid lap gastric bypass</vt:lpstr>
      <vt:lpstr>PowerPoint-presentation</vt:lpstr>
      <vt:lpstr>Patientfall 3 </vt:lpstr>
      <vt:lpstr>Tidiga komplikationer</vt:lpstr>
      <vt:lpstr>Anastomosläckage</vt:lpstr>
      <vt:lpstr>Patientfall 4</vt:lpstr>
      <vt:lpstr>Sena komplikationer</vt:lpstr>
      <vt:lpstr>Slitsileus – intern herniering 1</vt:lpstr>
      <vt:lpstr>Slitsileus – intern herniering 2</vt:lpstr>
      <vt:lpstr>PowerPoint-presentation</vt:lpstr>
      <vt:lpstr>Patientfall 5</vt:lpstr>
      <vt:lpstr>Stomalt ulcus/anastomosstriktur</vt:lpstr>
      <vt:lpstr>Operationsresultat 1</vt:lpstr>
      <vt:lpstr>Operationsresultat 2</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Obesitas</dc:title>
  <dc:creator>Bobby Tingstedt</dc:creator>
  <cp:lastModifiedBy>Simion Luana, Kir övre gastro sekt</cp:lastModifiedBy>
  <cp:revision>1</cp:revision>
  <dcterms:created xsi:type="dcterms:W3CDTF">2011-05-04T06:41:31Z</dcterms:created>
  <dcterms:modified xsi:type="dcterms:W3CDTF">2022-09-04T14:49:14Z</dcterms:modified>
</cp:coreProperties>
</file>