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6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Lst>
  <p:sldSz cx="9144000" cy="6858000" type="screen4x3"/>
  <p:notesSz cx="6858000" cy="9144000"/>
  <p:embeddedFontLst>
    <p:embeddedFont>
      <p:font typeface="Verdana" panose="020B0604030504040204" pitchFamily="34" charset="0"/>
      <p:regular r:id="rId67"/>
      <p:bold r:id="rId68"/>
      <p:italic r:id="rId69"/>
      <p:boldItalic r:id="rId70"/>
    </p:embeddedFont>
    <p:embeddedFont>
      <p:font typeface="Garamond" panose="02020404030301010803" pitchFamily="18" charset="0"/>
      <p:regular r:id="rId71"/>
      <p:bold r:id="rId72"/>
      <p:italic r:id="rId73"/>
      <p:boldItalic r:id="rId74"/>
    </p:embeddedFont>
    <p:embeddedFont>
      <p:font typeface="Helvetica Neue" panose="020B0604020202020204" charset="0"/>
      <p:regular r:id="rId75"/>
      <p:bold r:id="rId76"/>
      <p:italic r:id="rId77"/>
      <p:boldItalic r:id="rId78"/>
    </p:embeddedFont>
    <p:embeddedFont>
      <p:font typeface="Calibri" panose="020F050202020403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20" y="4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6.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a:t>
            </a:fld>
            <a:endParaRPr/>
          </a:p>
        </p:txBody>
      </p:sp>
      <p:sp>
        <p:nvSpPr>
          <p:cNvPr id="107" name="Google Shape;10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
        <p:nvSpPr>
          <p:cNvPr id="198" name="Google Shape;19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11</a:t>
            </a:fld>
            <a:endParaRPr/>
          </a:p>
        </p:txBody>
      </p:sp>
      <p:sp>
        <p:nvSpPr>
          <p:cNvPr id="208" name="Google Shape;20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
        <p:nvSpPr>
          <p:cNvPr id="218" name="Google Shape;21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Sensitiviteten för HCC ökar med ökande tumörstorlek, dock låg, ca 60%. J.W. Park, J.H. Kim, S.K. Kim et al. A prospective evaluation of 18F-FDG and 11C-acetate PET/CT for detection of primary and metastatic hepatocellular carcinoma. J Nucl Med, 49 (12) (2008), pp. 1912–1921</a:t>
            </a:r>
            <a:endParaRPr/>
          </a:p>
          <a:p>
            <a:pPr marL="0" lvl="0" indent="0" algn="l" rtl="0">
              <a:spcBef>
                <a:spcPts val="0"/>
              </a:spcBef>
              <a:spcAft>
                <a:spcPts val="0"/>
              </a:spcAft>
              <a:buSzPts val="1800"/>
              <a:buNone/>
            </a:pPr>
            <a:r>
              <a:rPr lang="en-US"/>
              <a:t>För intrahepatisk kolangiocellulär cancer bättre sensitivitet, speciellt vid primär skleroserande kolangit används PET CT vid utredningen av malignitetssuspekta förändringar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13</a:t>
            </a:fld>
            <a:endParaRPr/>
          </a:p>
        </p:txBody>
      </p:sp>
      <p:sp>
        <p:nvSpPr>
          <p:cNvPr id="228" name="Google Shape;22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14</a:t>
            </a:fld>
            <a:endParaRPr/>
          </a:p>
        </p:txBody>
      </p:sp>
      <p:sp>
        <p:nvSpPr>
          <p:cNvPr id="238" name="Google Shape;23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15</a:t>
            </a:fld>
            <a:endParaRPr/>
          </a:p>
        </p:txBody>
      </p:sp>
      <p:sp>
        <p:nvSpPr>
          <p:cNvPr id="249" name="Google Shape;24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
        <p:nvSpPr>
          <p:cNvPr id="259" name="Google Shape;25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Malignitetsrisken för adenom låg, ca 4%. Ofta används dock en storleksgräns på 5 cm som indikation för kirurgi. Risken för blödning är även den liten för adenom &lt;5 cm. Malignant transformation of hepatocellular adenomas into hepatocellular carcinomas: a systematic review including more than 1600 adenoma cases.</a:t>
            </a:r>
            <a:endParaRPr/>
          </a:p>
          <a:p>
            <a:pPr marL="0" lvl="0" indent="0" algn="l" rtl="0">
              <a:spcBef>
                <a:spcPts val="0"/>
              </a:spcBef>
              <a:spcAft>
                <a:spcPts val="0"/>
              </a:spcAft>
              <a:buSzPts val="1800"/>
              <a:buNone/>
            </a:pPr>
            <a:r>
              <a:rPr lang="en-US"/>
              <a:t>Stoot JH, Coelen RJ, De Jong MC, Dejong CH. HPB. 2010 Oct;12(8):509-22. doi: 10.1111/j.1477-2574.2010.00222.x.</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
        <p:nvSpPr>
          <p:cNvPr id="269" name="Google Shape;26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
        <p:nvSpPr>
          <p:cNvPr id="279" name="Google Shape;27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19</a:t>
            </a:fld>
            <a:endParaRPr/>
          </a:p>
        </p:txBody>
      </p:sp>
      <p:sp>
        <p:nvSpPr>
          <p:cNvPr id="289" name="Google Shape;28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a:t>
            </a:fld>
            <a:endParaRPr/>
          </a:p>
        </p:txBody>
      </p:sp>
      <p:sp>
        <p:nvSpPr>
          <p:cNvPr id="117" name="Google Shape;11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20</a:t>
            </a:fld>
            <a:endParaRPr/>
          </a:p>
        </p:txBody>
      </p:sp>
      <p:sp>
        <p:nvSpPr>
          <p:cNvPr id="299" name="Google Shape;29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 name="Google Shape;3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21</a:t>
            </a:fld>
            <a:endParaRPr/>
          </a:p>
        </p:txBody>
      </p:sp>
      <p:sp>
        <p:nvSpPr>
          <p:cNvPr id="309" name="Google Shape;30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22</a:t>
            </a:fld>
            <a:endParaRPr/>
          </a:p>
        </p:txBody>
      </p:sp>
      <p:sp>
        <p:nvSpPr>
          <p:cNvPr id="319" name="Google Shape;31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23</a:t>
            </a:fld>
            <a:endParaRPr/>
          </a:p>
        </p:txBody>
      </p:sp>
      <p:sp>
        <p:nvSpPr>
          <p:cNvPr id="329" name="Google Shape;3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24</a:t>
            </a:fld>
            <a:endParaRPr/>
          </a:p>
        </p:txBody>
      </p:sp>
      <p:sp>
        <p:nvSpPr>
          <p:cNvPr id="339" name="Google Shape;33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Diskutera fördelar/nackdelar enl nationellt vårdprogram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http://www.cancercentrum.se/PageFiles/5444/NatVP_levercellscancer_20120701_fullständig.pdf</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25</a:t>
            </a:fld>
            <a:endParaRPr/>
          </a:p>
        </p:txBody>
      </p:sp>
      <p:sp>
        <p:nvSpPr>
          <p:cNvPr id="349" name="Google Shape;34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26</a:t>
            </a:fld>
            <a:endParaRPr/>
          </a:p>
        </p:txBody>
      </p:sp>
      <p:sp>
        <p:nvSpPr>
          <p:cNvPr id="359" name="Google Shape;35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Från nationella vårdprogrammet för HCC.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27</a:t>
            </a:fld>
            <a:endParaRPr/>
          </a:p>
        </p:txBody>
      </p:sp>
      <p:sp>
        <p:nvSpPr>
          <p:cNvPr id="369" name="Google Shape;36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0" name="Google Shape;37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28</a:t>
            </a:fld>
            <a:endParaRPr/>
          </a:p>
        </p:txBody>
      </p:sp>
      <p:sp>
        <p:nvSpPr>
          <p:cNvPr id="379" name="Google Shape;37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Kontraindikationer</a:t>
            </a:r>
            <a:endParaRPr/>
          </a:p>
          <a:p>
            <a:pPr marL="0" lvl="1" indent="-114300" algn="l" rtl="0">
              <a:spcBef>
                <a:spcPts val="0"/>
              </a:spcBef>
              <a:spcAft>
                <a:spcPts val="0"/>
              </a:spcAft>
              <a:buSzPts val="1800"/>
              <a:buFont typeface="Arial"/>
              <a:buChar char="–"/>
            </a:pPr>
            <a:r>
              <a:rPr lang="en-US"/>
              <a:t>Portatrombos i centrala grenar</a:t>
            </a:r>
            <a:endParaRPr/>
          </a:p>
          <a:p>
            <a:pPr marL="0" lvl="1" indent="-114300" algn="l" rtl="0">
              <a:spcBef>
                <a:spcPts val="0"/>
              </a:spcBef>
              <a:spcAft>
                <a:spcPts val="0"/>
              </a:spcAft>
              <a:buSzPts val="1800"/>
              <a:buFont typeface="Arial"/>
              <a:buChar char="–"/>
            </a:pPr>
            <a:r>
              <a:rPr lang="en-US"/>
              <a:t>Omvänt portaflöde</a:t>
            </a:r>
            <a:endParaRPr/>
          </a:p>
          <a:p>
            <a:pPr marL="0" lvl="1" indent="-114300" algn="l" rtl="0">
              <a:spcBef>
                <a:spcPts val="0"/>
              </a:spcBef>
              <a:spcAft>
                <a:spcPts val="0"/>
              </a:spcAft>
              <a:buSzPts val="1800"/>
              <a:buFont typeface="Arial"/>
              <a:buChar char="–"/>
            </a:pPr>
            <a:r>
              <a:rPr lang="en-US"/>
              <a:t>För dålig leverfunktion, Child-Pugh &gt;8p</a:t>
            </a:r>
            <a:endParaRPr/>
          </a:p>
          <a:p>
            <a:pPr marL="0" lvl="1" indent="-114300" algn="l" rtl="0">
              <a:spcBef>
                <a:spcPts val="0"/>
              </a:spcBef>
              <a:spcAft>
                <a:spcPts val="0"/>
              </a:spcAft>
              <a:buSzPts val="1800"/>
              <a:buFont typeface="Arial"/>
              <a:buChar char="–"/>
            </a:pPr>
            <a:r>
              <a:rPr lang="en-US"/>
              <a:t>ECOG Perfomance Status &gt;1</a:t>
            </a:r>
            <a:endParaRPr/>
          </a:p>
          <a:p>
            <a:pPr marL="0" lvl="1" indent="-114300" algn="l" rtl="0">
              <a:spcBef>
                <a:spcPts val="0"/>
              </a:spcBef>
              <a:spcAft>
                <a:spcPts val="0"/>
              </a:spcAft>
              <a:buSzPts val="1800"/>
              <a:buFont typeface="Arial"/>
              <a:buChar char="–"/>
            </a:pPr>
            <a:r>
              <a:rPr lang="en-US"/>
              <a:t>Tumörvolym &gt;50% av levervolymen</a:t>
            </a:r>
            <a:endParaRPr/>
          </a:p>
          <a:p>
            <a:pPr marL="0" lvl="1" indent="-114300" algn="l" rtl="0">
              <a:spcBef>
                <a:spcPts val="0"/>
              </a:spcBef>
              <a:spcAft>
                <a:spcPts val="0"/>
              </a:spcAft>
              <a:buSzPts val="1800"/>
              <a:buFont typeface="Arial"/>
              <a:buChar char="–"/>
            </a:pPr>
            <a:r>
              <a:rPr lang="en-US"/>
              <a:t>AV-shuntning</a:t>
            </a:r>
            <a:endParaRPr/>
          </a:p>
          <a:p>
            <a:pPr marL="0" lvl="1" indent="0" algn="l" rtl="0">
              <a:spcBef>
                <a:spcPts val="0"/>
              </a:spcBef>
              <a:spcAft>
                <a:spcPts val="0"/>
              </a:spcAft>
              <a:buSzPts val="1800"/>
              <a:buFont typeface="Arial"/>
              <a:buNone/>
            </a:pPr>
            <a:endParaRPr/>
          </a:p>
          <a:p>
            <a:pPr marL="0" lvl="0" indent="0" algn="l" rtl="0">
              <a:spcBef>
                <a:spcPts val="0"/>
              </a:spcBef>
              <a:spcAft>
                <a:spcPts val="0"/>
              </a:spcAft>
              <a:buSzPts val="1800"/>
              <a:buFont typeface="Calibri"/>
              <a:buNone/>
            </a:pPr>
            <a:r>
              <a:rPr lang="en-US">
                <a:latin typeface="Calibri"/>
                <a:ea typeface="Calibri"/>
                <a:cs typeface="Calibri"/>
                <a:sym typeface="Calibri"/>
              </a:rPr>
              <a:t>Ny 3-fas CT lever efter 4 veckor</a:t>
            </a:r>
            <a:endParaRPr/>
          </a:p>
          <a:p>
            <a:pPr marL="0" lvl="0" indent="0" algn="l" rtl="0">
              <a:spcBef>
                <a:spcPts val="0"/>
              </a:spcBef>
              <a:spcAft>
                <a:spcPts val="0"/>
              </a:spcAft>
              <a:buSzPts val="1800"/>
              <a:buFont typeface="Calibri"/>
              <a:buNone/>
            </a:pPr>
            <a:r>
              <a:rPr lang="en-US">
                <a:latin typeface="Calibri"/>
                <a:ea typeface="Calibri"/>
                <a:cs typeface="Calibri"/>
                <a:sym typeface="Calibri"/>
              </a:rPr>
              <a:t>Om ej fullständig nekros ställningstagande till ny behandling.</a:t>
            </a:r>
            <a:endParaRPr/>
          </a:p>
          <a:p>
            <a:pPr marL="0" lvl="0" indent="0" algn="l" rtl="0">
              <a:spcBef>
                <a:spcPts val="0"/>
              </a:spcBef>
              <a:spcAft>
                <a:spcPts val="0"/>
              </a:spcAft>
              <a:buSzPts val="1800"/>
              <a:buFont typeface="Calibri"/>
              <a:buNone/>
            </a:pPr>
            <a:r>
              <a:rPr lang="en-US">
                <a:latin typeface="Calibri"/>
                <a:ea typeface="Calibri"/>
                <a:cs typeface="Calibri"/>
                <a:sym typeface="Calibri"/>
              </a:rPr>
              <a:t>Ny behandling bör utföras inom 4-8 veckor</a:t>
            </a:r>
            <a:endParaRPr/>
          </a:p>
          <a:p>
            <a:pPr marL="0" lvl="1" indent="0" algn="l" rtl="0">
              <a:spcBef>
                <a:spcPts val="0"/>
              </a:spcBef>
              <a:spcAft>
                <a:spcPts val="0"/>
              </a:spcAft>
              <a:buSzPts val="1800"/>
              <a:buFont typeface="Arial"/>
              <a:buNone/>
            </a:pPr>
            <a:endParaRPr/>
          </a:p>
          <a:p>
            <a:pPr marL="0" lvl="0" indent="0" algn="l" rtl="0">
              <a:spcBef>
                <a:spcPts val="0"/>
              </a:spcBef>
              <a:spcAft>
                <a:spcPts val="0"/>
              </a:spcAft>
              <a:buNone/>
            </a:pPr>
            <a:endParaRPr/>
          </a:p>
        </p:txBody>
      </p:sp>
      <p:sp>
        <p:nvSpPr>
          <p:cNvPr id="390" name="Google Shape;390;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127" name="Google Shape;12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Före behandling, HCC hos äldre man</a:t>
            </a:r>
            <a:endParaRPr/>
          </a:p>
        </p:txBody>
      </p:sp>
      <p:sp>
        <p:nvSpPr>
          <p:cNvPr id="400" name="Google Shape;400;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6" name="Google Shape;40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Selektiv kateterisering till kärl som försörjer tumören och embolisering med doxorubicinladdade beads.</a:t>
            </a:r>
            <a:endParaRPr/>
          </a:p>
        </p:txBody>
      </p:sp>
      <p:sp>
        <p:nvSpPr>
          <p:cNvPr id="407" name="Google Shape;407;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4" name="Google Shape;41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Efter behandlingen kvarstår endast tumörnekros</a:t>
            </a:r>
            <a:endParaRPr/>
          </a:p>
        </p:txBody>
      </p:sp>
      <p:sp>
        <p:nvSpPr>
          <p:cNvPr id="415" name="Google Shape;415;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33</a:t>
            </a:fld>
            <a:endParaRPr/>
          </a:p>
        </p:txBody>
      </p:sp>
      <p:sp>
        <p:nvSpPr>
          <p:cNvPr id="421" name="Google Shape;42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2" name="Google Shape;4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34</a:t>
            </a:fld>
            <a:endParaRPr/>
          </a:p>
        </p:txBody>
      </p:sp>
      <p:sp>
        <p:nvSpPr>
          <p:cNvPr id="431" name="Google Shape;43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35</a:t>
            </a:fld>
            <a:endParaRPr/>
          </a:p>
        </p:txBody>
      </p:sp>
      <p:sp>
        <p:nvSpPr>
          <p:cNvPr id="442" name="Google Shape;44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Diskutera vad som är tillräcklig volym levervävnad som surrogat för funktion. Kan även ta upp portavensembolisering. </a:t>
            </a:r>
            <a:endParaRPr/>
          </a:p>
          <a:p>
            <a:pPr marL="0" lvl="0" indent="0" algn="l" rtl="0">
              <a:spcBef>
                <a:spcPts val="0"/>
              </a:spcBef>
              <a:spcAft>
                <a:spcPts val="0"/>
              </a:spcAft>
              <a:buSzPts val="1800"/>
              <a:buNone/>
            </a:pPr>
            <a:r>
              <a:rPr lang="en-US"/>
              <a:t>Resektionen ska vara R0 där marginalen är &gt;0 mm.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36</a:t>
            </a:fld>
            <a:endParaRPr/>
          </a:p>
        </p:txBody>
      </p:sp>
      <p:sp>
        <p:nvSpPr>
          <p:cNvPr id="452" name="Google Shape;45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 name="Google Shape;45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Ref </a:t>
            </a:r>
            <a:r>
              <a:rPr lang="en-US">
                <a:latin typeface="Verdana"/>
                <a:ea typeface="Verdana"/>
                <a:cs typeface="Verdana"/>
                <a:sym typeface="Verdana"/>
              </a:rPr>
              <a:t>Nordlinger et al Lancet oncology 2013</a:t>
            </a:r>
            <a:endParaRPr/>
          </a:p>
          <a:p>
            <a:pPr marL="0" lvl="0" indent="0" algn="l" rtl="0">
              <a:spcBef>
                <a:spcPts val="0"/>
              </a:spcBef>
              <a:spcAft>
                <a:spcPts val="0"/>
              </a:spcAft>
              <a:buSzPts val="1800"/>
              <a:buNone/>
            </a:pPr>
            <a:r>
              <a:rPr lang="en-US"/>
              <a:t>Cytostatika ska ges perioperativt. Enstaka patienter svarart mycket bra på cellgift som I fallet ovan. Oftast adjuvant men ibland neoadjuvant för downsize. I den refererade studien visade man ingen signifikant fördel på overall survival men flera studier har visat förbättrad progressionfri överlevnad. Adam et al visade I Ann Surg 2004 att det var patienter som svarade på cyt som hade mest nytta av levermetastaskirurgi.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37</a:t>
            </a:fld>
            <a:endParaRPr/>
          </a:p>
        </p:txBody>
      </p:sp>
      <p:sp>
        <p:nvSpPr>
          <p:cNvPr id="465" name="Google Shape;46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Det räcker med 1mm marginal vid metastaskirurgi, patienter med tumörer nära vitala strukturer kan alltså bli botade. Hepatocellulär cancer kräver större marginal, eftersträvar 2cm.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38</a:t>
            </a:fld>
            <a:endParaRPr/>
          </a:p>
        </p:txBody>
      </p:sp>
      <p:sp>
        <p:nvSpPr>
          <p:cNvPr id="477" name="Google Shape;47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8" name="Google Shape;47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Poängtera vikten av att alla bedöms vid multidiciplinär konferens med närvarande leverkirurg. Fler blir opererade om de bedöms vid rätt instans!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39</a:t>
            </a:fld>
            <a:endParaRPr/>
          </a:p>
        </p:txBody>
      </p:sp>
      <p:sp>
        <p:nvSpPr>
          <p:cNvPr id="487" name="Google Shape;48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8" name="Google Shape;48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3yr OS   5yr OS</a:t>
            </a:r>
            <a:endParaRPr/>
          </a:p>
          <a:p>
            <a:pPr marL="0" lvl="0" indent="0" algn="l" rtl="0">
              <a:spcBef>
                <a:spcPts val="0"/>
              </a:spcBef>
              <a:spcAft>
                <a:spcPts val="0"/>
              </a:spcAft>
              <a:buSzPts val="1800"/>
              <a:buNone/>
            </a:pPr>
            <a:r>
              <a:rPr lang="en-US"/>
              <a:t>1 Hepatectomy	58%	45%</a:t>
            </a:r>
            <a:endParaRPr/>
          </a:p>
          <a:p>
            <a:pPr marL="0" lvl="0" indent="0" algn="l" rtl="0">
              <a:spcBef>
                <a:spcPts val="0"/>
              </a:spcBef>
              <a:spcAft>
                <a:spcPts val="0"/>
              </a:spcAft>
              <a:buSzPts val="1800"/>
              <a:buNone/>
            </a:pPr>
            <a:r>
              <a:rPr lang="en-US" u="sng"/>
              <a:t>&gt;</a:t>
            </a:r>
            <a:r>
              <a:rPr lang="en-US"/>
              <a:t>2Hepatectomies	76%	54%</a:t>
            </a:r>
            <a:endParaRPr/>
          </a:p>
          <a:p>
            <a:pPr marL="0" lvl="0" indent="0" algn="l" rtl="0">
              <a:spcBef>
                <a:spcPts val="0"/>
              </a:spcBef>
              <a:spcAft>
                <a:spcPts val="0"/>
              </a:spcAft>
              <a:buSzPts val="1800"/>
              <a:buNone/>
            </a:pPr>
            <a:r>
              <a:rPr lang="en-US"/>
              <a:t>Br. J Surg. 2013 May </a:t>
            </a:r>
            <a:r>
              <a:rPr lang="en-US" sz="1000"/>
              <a:t>Wicherts DA et al</a:t>
            </a:r>
            <a:r>
              <a:rPr lang="en-US" sz="1000" b="1"/>
              <a:t/>
            </a:r>
            <a:br>
              <a:rPr lang="en-US" sz="1000" b="1"/>
            </a:b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
        <p:nvSpPr>
          <p:cNvPr id="137" name="Google Shape;13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40</a:t>
            </a:fld>
            <a:endParaRPr/>
          </a:p>
        </p:txBody>
      </p:sp>
      <p:sp>
        <p:nvSpPr>
          <p:cNvPr id="498" name="Google Shape;49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9" name="Google Shape;49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41</a:t>
            </a:fld>
            <a:endParaRPr/>
          </a:p>
        </p:txBody>
      </p:sp>
      <p:sp>
        <p:nvSpPr>
          <p:cNvPr id="510" name="Google Shape;51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42</a:t>
            </a:fld>
            <a:endParaRPr/>
          </a:p>
        </p:txBody>
      </p:sp>
      <p:sp>
        <p:nvSpPr>
          <p:cNvPr id="524" name="Google Shape;52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Fortfarande viktigt. Intraoperative Liver Ultrasound Still Affects Surgical Strategy for Patients with Colorectal Metastases in the Modern Era.</a:t>
            </a:r>
            <a:endParaRPr/>
          </a:p>
          <a:p>
            <a:pPr marL="0" lvl="0" indent="0" algn="l" rtl="0">
              <a:spcBef>
                <a:spcPts val="0"/>
              </a:spcBef>
              <a:spcAft>
                <a:spcPts val="0"/>
              </a:spcAft>
              <a:buSzPts val="1800"/>
              <a:buNone/>
            </a:pPr>
            <a:r>
              <a:rPr lang="en-US"/>
              <a:t>Ferrero A, Langella S, Giuliante F, Viganò L, Vellone M, Zimmitti G, Ardito F, Nuzzo G, Capussotti L. World J Surg. 2013 Aug 23. [Epub ahead of print]</a:t>
            </a:r>
            <a:endParaRPr/>
          </a:p>
          <a:p>
            <a:pPr marL="0" lvl="0" indent="0" algn="l" rtl="0">
              <a:spcBef>
                <a:spcPts val="0"/>
              </a:spcBef>
              <a:spcAft>
                <a:spcPts val="0"/>
              </a:spcAft>
              <a:buNone/>
            </a:pPr>
            <a:endParaRPr/>
          </a:p>
        </p:txBody>
      </p:sp>
      <p:sp>
        <p:nvSpPr>
          <p:cNvPr id="550" name="Google Shape;550;p4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6" name="Google Shape;55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Ta upp CUSAns funktion. Diskutera hur kärl tas om hand</a:t>
            </a:r>
            <a:endParaRPr/>
          </a:p>
        </p:txBody>
      </p:sp>
      <p:sp>
        <p:nvSpPr>
          <p:cNvPr id="557" name="Google Shape;557;p4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Föredras vid HCC jmf atypisk resektion  pga portaspridning. Resektion av segment 7, koloncancermetastas</a:t>
            </a:r>
            <a:endParaRPr/>
          </a:p>
        </p:txBody>
      </p:sp>
      <p:sp>
        <p:nvSpPr>
          <p:cNvPr id="564" name="Google Shape;564;p4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Föredras vid HCC jmf atypisk resektion  pga portaspridning. Resektion av segment 7, koloncancermetastas</a:t>
            </a:r>
            <a:endParaRPr/>
          </a:p>
        </p:txBody>
      </p:sp>
      <p:sp>
        <p:nvSpPr>
          <p:cNvPr id="571" name="Google Shape;571;p4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Resultat efter hö-sidig leverresektion. Vena cava I botten med clips. Lig. Falciforme resutureras för att undvika knickbildning I venavflödet</a:t>
            </a:r>
            <a:endParaRPr/>
          </a:p>
        </p:txBody>
      </p:sp>
      <p:sp>
        <p:nvSpPr>
          <p:cNvPr id="579" name="Google Shape;579;p4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49</a:t>
            </a:fld>
            <a:endParaRPr/>
          </a:p>
        </p:txBody>
      </p:sp>
      <p:sp>
        <p:nvSpPr>
          <p:cNvPr id="585" name="Google Shape;58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 name="Google Shape;58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a:t>
            </a:fld>
            <a:endParaRPr/>
          </a:p>
        </p:txBody>
      </p:sp>
      <p:sp>
        <p:nvSpPr>
          <p:cNvPr id="148" name="Google Shape;14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6" name="Google Shape;59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ALPPS utvärderas nu om det ska ersätta PVE/PVL pga snabbare tillväxt av FLR. Foto visar efter parenkymdelning med tachoseal på mediala levervenen och band runt artär, gallgång och porta. CT post op dag 1, post op dag 8. Op nr 2 skedde dag 9 och sista CT en vecka efter det. Bilder från NUS.</a:t>
            </a:r>
            <a:endParaRPr/>
          </a:p>
        </p:txBody>
      </p:sp>
      <p:sp>
        <p:nvSpPr>
          <p:cNvPr id="597" name="Google Shape;597;p5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51</a:t>
            </a:fld>
            <a:endParaRPr/>
          </a:p>
        </p:txBody>
      </p:sp>
      <p:sp>
        <p:nvSpPr>
          <p:cNvPr id="609" name="Google Shape;60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52</a:t>
            </a:fld>
            <a:endParaRPr/>
          </a:p>
        </p:txBody>
      </p:sp>
      <p:sp>
        <p:nvSpPr>
          <p:cNvPr id="620" name="Google Shape;62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Calibri"/>
              <a:buNone/>
            </a:pPr>
            <a:r>
              <a:rPr lang="en-US">
                <a:latin typeface="Calibri"/>
                <a:ea typeface="Calibri"/>
                <a:cs typeface="Calibri"/>
                <a:sym typeface="Calibri"/>
              </a:rPr>
              <a:t>74-årig man op RC I robot juli-15. Singelmet nära hö leverven. Öppen RF istället för hö-lob. MR och PET preop, CT post op.</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8" name="Google Shape;63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Nationell nivåstrukturering av Klatskin</a:t>
            </a:r>
            <a:endParaRPr/>
          </a:p>
        </p:txBody>
      </p:sp>
      <p:sp>
        <p:nvSpPr>
          <p:cNvPr id="639" name="Google Shape;639;p5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4" name="Google Shape;65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Från Sweliv rapport 2014, svenska data. Hela kohorten och de som selekteras för op; 50% 5-årsöverlevnad! Viktigt med skyndsam utredning!</a:t>
            </a:r>
            <a:endParaRPr/>
          </a:p>
        </p:txBody>
      </p:sp>
      <p:sp>
        <p:nvSpPr>
          <p:cNvPr id="655" name="Google Shape;655;p5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6</a:t>
            </a:fld>
            <a:endParaRPr/>
          </a:p>
        </p:txBody>
      </p:sp>
      <p:sp>
        <p:nvSpPr>
          <p:cNvPr id="158" name="Google Shape;15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8" name="Google Shape;70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Från Sweliv rapport 2014, svenska data. Hela kohorten och de som selekteras för op; 50% 5-årsöverlevnad! Viktigt med skyndsam utredning!</a:t>
            </a:r>
            <a:endParaRPr/>
          </a:p>
        </p:txBody>
      </p:sp>
      <p:sp>
        <p:nvSpPr>
          <p:cNvPr id="709" name="Google Shape;709;p6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7</a:t>
            </a:fld>
            <a:endParaRPr/>
          </a:p>
        </p:txBody>
      </p:sp>
      <p:sp>
        <p:nvSpPr>
          <p:cNvPr id="168" name="Google Shape;16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8</a:t>
            </a:fld>
            <a:endParaRPr/>
          </a:p>
        </p:txBody>
      </p:sp>
      <p:sp>
        <p:nvSpPr>
          <p:cNvPr id="178" name="Google Shape;17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
        <p:nvSpPr>
          <p:cNvPr id="188" name="Google Shape;18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Bättre sensitivitet: Hammerstingl Eur Radiol 2008;18:457-67</a:t>
            </a:r>
            <a:endParaRPr/>
          </a:p>
          <a:p>
            <a:pPr marL="0" lvl="0" indent="0" algn="l" rtl="0">
              <a:spcBef>
                <a:spcPts val="0"/>
              </a:spcBef>
              <a:spcAft>
                <a:spcPts val="0"/>
              </a:spcAft>
              <a:buSzPts val="1800"/>
              <a:buNone/>
            </a:pPr>
            <a:r>
              <a:rPr lang="en-US"/>
              <a:t>Diskutera leverspecifik kontrast, Primovist, Multihance med gallutsöndring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685800" y="685800"/>
            <a:ext cx="7772400" cy="2127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5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1371600" y="3270250"/>
            <a:ext cx="6400800" cy="2209800"/>
          </a:xfrm>
          <a:prstGeom prst="rect">
            <a:avLst/>
          </a:prstGeom>
          <a:noFill/>
          <a:ln>
            <a:noFill/>
          </a:ln>
        </p:spPr>
        <p:txBody>
          <a:bodyPr spcFirstLastPara="1" wrap="square" lIns="91425" tIns="45700" rIns="91425" bIns="45700" anchor="t" anchorCtr="0">
            <a:noAutofit/>
          </a:bodyPr>
          <a:lstStyle>
            <a:lvl1pPr lvl="0" algn="ctr">
              <a:spcBef>
                <a:spcPts val="600"/>
              </a:spcBef>
              <a:spcAft>
                <a:spcPts val="0"/>
              </a:spcAft>
              <a:buSzPts val="2250"/>
              <a:buFont typeface="Noto Sans Symbols"/>
              <a:buNone/>
              <a:defRPr sz="3000"/>
            </a:lvl1pPr>
            <a:lvl2pPr lvl="1" algn="l">
              <a:spcBef>
                <a:spcPts val="360"/>
              </a:spcBef>
              <a:spcAft>
                <a:spcPts val="0"/>
              </a:spcAft>
              <a:buSzPts val="1350"/>
              <a:buChar char="■"/>
              <a:defRPr/>
            </a:lvl2pPr>
            <a:lvl3pPr lvl="2" algn="l">
              <a:spcBef>
                <a:spcPts val="360"/>
              </a:spcBef>
              <a:spcAft>
                <a:spcPts val="0"/>
              </a:spcAft>
              <a:buSzPts val="1170"/>
              <a:buChar char="🞐"/>
              <a:defRPr/>
            </a:lvl3pPr>
            <a:lvl4pPr lvl="3" algn="l">
              <a:spcBef>
                <a:spcPts val="360"/>
              </a:spcBef>
              <a:spcAft>
                <a:spcPts val="0"/>
              </a:spcAft>
              <a:buSzPts val="1800"/>
              <a:buChar char="▪"/>
              <a:defRPr/>
            </a:lvl4pPr>
            <a:lvl5pPr lvl="4" algn="l">
              <a:spcBef>
                <a:spcPts val="360"/>
              </a:spcBef>
              <a:spcAft>
                <a:spcPts val="0"/>
              </a:spcAft>
              <a:buSzPts val="1440"/>
              <a:buChar char="▪"/>
              <a:defRPr/>
            </a:lvl5pPr>
            <a:lvl6pPr lvl="5" algn="l">
              <a:spcBef>
                <a:spcPts val="360"/>
              </a:spcBef>
              <a:spcAft>
                <a:spcPts val="0"/>
              </a:spcAft>
              <a:buSzPts val="1440"/>
              <a:buChar char="▪"/>
              <a:defRPr/>
            </a:lvl6pPr>
            <a:lvl7pPr lvl="6" algn="l">
              <a:spcBef>
                <a:spcPts val="360"/>
              </a:spcBef>
              <a:spcAft>
                <a:spcPts val="0"/>
              </a:spcAft>
              <a:buSzPts val="1440"/>
              <a:buChar char="▪"/>
              <a:defRPr/>
            </a:lvl7pPr>
            <a:lvl8pPr lvl="7" algn="l">
              <a:spcBef>
                <a:spcPts val="360"/>
              </a:spcBef>
              <a:spcAft>
                <a:spcPts val="0"/>
              </a:spcAft>
              <a:buSzPts val="1440"/>
              <a:buChar char="▪"/>
              <a:defRPr/>
            </a:lvl8pPr>
            <a:lvl9pPr lvl="8" algn="l">
              <a:spcBef>
                <a:spcPts val="360"/>
              </a:spcBef>
              <a:spcAft>
                <a:spcPts val="0"/>
              </a:spcAft>
              <a:buSzPts val="1440"/>
              <a:buChar char="▪"/>
              <a:defRPr/>
            </a:lvl9pPr>
          </a:lstStyle>
          <a:p>
            <a:endParaRPr/>
          </a:p>
        </p:txBody>
      </p:sp>
      <p:sp>
        <p:nvSpPr>
          <p:cNvPr id="22" name="Google Shape;22;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17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SzPts val="1280"/>
              <a:buNone/>
              <a:defRPr sz="1600" b="1"/>
            </a:lvl6pPr>
            <a:lvl7pPr marL="3200400" lvl="6" indent="-228600" algn="l">
              <a:spcBef>
                <a:spcPts val="320"/>
              </a:spcBef>
              <a:spcAft>
                <a:spcPts val="0"/>
              </a:spcAft>
              <a:buSzPts val="1280"/>
              <a:buNone/>
              <a:defRPr sz="1600" b="1"/>
            </a:lvl7pPr>
            <a:lvl8pPr marL="3657600" lvl="7" indent="-228600" algn="l">
              <a:spcBef>
                <a:spcPts val="320"/>
              </a:spcBef>
              <a:spcAft>
                <a:spcPts val="0"/>
              </a:spcAft>
              <a:buSzPts val="1280"/>
              <a:buNone/>
              <a:defRPr sz="1600" b="1"/>
            </a:lvl8pPr>
            <a:lvl9pPr marL="4114800" lvl="8" indent="-228600" algn="l">
              <a:spcBef>
                <a:spcPts val="320"/>
              </a:spcBef>
              <a:spcAft>
                <a:spcPts val="0"/>
              </a:spcAft>
              <a:buSzPts val="1280"/>
              <a:buNone/>
              <a:defRPr sz="1600" b="1"/>
            </a:lvl9pPr>
          </a:lstStyle>
          <a:p>
            <a:endParaRPr/>
          </a:p>
        </p:txBody>
      </p:sp>
      <p:sp>
        <p:nvSpPr>
          <p:cNvPr id="86" name="Google Shape;86;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02894" algn="l">
              <a:spcBef>
                <a:spcPts val="360"/>
              </a:spcBef>
              <a:spcAft>
                <a:spcPts val="0"/>
              </a:spcAft>
              <a:buSzPts val="1170"/>
              <a:buChar char="🞐"/>
              <a:defRPr sz="1800"/>
            </a:lvl3pPr>
            <a:lvl4pPr marL="1828800" lvl="3" indent="-330200" algn="l">
              <a:spcBef>
                <a:spcPts val="320"/>
              </a:spcBef>
              <a:spcAft>
                <a:spcPts val="0"/>
              </a:spcAft>
              <a:buSzPts val="1600"/>
              <a:buChar char="▪"/>
              <a:defRPr sz="1600"/>
            </a:lvl4pPr>
            <a:lvl5pPr marL="2286000" lvl="4" indent="-309879" algn="l">
              <a:spcBef>
                <a:spcPts val="320"/>
              </a:spcBef>
              <a:spcAft>
                <a:spcPts val="0"/>
              </a:spcAft>
              <a:buSzPts val="1280"/>
              <a:buChar char="▪"/>
              <a:defRPr sz="1600"/>
            </a:lvl5pPr>
            <a:lvl6pPr marL="2743200" lvl="5" indent="-309879" algn="l">
              <a:spcBef>
                <a:spcPts val="320"/>
              </a:spcBef>
              <a:spcAft>
                <a:spcPts val="0"/>
              </a:spcAft>
              <a:buSzPts val="1280"/>
              <a:buChar char="▪"/>
              <a:defRPr sz="1600"/>
            </a:lvl6pPr>
            <a:lvl7pPr marL="3200400" lvl="6" indent="-309879" algn="l">
              <a:spcBef>
                <a:spcPts val="320"/>
              </a:spcBef>
              <a:spcAft>
                <a:spcPts val="0"/>
              </a:spcAft>
              <a:buSzPts val="1280"/>
              <a:buChar char="▪"/>
              <a:defRPr sz="1600"/>
            </a:lvl7pPr>
            <a:lvl8pPr marL="3657600" lvl="7" indent="-309879" algn="l">
              <a:spcBef>
                <a:spcPts val="320"/>
              </a:spcBef>
              <a:spcAft>
                <a:spcPts val="0"/>
              </a:spcAft>
              <a:buSzPts val="1280"/>
              <a:buChar char="▪"/>
              <a:defRPr sz="1600"/>
            </a:lvl8pPr>
            <a:lvl9pPr marL="4114800" lvl="8" indent="-309879" algn="l">
              <a:spcBef>
                <a:spcPts val="320"/>
              </a:spcBef>
              <a:spcAft>
                <a:spcPts val="0"/>
              </a:spcAft>
              <a:buSzPts val="1280"/>
              <a:buChar char="▪"/>
              <a:defRPr sz="1600"/>
            </a:lvl9pPr>
          </a:lstStyle>
          <a:p>
            <a:endParaRPr/>
          </a:p>
        </p:txBody>
      </p:sp>
      <p:sp>
        <p:nvSpPr>
          <p:cNvPr id="87" name="Google Shape;87;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17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SzPts val="1280"/>
              <a:buNone/>
              <a:defRPr sz="1600" b="1"/>
            </a:lvl6pPr>
            <a:lvl7pPr marL="3200400" lvl="6" indent="-228600" algn="l">
              <a:spcBef>
                <a:spcPts val="320"/>
              </a:spcBef>
              <a:spcAft>
                <a:spcPts val="0"/>
              </a:spcAft>
              <a:buSzPts val="1280"/>
              <a:buNone/>
              <a:defRPr sz="1600" b="1"/>
            </a:lvl7pPr>
            <a:lvl8pPr marL="3657600" lvl="7" indent="-228600" algn="l">
              <a:spcBef>
                <a:spcPts val="320"/>
              </a:spcBef>
              <a:spcAft>
                <a:spcPts val="0"/>
              </a:spcAft>
              <a:buSzPts val="1280"/>
              <a:buNone/>
              <a:defRPr sz="1600" b="1"/>
            </a:lvl8pPr>
            <a:lvl9pPr marL="4114800" lvl="8" indent="-228600" algn="l">
              <a:spcBef>
                <a:spcPts val="320"/>
              </a:spcBef>
              <a:spcAft>
                <a:spcPts val="0"/>
              </a:spcAft>
              <a:buSzPts val="1280"/>
              <a:buNone/>
              <a:defRPr sz="1600" b="1"/>
            </a:lvl9pPr>
          </a:lstStyle>
          <a:p>
            <a:endParaRPr/>
          </a:p>
        </p:txBody>
      </p:sp>
      <p:sp>
        <p:nvSpPr>
          <p:cNvPr id="88" name="Google Shape;88;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02894" algn="l">
              <a:spcBef>
                <a:spcPts val="360"/>
              </a:spcBef>
              <a:spcAft>
                <a:spcPts val="0"/>
              </a:spcAft>
              <a:buSzPts val="1170"/>
              <a:buChar char="🞐"/>
              <a:defRPr sz="1800"/>
            </a:lvl3pPr>
            <a:lvl4pPr marL="1828800" lvl="3" indent="-330200" algn="l">
              <a:spcBef>
                <a:spcPts val="320"/>
              </a:spcBef>
              <a:spcAft>
                <a:spcPts val="0"/>
              </a:spcAft>
              <a:buSzPts val="1600"/>
              <a:buChar char="▪"/>
              <a:defRPr sz="1600"/>
            </a:lvl4pPr>
            <a:lvl5pPr marL="2286000" lvl="4" indent="-309879" algn="l">
              <a:spcBef>
                <a:spcPts val="320"/>
              </a:spcBef>
              <a:spcAft>
                <a:spcPts val="0"/>
              </a:spcAft>
              <a:buSzPts val="1280"/>
              <a:buChar char="▪"/>
              <a:defRPr sz="1600"/>
            </a:lvl5pPr>
            <a:lvl6pPr marL="2743200" lvl="5" indent="-309879" algn="l">
              <a:spcBef>
                <a:spcPts val="320"/>
              </a:spcBef>
              <a:spcAft>
                <a:spcPts val="0"/>
              </a:spcAft>
              <a:buSzPts val="1280"/>
              <a:buChar char="▪"/>
              <a:defRPr sz="1600"/>
            </a:lvl6pPr>
            <a:lvl7pPr marL="3200400" lvl="6" indent="-309879" algn="l">
              <a:spcBef>
                <a:spcPts val="320"/>
              </a:spcBef>
              <a:spcAft>
                <a:spcPts val="0"/>
              </a:spcAft>
              <a:buSzPts val="1280"/>
              <a:buChar char="▪"/>
              <a:defRPr sz="1600"/>
            </a:lvl7pPr>
            <a:lvl8pPr marL="3657600" lvl="7" indent="-309879" algn="l">
              <a:spcBef>
                <a:spcPts val="320"/>
              </a:spcBef>
              <a:spcAft>
                <a:spcPts val="0"/>
              </a:spcAft>
              <a:buSzPts val="1280"/>
              <a:buChar char="▪"/>
              <a:defRPr sz="1600"/>
            </a:lvl8pPr>
            <a:lvl9pPr marL="4114800" lvl="8" indent="-309879" algn="l">
              <a:spcBef>
                <a:spcPts val="320"/>
              </a:spcBef>
              <a:spcAft>
                <a:spcPts val="0"/>
              </a:spcAft>
              <a:buSzPts val="1280"/>
              <a:buChar char="▪"/>
              <a:defRPr sz="1600"/>
            </a:lvl9pPr>
          </a:lstStyle>
          <a:p>
            <a:endParaRPr/>
          </a:p>
        </p:txBody>
      </p:sp>
      <p:sp>
        <p:nvSpPr>
          <p:cNvPr id="89" name="Google Shape;89;p1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11150" algn="l">
              <a:spcBef>
                <a:spcPts val="400"/>
              </a:spcBef>
              <a:spcAft>
                <a:spcPts val="0"/>
              </a:spcAft>
              <a:buSzPts val="1300"/>
              <a:buChar char="🞐"/>
              <a:defRPr sz="2000"/>
            </a:lvl3pPr>
            <a:lvl4pPr marL="1828800" lvl="3" indent="-342900" algn="l">
              <a:spcBef>
                <a:spcPts val="360"/>
              </a:spcBef>
              <a:spcAft>
                <a:spcPts val="0"/>
              </a:spcAft>
              <a:buSzPts val="1800"/>
              <a:buChar char="▪"/>
              <a:defRPr sz="1800"/>
            </a:lvl4pPr>
            <a:lvl5pPr marL="2286000" lvl="4" indent="-320039" algn="l">
              <a:spcBef>
                <a:spcPts val="360"/>
              </a:spcBef>
              <a:spcAft>
                <a:spcPts val="0"/>
              </a:spcAft>
              <a:buSzPts val="1440"/>
              <a:buChar char="▪"/>
              <a:defRPr sz="1800"/>
            </a:lvl5pPr>
            <a:lvl6pPr marL="2743200" lvl="5" indent="-320039" algn="l">
              <a:spcBef>
                <a:spcPts val="360"/>
              </a:spcBef>
              <a:spcAft>
                <a:spcPts val="0"/>
              </a:spcAft>
              <a:buSzPts val="1440"/>
              <a:buChar char="▪"/>
              <a:defRPr sz="1800"/>
            </a:lvl6pPr>
            <a:lvl7pPr marL="3200400" lvl="6" indent="-320039" algn="l">
              <a:spcBef>
                <a:spcPts val="360"/>
              </a:spcBef>
              <a:spcAft>
                <a:spcPts val="0"/>
              </a:spcAft>
              <a:buSzPts val="1440"/>
              <a:buChar char="▪"/>
              <a:defRPr sz="1800"/>
            </a:lvl7pPr>
            <a:lvl8pPr marL="3657600" lvl="7" indent="-320040" algn="l">
              <a:spcBef>
                <a:spcPts val="360"/>
              </a:spcBef>
              <a:spcAft>
                <a:spcPts val="0"/>
              </a:spcAft>
              <a:buSzPts val="1440"/>
              <a:buChar char="▪"/>
              <a:defRPr sz="1800"/>
            </a:lvl8pPr>
            <a:lvl9pPr marL="4114800" lvl="8" indent="-320040" algn="l">
              <a:spcBef>
                <a:spcPts val="360"/>
              </a:spcBef>
              <a:spcAft>
                <a:spcPts val="0"/>
              </a:spcAft>
              <a:buSzPts val="1440"/>
              <a:buChar char="▪"/>
              <a:defRPr sz="1800"/>
            </a:lvl9pPr>
          </a:lstStyle>
          <a:p>
            <a:endParaRPr/>
          </a:p>
        </p:txBody>
      </p:sp>
      <p:sp>
        <p:nvSpPr>
          <p:cNvPr id="95" name="Google Shape;95;p13"/>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11150" algn="l">
              <a:spcBef>
                <a:spcPts val="400"/>
              </a:spcBef>
              <a:spcAft>
                <a:spcPts val="0"/>
              </a:spcAft>
              <a:buSzPts val="1300"/>
              <a:buChar char="🞐"/>
              <a:defRPr sz="2000"/>
            </a:lvl3pPr>
            <a:lvl4pPr marL="1828800" lvl="3" indent="-342900" algn="l">
              <a:spcBef>
                <a:spcPts val="360"/>
              </a:spcBef>
              <a:spcAft>
                <a:spcPts val="0"/>
              </a:spcAft>
              <a:buSzPts val="1800"/>
              <a:buChar char="▪"/>
              <a:defRPr sz="1800"/>
            </a:lvl4pPr>
            <a:lvl5pPr marL="2286000" lvl="4" indent="-320039" algn="l">
              <a:spcBef>
                <a:spcPts val="360"/>
              </a:spcBef>
              <a:spcAft>
                <a:spcPts val="0"/>
              </a:spcAft>
              <a:buSzPts val="1440"/>
              <a:buChar char="▪"/>
              <a:defRPr sz="1800"/>
            </a:lvl5pPr>
            <a:lvl6pPr marL="2743200" lvl="5" indent="-320039" algn="l">
              <a:spcBef>
                <a:spcPts val="360"/>
              </a:spcBef>
              <a:spcAft>
                <a:spcPts val="0"/>
              </a:spcAft>
              <a:buSzPts val="1440"/>
              <a:buChar char="▪"/>
              <a:defRPr sz="1800"/>
            </a:lvl6pPr>
            <a:lvl7pPr marL="3200400" lvl="6" indent="-320039" algn="l">
              <a:spcBef>
                <a:spcPts val="360"/>
              </a:spcBef>
              <a:spcAft>
                <a:spcPts val="0"/>
              </a:spcAft>
              <a:buSzPts val="1440"/>
              <a:buChar char="▪"/>
              <a:defRPr sz="1800"/>
            </a:lvl7pPr>
            <a:lvl8pPr marL="3657600" lvl="7" indent="-320040" algn="l">
              <a:spcBef>
                <a:spcPts val="360"/>
              </a:spcBef>
              <a:spcAft>
                <a:spcPts val="0"/>
              </a:spcAft>
              <a:buSzPts val="1440"/>
              <a:buChar char="▪"/>
              <a:defRPr sz="1800"/>
            </a:lvl8pPr>
            <a:lvl9pPr marL="4114800" lvl="8" indent="-320040" algn="l">
              <a:spcBef>
                <a:spcPts val="360"/>
              </a:spcBef>
              <a:spcAft>
                <a:spcPts val="0"/>
              </a:spcAft>
              <a:buSzPts val="1440"/>
              <a:buChar char="▪"/>
              <a:defRPr sz="1800"/>
            </a:lvl9pPr>
          </a:lstStyle>
          <a:p>
            <a:endParaRPr/>
          </a:p>
        </p:txBody>
      </p:sp>
      <p:sp>
        <p:nvSpPr>
          <p:cNvPr id="96" name="Google Shape;96;p1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040"/>
              <a:buNone/>
              <a:defRPr sz="1600"/>
            </a:lvl3pPr>
            <a:lvl4pPr marL="1828800" lvl="3" indent="-228600" algn="l">
              <a:spcBef>
                <a:spcPts val="280"/>
              </a:spcBef>
              <a:spcAft>
                <a:spcPts val="0"/>
              </a:spcAft>
              <a:buSzPts val="1400"/>
              <a:buNone/>
              <a:defRPr sz="1400"/>
            </a:lvl4pPr>
            <a:lvl5pPr marL="2286000" lvl="4" indent="-228600" algn="l">
              <a:spcBef>
                <a:spcPts val="280"/>
              </a:spcBef>
              <a:spcAft>
                <a:spcPts val="0"/>
              </a:spcAft>
              <a:buSzPts val="1120"/>
              <a:buNone/>
              <a:defRPr sz="1400"/>
            </a:lvl5pPr>
            <a:lvl6pPr marL="2743200" lvl="5" indent="-228600" algn="l">
              <a:spcBef>
                <a:spcPts val="280"/>
              </a:spcBef>
              <a:spcAft>
                <a:spcPts val="0"/>
              </a:spcAft>
              <a:buSzPts val="1120"/>
              <a:buNone/>
              <a:defRPr sz="1400"/>
            </a:lvl6pPr>
            <a:lvl7pPr marL="3200400" lvl="6" indent="-228600" algn="l">
              <a:spcBef>
                <a:spcPts val="280"/>
              </a:spcBef>
              <a:spcAft>
                <a:spcPts val="0"/>
              </a:spcAft>
              <a:buSzPts val="1120"/>
              <a:buNone/>
              <a:defRPr sz="1400"/>
            </a:lvl7pPr>
            <a:lvl8pPr marL="3657600" lvl="7" indent="-228600" algn="l">
              <a:spcBef>
                <a:spcPts val="280"/>
              </a:spcBef>
              <a:spcAft>
                <a:spcPts val="0"/>
              </a:spcAft>
              <a:buSzPts val="1120"/>
              <a:buNone/>
              <a:defRPr sz="1400"/>
            </a:lvl8pPr>
            <a:lvl9pPr marL="4114800" lvl="8" indent="-228600" algn="l">
              <a:spcBef>
                <a:spcPts val="280"/>
              </a:spcBef>
              <a:spcAft>
                <a:spcPts val="0"/>
              </a:spcAft>
              <a:buSzPts val="1120"/>
              <a:buNone/>
              <a:defRPr sz="1400"/>
            </a:lvl9pPr>
          </a:lstStyle>
          <a:p>
            <a:endParaRPr/>
          </a:p>
        </p:txBody>
      </p:sp>
      <p:sp>
        <p:nvSpPr>
          <p:cNvPr id="102" name="Google Shape;102;p1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02894" algn="l">
              <a:spcBef>
                <a:spcPts val="360"/>
              </a:spcBef>
              <a:spcAft>
                <a:spcPts val="0"/>
              </a:spcAft>
              <a:buSzPts val="117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38" name="Google Shape;38;p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41"/>
        <p:cNvGrpSpPr/>
        <p:nvPr/>
      </p:nvGrpSpPr>
      <p:grpSpPr>
        <a:xfrm>
          <a:off x="0" y="0"/>
          <a:ext cx="0" cy="0"/>
          <a:chOff x="0" y="0"/>
          <a:chExt cx="0" cy="0"/>
        </a:xfrm>
      </p:grpSpPr>
      <p:sp>
        <p:nvSpPr>
          <p:cNvPr id="42" name="Google Shape;42;p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ubrik, text och innehåll" type="txAndObj">
  <p:cSld name="TEXT_AND_OBJEC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02894" algn="l">
              <a:spcBef>
                <a:spcPts val="360"/>
              </a:spcBef>
              <a:spcAft>
                <a:spcPts val="0"/>
              </a:spcAft>
              <a:buSzPts val="117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53" name="Google Shape;53;p7"/>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02894" algn="l">
              <a:spcBef>
                <a:spcPts val="360"/>
              </a:spcBef>
              <a:spcAft>
                <a:spcPts val="0"/>
              </a:spcAft>
              <a:buSzPts val="117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54" name="Google Shape;54;p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02894" algn="l">
              <a:spcBef>
                <a:spcPts val="360"/>
              </a:spcBef>
              <a:spcAft>
                <a:spcPts val="0"/>
              </a:spcAft>
              <a:buSzPts val="117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60" name="Google Shape;60;p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02894" algn="l">
              <a:spcBef>
                <a:spcPts val="360"/>
              </a:spcBef>
              <a:spcAft>
                <a:spcPts val="0"/>
              </a:spcAft>
              <a:buSzPts val="117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66" name="Google Shape;66;p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2"/>
              </a:buClr>
              <a:buSzPts val="2400"/>
              <a:buFont typeface="Noto Sans Symbols"/>
              <a:buNone/>
              <a:defRPr sz="3200">
                <a:solidFill>
                  <a:schemeClr val="dk1"/>
                </a:solidFill>
                <a:latin typeface="Verdana"/>
                <a:ea typeface="Verdana"/>
                <a:cs typeface="Verdana"/>
                <a:sym typeface="Verdana"/>
              </a:defRPr>
            </a:lvl1pPr>
            <a:lvl2pPr marR="0" lvl="1" algn="l" rtl="0">
              <a:spcBef>
                <a:spcPts val="560"/>
              </a:spcBef>
              <a:spcAft>
                <a:spcPts val="0"/>
              </a:spcAft>
              <a:buClr>
                <a:schemeClr val="dk2"/>
              </a:buClr>
              <a:buSzPts val="2100"/>
              <a:buFont typeface="Noto Sans Symbols"/>
              <a:buNone/>
              <a:defRPr sz="2800" b="0" i="0" u="none" strike="noStrike" cap="none">
                <a:solidFill>
                  <a:schemeClr val="dk1"/>
                </a:solidFill>
                <a:latin typeface="Verdana"/>
                <a:ea typeface="Verdana"/>
                <a:cs typeface="Verdana"/>
                <a:sym typeface="Verdana"/>
              </a:defRPr>
            </a:lvl2pPr>
            <a:lvl3pPr marR="0" lvl="2" algn="l" rtl="0">
              <a:spcBef>
                <a:spcPts val="480"/>
              </a:spcBef>
              <a:spcAft>
                <a:spcPts val="0"/>
              </a:spcAft>
              <a:buClr>
                <a:schemeClr val="accent1"/>
              </a:buClr>
              <a:buSzPts val="1560"/>
              <a:buFont typeface="Noto Sans Symbols"/>
              <a:buNone/>
              <a:defRPr sz="2400" b="0" i="0" u="none" strike="noStrike" cap="none">
                <a:solidFill>
                  <a:schemeClr val="dk1"/>
                </a:solidFill>
                <a:latin typeface="Verdana"/>
                <a:ea typeface="Verdana"/>
                <a:cs typeface="Verdana"/>
                <a:sym typeface="Verdana"/>
              </a:defRPr>
            </a:lvl3pPr>
            <a:lvl4pPr marR="0" lvl="3" algn="l" rtl="0">
              <a:spcBef>
                <a:spcPts val="400"/>
              </a:spcBef>
              <a:spcAft>
                <a:spcPts val="0"/>
              </a:spcAft>
              <a:buClr>
                <a:schemeClr val="lt2"/>
              </a:buClr>
              <a:buSzPts val="2000"/>
              <a:buFont typeface="Noto Sans Symbols"/>
              <a:buNone/>
              <a:defRPr sz="2000" b="0" i="0" u="none" strike="noStrike" cap="none">
                <a:solidFill>
                  <a:schemeClr val="dk1"/>
                </a:solidFill>
                <a:latin typeface="Verdana"/>
                <a:ea typeface="Verdana"/>
                <a:cs typeface="Verdana"/>
                <a:sym typeface="Verdana"/>
              </a:defRPr>
            </a:lvl4pPr>
            <a:lvl5pPr marR="0" lvl="4" algn="l" rtl="0">
              <a:spcBef>
                <a:spcPts val="400"/>
              </a:spcBef>
              <a:spcAft>
                <a:spcPts val="0"/>
              </a:spcAft>
              <a:buClr>
                <a:schemeClr val="dk2"/>
              </a:buClr>
              <a:buSzPts val="1600"/>
              <a:buFont typeface="Noto Sans Symbols"/>
              <a:buNone/>
              <a:defRPr sz="2000" b="0" i="0" u="none" strike="noStrike" cap="none">
                <a:solidFill>
                  <a:schemeClr val="dk1"/>
                </a:solidFill>
                <a:latin typeface="Verdana"/>
                <a:ea typeface="Verdana"/>
                <a:cs typeface="Verdana"/>
                <a:sym typeface="Verdana"/>
              </a:defRPr>
            </a:lvl5pPr>
            <a:lvl6pPr marR="0" lvl="5" algn="l" rtl="0">
              <a:spcBef>
                <a:spcPts val="400"/>
              </a:spcBef>
              <a:spcAft>
                <a:spcPts val="0"/>
              </a:spcAft>
              <a:buClr>
                <a:schemeClr val="dk2"/>
              </a:buClr>
              <a:buSzPts val="1600"/>
              <a:buFont typeface="Noto Sans Symbols"/>
              <a:buNone/>
              <a:defRPr sz="2000" b="0" i="0" u="none" strike="noStrike" cap="none">
                <a:solidFill>
                  <a:schemeClr val="dk1"/>
                </a:solidFill>
                <a:latin typeface="Verdana"/>
                <a:ea typeface="Verdana"/>
                <a:cs typeface="Verdana"/>
                <a:sym typeface="Verdana"/>
              </a:defRPr>
            </a:lvl6pPr>
            <a:lvl7pPr marR="0" lvl="6" algn="l" rtl="0">
              <a:spcBef>
                <a:spcPts val="400"/>
              </a:spcBef>
              <a:spcAft>
                <a:spcPts val="0"/>
              </a:spcAft>
              <a:buClr>
                <a:schemeClr val="dk2"/>
              </a:buClr>
              <a:buSzPts val="1600"/>
              <a:buFont typeface="Noto Sans Symbols"/>
              <a:buNone/>
              <a:defRPr sz="2000" b="0" i="0" u="none" strike="noStrike" cap="none">
                <a:solidFill>
                  <a:schemeClr val="dk1"/>
                </a:solidFill>
                <a:latin typeface="Verdana"/>
                <a:ea typeface="Verdana"/>
                <a:cs typeface="Verdana"/>
                <a:sym typeface="Verdana"/>
              </a:defRPr>
            </a:lvl7pPr>
            <a:lvl8pPr marR="0" lvl="7" algn="l" rtl="0">
              <a:spcBef>
                <a:spcPts val="400"/>
              </a:spcBef>
              <a:spcAft>
                <a:spcPts val="0"/>
              </a:spcAft>
              <a:buClr>
                <a:schemeClr val="dk2"/>
              </a:buClr>
              <a:buSzPts val="1600"/>
              <a:buFont typeface="Noto Sans Symbols"/>
              <a:buNone/>
              <a:defRPr sz="2000" b="0" i="0" u="none" strike="noStrike" cap="none">
                <a:solidFill>
                  <a:schemeClr val="dk1"/>
                </a:solidFill>
                <a:latin typeface="Verdana"/>
                <a:ea typeface="Verdana"/>
                <a:cs typeface="Verdana"/>
                <a:sym typeface="Verdana"/>
              </a:defRPr>
            </a:lvl8pPr>
            <a:lvl9pPr marR="0" lvl="8" algn="l" rtl="0">
              <a:spcBef>
                <a:spcPts val="400"/>
              </a:spcBef>
              <a:spcAft>
                <a:spcPts val="0"/>
              </a:spcAft>
              <a:buClr>
                <a:schemeClr val="dk2"/>
              </a:buClr>
              <a:buSzPts val="1600"/>
              <a:buFont typeface="Noto Sans Symbols"/>
              <a:buNone/>
              <a:defRPr sz="2000" b="0" i="0" u="none" strike="noStrike" cap="none">
                <a:solidFill>
                  <a:schemeClr val="dk1"/>
                </a:solidFill>
                <a:latin typeface="Verdana"/>
                <a:ea typeface="Verdana"/>
                <a:cs typeface="Verdana"/>
                <a:sym typeface="Verdana"/>
              </a:defRPr>
            </a:lvl9pPr>
          </a:lstStyle>
          <a:p>
            <a:endParaRPr/>
          </a:p>
        </p:txBody>
      </p:sp>
      <p:sp>
        <p:nvSpPr>
          <p:cNvPr id="72" name="Google Shape;72;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65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720"/>
              <a:buNone/>
              <a:defRPr sz="900"/>
            </a:lvl5pPr>
            <a:lvl6pPr marL="2743200" lvl="5" indent="-228600" algn="l">
              <a:spcBef>
                <a:spcPts val="180"/>
              </a:spcBef>
              <a:spcAft>
                <a:spcPts val="0"/>
              </a:spcAft>
              <a:buSzPts val="720"/>
              <a:buNone/>
              <a:defRPr sz="900"/>
            </a:lvl6pPr>
            <a:lvl7pPr marL="3200400" lvl="6" indent="-228600" algn="l">
              <a:spcBef>
                <a:spcPts val="180"/>
              </a:spcBef>
              <a:spcAft>
                <a:spcPts val="0"/>
              </a:spcAft>
              <a:buSzPts val="720"/>
              <a:buNone/>
              <a:defRPr sz="900"/>
            </a:lvl7pPr>
            <a:lvl8pPr marL="3657600" lvl="7" indent="-228600" algn="l">
              <a:spcBef>
                <a:spcPts val="180"/>
              </a:spcBef>
              <a:spcAft>
                <a:spcPts val="0"/>
              </a:spcAft>
              <a:buSzPts val="720"/>
              <a:buNone/>
              <a:defRPr sz="900"/>
            </a:lvl8pPr>
            <a:lvl9pPr marL="4114800" lvl="8" indent="-228600" algn="l">
              <a:spcBef>
                <a:spcPts val="180"/>
              </a:spcBef>
              <a:spcAft>
                <a:spcPts val="0"/>
              </a:spcAft>
              <a:buSzPts val="720"/>
              <a:buNone/>
              <a:defRPr sz="900"/>
            </a:lvl9pPr>
          </a:lstStyle>
          <a:p>
            <a:endParaRPr/>
          </a:p>
        </p:txBody>
      </p:sp>
      <p:sp>
        <p:nvSpPr>
          <p:cNvPr id="73" name="Google Shape;73;p1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nehåll med bildtext" type="objTx">
  <p:cSld name="OBJECT_WITH_CAPTION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27660" algn="l">
              <a:spcBef>
                <a:spcPts val="480"/>
              </a:spcBef>
              <a:spcAft>
                <a:spcPts val="0"/>
              </a:spcAft>
              <a:buSzPts val="1560"/>
              <a:buChar char="🞐"/>
              <a:defRPr sz="2400"/>
            </a:lvl3pPr>
            <a:lvl4pPr marL="1828800" lvl="3" indent="-355600" algn="l">
              <a:spcBef>
                <a:spcPts val="400"/>
              </a:spcBef>
              <a:spcAft>
                <a:spcPts val="0"/>
              </a:spcAft>
              <a:buSzPts val="2000"/>
              <a:buChar char="▪"/>
              <a:defRPr sz="2000"/>
            </a:lvl4pPr>
            <a:lvl5pPr marL="2286000" lvl="4" indent="-330200" algn="l">
              <a:spcBef>
                <a:spcPts val="400"/>
              </a:spcBef>
              <a:spcAft>
                <a:spcPts val="0"/>
              </a:spcAft>
              <a:buSzPts val="1600"/>
              <a:buChar char="▪"/>
              <a:defRPr sz="2000"/>
            </a:lvl5pPr>
            <a:lvl6pPr marL="2743200" lvl="5" indent="-330200" algn="l">
              <a:spcBef>
                <a:spcPts val="400"/>
              </a:spcBef>
              <a:spcAft>
                <a:spcPts val="0"/>
              </a:spcAft>
              <a:buSzPts val="1600"/>
              <a:buChar char="▪"/>
              <a:defRPr sz="2000"/>
            </a:lvl6pPr>
            <a:lvl7pPr marL="3200400" lvl="6" indent="-330200" algn="l">
              <a:spcBef>
                <a:spcPts val="400"/>
              </a:spcBef>
              <a:spcAft>
                <a:spcPts val="0"/>
              </a:spcAft>
              <a:buSzPts val="1600"/>
              <a:buChar char="▪"/>
              <a:defRPr sz="2000"/>
            </a:lvl7pPr>
            <a:lvl8pPr marL="3657600" lvl="7" indent="-330200" algn="l">
              <a:spcBef>
                <a:spcPts val="400"/>
              </a:spcBef>
              <a:spcAft>
                <a:spcPts val="0"/>
              </a:spcAft>
              <a:buSzPts val="1600"/>
              <a:buChar char="▪"/>
              <a:defRPr sz="2000"/>
            </a:lvl8pPr>
            <a:lvl9pPr marL="4114800" lvl="8" indent="-330200" algn="l">
              <a:spcBef>
                <a:spcPts val="400"/>
              </a:spcBef>
              <a:spcAft>
                <a:spcPts val="0"/>
              </a:spcAft>
              <a:buSzPts val="1600"/>
              <a:buChar char="▪"/>
              <a:defRPr sz="2000"/>
            </a:lvl9pPr>
          </a:lstStyle>
          <a:p>
            <a:endParaRPr/>
          </a:p>
        </p:txBody>
      </p:sp>
      <p:sp>
        <p:nvSpPr>
          <p:cNvPr id="79" name="Google Shape;79;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65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720"/>
              <a:buNone/>
              <a:defRPr sz="900"/>
            </a:lvl5pPr>
            <a:lvl6pPr marL="2743200" lvl="5" indent="-228600" algn="l">
              <a:spcBef>
                <a:spcPts val="180"/>
              </a:spcBef>
              <a:spcAft>
                <a:spcPts val="0"/>
              </a:spcAft>
              <a:buSzPts val="720"/>
              <a:buNone/>
              <a:defRPr sz="900"/>
            </a:lvl6pPr>
            <a:lvl7pPr marL="3200400" lvl="6" indent="-228600" algn="l">
              <a:spcBef>
                <a:spcPts val="180"/>
              </a:spcBef>
              <a:spcAft>
                <a:spcPts val="0"/>
              </a:spcAft>
              <a:buSzPts val="720"/>
              <a:buNone/>
              <a:defRPr sz="900"/>
            </a:lvl7pPr>
            <a:lvl8pPr marL="3657600" lvl="7" indent="-228600" algn="l">
              <a:spcBef>
                <a:spcPts val="180"/>
              </a:spcBef>
              <a:spcAft>
                <a:spcPts val="0"/>
              </a:spcAft>
              <a:buSzPts val="720"/>
              <a:buNone/>
              <a:defRPr sz="900"/>
            </a:lvl8pPr>
            <a:lvl9pPr marL="4114800" lvl="8" indent="-228600" algn="l">
              <a:spcBef>
                <a:spcPts val="180"/>
              </a:spcBef>
              <a:spcAft>
                <a:spcPts val="0"/>
              </a:spcAft>
              <a:buSzPts val="720"/>
              <a:buNone/>
              <a:defRPr sz="900"/>
            </a:lvl9pPr>
          </a:lstStyle>
          <a:p>
            <a:endParaRPr/>
          </a:p>
        </p:txBody>
      </p:sp>
      <p:sp>
        <p:nvSpPr>
          <p:cNvPr id="80" name="Google Shape;80;p1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228600" y="2889250"/>
            <a:ext cx="8610600" cy="201612"/>
            <a:chOff x="144" y="1680"/>
            <a:chExt cx="5424" cy="144"/>
          </a:xfrm>
        </p:grpSpPr>
        <p:sp>
          <p:nvSpPr>
            <p:cNvPr id="11" name="Google Shape;11;p1"/>
            <p:cNvSpPr txBox="1"/>
            <p:nvPr/>
          </p:nvSpPr>
          <p:spPr>
            <a:xfrm>
              <a:off x="144" y="1680"/>
              <a:ext cx="1808" cy="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Verdana"/>
                <a:ea typeface="Verdana"/>
                <a:cs typeface="Verdana"/>
                <a:sym typeface="Verdana"/>
              </a:endParaRPr>
            </a:p>
          </p:txBody>
        </p:sp>
        <p:sp>
          <p:nvSpPr>
            <p:cNvPr id="12" name="Google Shape;12;p1"/>
            <p:cNvSpPr txBox="1"/>
            <p:nvPr/>
          </p:nvSpPr>
          <p:spPr>
            <a:xfrm>
              <a:off x="1952" y="1680"/>
              <a:ext cx="1808" cy="1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Verdana"/>
                <a:ea typeface="Verdana"/>
                <a:cs typeface="Verdana"/>
                <a:sym typeface="Verdana"/>
              </a:endParaRPr>
            </a:p>
          </p:txBody>
        </p:sp>
        <p:sp>
          <p:nvSpPr>
            <p:cNvPr id="13" name="Google Shape;13;p1"/>
            <p:cNvSpPr txBox="1"/>
            <p:nvPr/>
          </p:nvSpPr>
          <p:spPr>
            <a:xfrm>
              <a:off x="3760" y="1680"/>
              <a:ext cx="1808" cy="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Verdana"/>
                <a:ea typeface="Verdana"/>
                <a:cs typeface="Verdana"/>
                <a:sym typeface="Verdana"/>
              </a:endParaRPr>
            </a:p>
          </p:txBody>
        </p:sp>
      </p:grpSp>
      <p:sp>
        <p:nvSpPr>
          <p:cNvPr id="14" name="Google Shape;14;p1"/>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1pPr>
            <a:lvl2pPr marR="0" lvl="1"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2pPr>
            <a:lvl3pPr marR="0" lvl="2"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3pPr>
            <a:lvl4pPr marR="0" lvl="3"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4pPr>
            <a:lvl5pPr marR="0" lvl="4"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5pPr>
            <a:lvl6pPr marR="0" lvl="5"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6pPr>
            <a:lvl7pPr marR="0" lvl="6"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7pPr>
            <a:lvl8pPr marR="0" lvl="7"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8pPr>
            <a:lvl9pPr marR="0" lvl="8"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9pPr>
          </a:lstStyle>
          <a:p>
            <a:endParaRPr/>
          </a:p>
        </p:txBody>
      </p:sp>
      <p:sp>
        <p:nvSpPr>
          <p:cNvPr id="15" name="Google Shape;15;p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560"/>
              </a:spcBef>
              <a:spcAft>
                <a:spcPts val="0"/>
              </a:spcAft>
              <a:buClr>
                <a:schemeClr val="lt2"/>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480"/>
              </a:spcBef>
              <a:spcAft>
                <a:spcPts val="0"/>
              </a:spcAft>
              <a:buClr>
                <a:schemeClr val="dk2"/>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11150" algn="l" rtl="0">
              <a:spcBef>
                <a:spcPts val="400"/>
              </a:spcBef>
              <a:spcAft>
                <a:spcPts val="0"/>
              </a:spcAft>
              <a:buClr>
                <a:schemeClr val="accent1"/>
              </a:buClr>
              <a:buSzPts val="13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360"/>
              </a:spcBef>
              <a:spcAft>
                <a:spcPts val="0"/>
              </a:spcAft>
              <a:buClr>
                <a:schemeClr val="lt2"/>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16" name="Google Shape;16;p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0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17" name="Google Shape;17;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0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18" name="Google Shape;18;p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1pPr>
            <a:lvl2pPr marR="0" lvl="1"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2pPr>
            <a:lvl3pPr marR="0" lvl="2"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3pPr>
            <a:lvl4pPr marR="0" lvl="3"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4pPr>
            <a:lvl5pPr marR="0" lvl="4"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5pPr>
            <a:lvl6pPr marR="0" lvl="5"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6pPr>
            <a:lvl7pPr marR="0" lvl="6"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7pPr>
            <a:lvl8pPr marR="0" lvl="7"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8pPr>
            <a:lvl9pPr marR="0" lvl="8" algn="l" rtl="0">
              <a:spcBef>
                <a:spcPts val="0"/>
              </a:spcBef>
              <a:spcAft>
                <a:spcPts val="0"/>
              </a:spcAft>
              <a:buSzPts val="1400"/>
              <a:buNone/>
              <a:defRPr sz="4400" b="0" i="0" u="none" strike="noStrike" cap="none">
                <a:solidFill>
                  <a:schemeClr val="dk2"/>
                </a:solidFill>
                <a:latin typeface="Garamond"/>
                <a:ea typeface="Garamond"/>
                <a:cs typeface="Garamond"/>
                <a:sym typeface="Garamond"/>
              </a:defRPr>
            </a:lvl9pPr>
          </a:lstStyle>
          <a:p>
            <a:endParaRPr/>
          </a:p>
        </p:txBody>
      </p:sp>
      <p:sp>
        <p:nvSpPr>
          <p:cNvPr id="27" name="Google Shape;27;p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560"/>
              </a:spcBef>
              <a:spcAft>
                <a:spcPts val="0"/>
              </a:spcAft>
              <a:buClr>
                <a:schemeClr val="lt2"/>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480"/>
              </a:spcBef>
              <a:spcAft>
                <a:spcPts val="0"/>
              </a:spcAft>
              <a:buClr>
                <a:schemeClr val="dk2"/>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11150" algn="l" rtl="0">
              <a:spcBef>
                <a:spcPts val="400"/>
              </a:spcBef>
              <a:spcAft>
                <a:spcPts val="0"/>
              </a:spcAft>
              <a:buClr>
                <a:schemeClr val="accent1"/>
              </a:buClr>
              <a:buSzPts val="13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360"/>
              </a:spcBef>
              <a:spcAft>
                <a:spcPts val="0"/>
              </a:spcAft>
              <a:buClr>
                <a:schemeClr val="lt2"/>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360"/>
              </a:spcBef>
              <a:spcAft>
                <a:spcPts val="0"/>
              </a:spcAft>
              <a:buClr>
                <a:schemeClr val="dk2"/>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28" name="Google Shape;28;p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0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29" name="Google Shape;29;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0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30" name="Google Shape;30;p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chemeClr val="dk1"/>
              </a:buClr>
              <a:buSzPts val="1000"/>
              <a:buFont typeface="Verdana"/>
              <a:buNone/>
              <a:defRPr sz="1000" b="0" i="0" u="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31" name="Google Shape;31;p3"/>
          <p:cNvSpPr txBox="1"/>
          <p:nvPr/>
        </p:nvSpPr>
        <p:spPr>
          <a:xfrm>
            <a:off x="0" y="0"/>
            <a:ext cx="228600" cy="228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Verdana"/>
              <a:ea typeface="Verdana"/>
              <a:cs typeface="Verdana"/>
              <a:sym typeface="Verdana"/>
            </a:endParaRPr>
          </a:p>
        </p:txBody>
      </p:sp>
      <p:cxnSp>
        <p:nvCxnSpPr>
          <p:cNvPr id="32" name="Google Shape;32;p3"/>
          <p:cNvCxnSpPr/>
          <p:nvPr/>
        </p:nvCxnSpPr>
        <p:spPr>
          <a:xfrm>
            <a:off x="457200" y="1447800"/>
            <a:ext cx="8077200" cy="0"/>
          </a:xfrm>
          <a:prstGeom prst="straightConnector1">
            <a:avLst/>
          </a:prstGeom>
          <a:noFill/>
          <a:ln w="19050" cap="flat" cmpd="sng">
            <a:solidFill>
              <a:schemeClr val="dk2"/>
            </a:solidFill>
            <a:prstDash val="solid"/>
            <a:miter lim="800000"/>
            <a:headEnd type="none" w="med" len="med"/>
            <a:tailEnd type="none" w="med" len="med"/>
          </a:ln>
        </p:spPr>
      </p:cxnSp>
      <p:sp>
        <p:nvSpPr>
          <p:cNvPr id="33" name="Google Shape;33;p3"/>
          <p:cNvSpPr txBox="1"/>
          <p:nvPr/>
        </p:nvSpPr>
        <p:spPr>
          <a:xfrm>
            <a:off x="0" y="2286000"/>
            <a:ext cx="228600" cy="228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Verdana"/>
              <a:ea typeface="Verdana"/>
              <a:cs typeface="Verdana"/>
              <a:sym typeface="Verdana"/>
            </a:endParaRPr>
          </a:p>
        </p:txBody>
      </p:sp>
      <p:sp>
        <p:nvSpPr>
          <p:cNvPr id="34" name="Google Shape;34;p3"/>
          <p:cNvSpPr txBox="1"/>
          <p:nvPr/>
        </p:nvSpPr>
        <p:spPr>
          <a:xfrm>
            <a:off x="0" y="4572000"/>
            <a:ext cx="228600" cy="2286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685800" y="685800"/>
            <a:ext cx="7772400" cy="212725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5800"/>
              <a:buFont typeface="Garamond"/>
              <a:buNone/>
            </a:pPr>
            <a:r>
              <a:rPr lang="en-US" sz="5800" b="0" i="0" u="none">
                <a:solidFill>
                  <a:schemeClr val="dk2"/>
                </a:solidFill>
                <a:latin typeface="Garamond"/>
                <a:ea typeface="Garamond"/>
                <a:cs typeface="Garamond"/>
                <a:sym typeface="Garamond"/>
              </a:rPr>
              <a:t>Levertumörer</a:t>
            </a:r>
            <a:endParaRPr/>
          </a:p>
        </p:txBody>
      </p:sp>
      <p:sp>
        <p:nvSpPr>
          <p:cNvPr id="111" name="Google Shape;111;p15"/>
          <p:cNvSpPr txBox="1">
            <a:spLocks noGrp="1"/>
          </p:cNvSpPr>
          <p:nvPr>
            <p:ph type="subTitle" idx="1"/>
          </p:nvPr>
        </p:nvSpPr>
        <p:spPr>
          <a:xfrm>
            <a:off x="1371600" y="3270250"/>
            <a:ext cx="6400800" cy="2209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250"/>
              <a:buNone/>
            </a:pPr>
            <a:r>
              <a:rPr lang="en-US" sz="3000" b="0" i="0" u="none">
                <a:solidFill>
                  <a:schemeClr val="dk1"/>
                </a:solidFill>
                <a:latin typeface="Verdana"/>
                <a:ea typeface="Verdana"/>
                <a:cs typeface="Verdana"/>
                <a:sym typeface="Verdana"/>
              </a:rPr>
              <a:t>Oskar Hemmingsson</a:t>
            </a:r>
            <a:endParaRPr/>
          </a:p>
          <a:p>
            <a:pPr marL="0" lvl="0" indent="0" algn="ctr" rtl="0">
              <a:lnSpc>
                <a:spcPct val="100000"/>
              </a:lnSpc>
              <a:spcBef>
                <a:spcPts val="600"/>
              </a:spcBef>
              <a:spcAft>
                <a:spcPts val="0"/>
              </a:spcAft>
              <a:buSzPts val="2250"/>
              <a:buNone/>
            </a:pPr>
            <a:r>
              <a:rPr lang="en-US" sz="3000" b="0" i="0" u="none">
                <a:solidFill>
                  <a:schemeClr val="dk1"/>
                </a:solidFill>
                <a:latin typeface="Verdana"/>
                <a:ea typeface="Verdana"/>
                <a:cs typeface="Verdana"/>
                <a:sym typeface="Verdana"/>
              </a:rPr>
              <a:t>Norrlands Universitetssjukhus</a:t>
            </a:r>
            <a:endParaRPr/>
          </a:p>
        </p:txBody>
      </p:sp>
      <p:pic>
        <p:nvPicPr>
          <p:cNvPr id="112" name="Google Shape;112;p15"/>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13" name="Google Shape;113;p15"/>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14" name="Google Shape;114;p15"/>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4"/>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Utredning</a:t>
            </a:r>
            <a:endParaRPr/>
          </a:p>
        </p:txBody>
      </p:sp>
      <p:sp>
        <p:nvSpPr>
          <p:cNvPr id="202" name="Google Shape;202;p2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Ultraljud med kontrast</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Kontrastmedlet utgörs av mikrometerstora bubblor med fosfolipidskikt som stannar i blodbanan</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Man bedömer uppladdningsmönster samt ”wash-out” hos levertumörer.</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Sensitiviteten för bedömning av levertumörer sjunker för djupt belägna tumörer och hos obesa patienter.</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Bättre för karakterisering än detektion av fokala leverförändringar</a:t>
            </a:r>
            <a:endParaRPr/>
          </a:p>
        </p:txBody>
      </p:sp>
      <p:pic>
        <p:nvPicPr>
          <p:cNvPr id="203" name="Google Shape;203;p24"/>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04" name="Google Shape;204;p24"/>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05" name="Google Shape;205;p24"/>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Utredning</a:t>
            </a:r>
            <a:endParaRPr/>
          </a:p>
        </p:txBody>
      </p:sp>
      <p:sp>
        <p:nvSpPr>
          <p:cNvPr id="212" name="Google Shape;212;p2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PET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Man använder vanligtvis radioaktivt märkt socker (fluorodeoxyglukos, FDG)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Maligna tumörer har en benägenhet att vara metabolt aktiva (tar upp socker)</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Sönderfall av nukliden ger upphov till positroner som kan detekteras.</a:t>
            </a:r>
            <a:endParaRPr/>
          </a:p>
        </p:txBody>
      </p:sp>
      <p:pic>
        <p:nvPicPr>
          <p:cNvPr id="213" name="Google Shape;213;p25"/>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14" name="Google Shape;214;p25"/>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15" name="Google Shape;215;p25"/>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Utredning</a:t>
            </a:r>
            <a:endParaRPr/>
          </a:p>
        </p:txBody>
      </p:sp>
      <p:sp>
        <p:nvSpPr>
          <p:cNvPr id="222" name="Google Shape;222;p2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PET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Bra för att undersöka extrahepatisk spridning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Låg sensitivitet vid hepatocellulär cancer</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Detektionsgräns vid ca 1 cm tumör</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Kombineras med CT för anatomisk lokalisation. </a:t>
            </a:r>
            <a:endParaRPr/>
          </a:p>
          <a:p>
            <a:pPr marL="742950" lvl="1" indent="-171450" algn="l" rtl="0">
              <a:lnSpc>
                <a:spcPct val="100000"/>
              </a:lnSpc>
              <a:spcBef>
                <a:spcPts val="480"/>
              </a:spcBef>
              <a:spcAft>
                <a:spcPts val="0"/>
              </a:spcAft>
              <a:buClr>
                <a:schemeClr val="dk2"/>
              </a:buClr>
              <a:buSzPts val="1800"/>
              <a:buFont typeface="Noto Sans Symbols"/>
              <a:buNone/>
            </a:pPr>
            <a:endParaRPr sz="2400" b="0" i="0" u="none">
              <a:solidFill>
                <a:schemeClr val="dk1"/>
              </a:solidFill>
              <a:latin typeface="Verdana"/>
              <a:ea typeface="Verdana"/>
              <a:cs typeface="Verdana"/>
              <a:sym typeface="Verdana"/>
            </a:endParaRPr>
          </a:p>
          <a:p>
            <a:pPr marL="342900" lvl="0" indent="-228600" algn="l" rtl="0">
              <a:spcBef>
                <a:spcPts val="480"/>
              </a:spcBef>
              <a:spcAft>
                <a:spcPts val="0"/>
              </a:spcAft>
              <a:buSzPts val="1800"/>
              <a:buNone/>
            </a:pPr>
            <a:endParaRPr sz="2400" b="0" i="0" u="none">
              <a:solidFill>
                <a:schemeClr val="dk1"/>
              </a:solidFill>
              <a:latin typeface="Verdana"/>
              <a:ea typeface="Verdana"/>
              <a:cs typeface="Verdana"/>
              <a:sym typeface="Verdana"/>
            </a:endParaRPr>
          </a:p>
        </p:txBody>
      </p:sp>
      <p:pic>
        <p:nvPicPr>
          <p:cNvPr id="223" name="Google Shape;223;p26"/>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24" name="Google Shape;224;p26"/>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25" name="Google Shape;225;p26"/>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Utredning; Tumörmarkörer</a:t>
            </a:r>
            <a:endParaRPr/>
          </a:p>
        </p:txBody>
      </p:sp>
      <p:sp>
        <p:nvSpPr>
          <p:cNvPr id="232" name="Google Shape;232;p2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AFP - För detektion av primär levercancer, ökar med ökande tumörmassa. Dock låg sensitivitet.</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CA 19-9 - För detektion av gallgångscancer, även pankreascancer. Låg sensitivitet. Kan öka vid ikterus. </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CEA - För detektion av recidiv av kolorektal cancer såsom levermetastaser. Ökande värden efter tarmresektion indikerar återfall.  </a:t>
            </a:r>
            <a:endParaRPr/>
          </a:p>
        </p:txBody>
      </p:sp>
      <p:pic>
        <p:nvPicPr>
          <p:cNvPr id="233" name="Google Shape;233;p27"/>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34" name="Google Shape;234;p2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35" name="Google Shape;235;p2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8"/>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1:3</a:t>
            </a:r>
            <a:endParaRPr/>
          </a:p>
        </p:txBody>
      </p:sp>
      <p:sp>
        <p:nvSpPr>
          <p:cNvPr id="242" name="Google Shape;242;p2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Om du hade valt att beställa CT lever flerfas med frågeställning malignitet hade du fått följande resultat</a:t>
            </a:r>
            <a:endParaRPr/>
          </a:p>
          <a:p>
            <a:pPr marL="342900" lvl="0" indent="-342900" algn="l" rtl="0">
              <a:lnSpc>
                <a:spcPct val="100000"/>
              </a:lnSpc>
              <a:spcBef>
                <a:spcPts val="560"/>
              </a:spcBef>
              <a:spcAft>
                <a:spcPts val="0"/>
              </a:spcAft>
              <a:buSzPts val="2100"/>
              <a:buNone/>
            </a:pPr>
            <a:endParaRPr sz="2800" b="0" i="0" u="none">
              <a:solidFill>
                <a:schemeClr val="dk1"/>
              </a:solidFill>
              <a:latin typeface="Verdana"/>
              <a:ea typeface="Verdana"/>
              <a:cs typeface="Verdana"/>
              <a:sym typeface="Verdana"/>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243" name="Google Shape;243;p28"/>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44" name="Google Shape;244;p28"/>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45" name="Google Shape;245;p28"/>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246" name="Google Shape;246;p28" descr="liverhemangioma"/>
          <p:cNvPicPr preferRelativeResize="0"/>
          <p:nvPr/>
        </p:nvPicPr>
        <p:blipFill rotWithShape="1">
          <a:blip r:embed="rId4">
            <a:alphaModFix/>
          </a:blip>
          <a:srcRect t="22726"/>
          <a:stretch/>
        </p:blipFill>
        <p:spPr>
          <a:xfrm>
            <a:off x="1403350" y="3068637"/>
            <a:ext cx="5483225" cy="2974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4400">
              <a:solidFill>
                <a:schemeClr val="dk2"/>
              </a:solidFill>
              <a:latin typeface="Garamond"/>
              <a:ea typeface="Garamond"/>
              <a:cs typeface="Garamond"/>
              <a:sym typeface="Garamond"/>
            </a:endParaRPr>
          </a:p>
        </p:txBody>
      </p:sp>
      <p:sp>
        <p:nvSpPr>
          <p:cNvPr id="253" name="Google Shape;253;p2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Utlåtandet blir ”uppladdningsmönster typiskt som vid hemangiom”. Vad gör du nu?</a:t>
            </a:r>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254" name="Google Shape;254;p29"/>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55" name="Google Shape;255;p29"/>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56" name="Google Shape;256;p29"/>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0"/>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a:t>
            </a:r>
            <a:endParaRPr/>
          </a:p>
        </p:txBody>
      </p:sp>
      <p:sp>
        <p:nvSpPr>
          <p:cNvPr id="263" name="Google Shape;263;p3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Benigna levertumörer</a:t>
            </a:r>
            <a:endParaRPr/>
          </a:p>
          <a:p>
            <a:pPr marL="742950" lvl="1" indent="-285750" algn="l" rtl="0">
              <a:lnSpc>
                <a:spcPct val="90000"/>
              </a:lnSpc>
              <a:spcBef>
                <a:spcPts val="400"/>
              </a:spcBef>
              <a:spcAft>
                <a:spcPts val="0"/>
              </a:spcAft>
              <a:buClr>
                <a:schemeClr val="dk2"/>
              </a:buClr>
              <a:buSzPts val="1500"/>
              <a:buFont typeface="Noto Sans Symbols"/>
              <a:buChar char="■"/>
            </a:pPr>
            <a:r>
              <a:rPr lang="en-US" sz="2000" b="0" i="0" u="none">
                <a:solidFill>
                  <a:schemeClr val="dk1"/>
                </a:solidFill>
                <a:latin typeface="Verdana"/>
                <a:ea typeface="Verdana"/>
                <a:cs typeface="Verdana"/>
                <a:sym typeface="Verdana"/>
              </a:rPr>
              <a:t>Fokal nodulär hyperplasi</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Ofta asymptomatiska</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Ofta centralt ärr</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Om klar diagnos - ingen uppföljning</a:t>
            </a:r>
            <a:endParaRPr/>
          </a:p>
          <a:p>
            <a:pPr marL="742950" lvl="1" indent="-285750" algn="l" rtl="0">
              <a:lnSpc>
                <a:spcPct val="90000"/>
              </a:lnSpc>
              <a:spcBef>
                <a:spcPts val="400"/>
              </a:spcBef>
              <a:spcAft>
                <a:spcPts val="0"/>
              </a:spcAft>
              <a:buClr>
                <a:schemeClr val="dk2"/>
              </a:buClr>
              <a:buSzPts val="1500"/>
              <a:buFont typeface="Noto Sans Symbols"/>
              <a:buChar char="■"/>
            </a:pPr>
            <a:r>
              <a:rPr lang="en-US" sz="2000" b="0" i="0" u="none">
                <a:solidFill>
                  <a:schemeClr val="dk1"/>
                </a:solidFill>
                <a:latin typeface="Verdana"/>
                <a:ea typeface="Verdana"/>
                <a:cs typeface="Verdana"/>
                <a:sym typeface="Verdana"/>
              </a:rPr>
              <a:t>Hemangiom</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Vanligaste benigna levertumören</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Ofta asymptomatiska</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Större hemangiom kan orsaka blödning eller smärtor</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Om behandling krävs</a:t>
            </a:r>
            <a:endParaRPr/>
          </a:p>
          <a:p>
            <a:pPr marL="1600200" lvl="3" indent="-228600" algn="l" rtl="0">
              <a:lnSpc>
                <a:spcPct val="90000"/>
              </a:lnSpc>
              <a:spcBef>
                <a:spcPts val="320"/>
              </a:spcBef>
              <a:spcAft>
                <a:spcPts val="0"/>
              </a:spcAft>
              <a:buClr>
                <a:schemeClr val="lt2"/>
              </a:buClr>
              <a:buSzPts val="1600"/>
              <a:buFont typeface="Noto Sans Symbols"/>
              <a:buChar char="▪"/>
            </a:pPr>
            <a:r>
              <a:rPr lang="en-US" sz="1600" b="0" i="0" u="none">
                <a:solidFill>
                  <a:schemeClr val="dk1"/>
                </a:solidFill>
                <a:latin typeface="Verdana"/>
                <a:ea typeface="Verdana"/>
                <a:cs typeface="Verdana"/>
                <a:sym typeface="Verdana"/>
              </a:rPr>
              <a:t>Kirurgisk resektion eller angiografisk embolisering</a:t>
            </a:r>
            <a:endParaRPr/>
          </a:p>
          <a:p>
            <a:pPr marL="742950" lvl="1" indent="-285750" algn="l" rtl="0">
              <a:lnSpc>
                <a:spcPct val="90000"/>
              </a:lnSpc>
              <a:spcBef>
                <a:spcPts val="400"/>
              </a:spcBef>
              <a:spcAft>
                <a:spcPts val="0"/>
              </a:spcAft>
              <a:buClr>
                <a:schemeClr val="dk2"/>
              </a:buClr>
              <a:buSzPts val="1500"/>
              <a:buFont typeface="Noto Sans Symbols"/>
              <a:buChar char="■"/>
            </a:pPr>
            <a:r>
              <a:rPr lang="en-US" sz="2000" b="0" i="0" u="none">
                <a:solidFill>
                  <a:schemeClr val="dk1"/>
                </a:solidFill>
                <a:latin typeface="Verdana"/>
                <a:ea typeface="Verdana"/>
                <a:cs typeface="Verdana"/>
                <a:sym typeface="Verdana"/>
              </a:rPr>
              <a:t>Adenom</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Viss malignitetspotential</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Svårt skilja från högt differentierad hepatocellulär cancer</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Kan blöda</a:t>
            </a:r>
            <a:endParaRPr/>
          </a:p>
          <a:p>
            <a:pPr marL="1143000" lvl="2" indent="-228600" algn="l" rtl="0">
              <a:lnSpc>
                <a:spcPct val="90000"/>
              </a:lnSpc>
              <a:spcBef>
                <a:spcPts val="360"/>
              </a:spcBef>
              <a:spcAft>
                <a:spcPts val="0"/>
              </a:spcAft>
              <a:buClr>
                <a:schemeClr val="accent1"/>
              </a:buClr>
              <a:buSzPts val="1170"/>
              <a:buFont typeface="Noto Sans Symbols"/>
              <a:buChar char="🞐"/>
            </a:pPr>
            <a:r>
              <a:rPr lang="en-US" sz="1800" b="0" i="0" u="none">
                <a:solidFill>
                  <a:schemeClr val="dk1"/>
                </a:solidFill>
                <a:latin typeface="Verdana"/>
                <a:ea typeface="Verdana"/>
                <a:cs typeface="Verdana"/>
                <a:sym typeface="Verdana"/>
              </a:rPr>
              <a:t>Ofta resektion</a:t>
            </a:r>
            <a:endParaRPr/>
          </a:p>
        </p:txBody>
      </p:sp>
      <p:pic>
        <p:nvPicPr>
          <p:cNvPr id="264" name="Google Shape;264;p30"/>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65" name="Google Shape;265;p30"/>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66" name="Google Shape;266;p30"/>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title" idx="4294967295"/>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strike="noStrike" cap="none">
                <a:solidFill>
                  <a:schemeClr val="dk2"/>
                </a:solidFill>
                <a:latin typeface="Garamond"/>
                <a:ea typeface="Garamond"/>
                <a:cs typeface="Garamond"/>
                <a:sym typeface="Garamond"/>
              </a:rPr>
              <a:t>Faktaruta</a:t>
            </a:r>
            <a:endParaRPr/>
          </a:p>
        </p:txBody>
      </p:sp>
      <p:sp>
        <p:nvSpPr>
          <p:cNvPr id="273" name="Google Shape;273;p31"/>
          <p:cNvSpPr txBox="1">
            <a:spLocks noGrp="1"/>
          </p:cNvSpPr>
          <p:nvPr>
            <p:ph type="body" idx="4294967295"/>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2"/>
              </a:buClr>
              <a:buSzPts val="1800"/>
              <a:buFont typeface="Noto Sans Symbols"/>
              <a:buChar char="🞐"/>
            </a:pPr>
            <a:r>
              <a:rPr lang="en-US" sz="2400" b="0" i="0" u="none" strike="noStrike" cap="none">
                <a:solidFill>
                  <a:schemeClr val="dk1"/>
                </a:solidFill>
                <a:latin typeface="Verdana"/>
                <a:ea typeface="Verdana"/>
                <a:cs typeface="Verdana"/>
                <a:sym typeface="Verdana"/>
              </a:rPr>
              <a:t>Levercystor	</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Vanliga</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Enkla cystor benigna</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Oftast asymptomatiska</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Vid symptom - laparoskopisk fenestrering alt perkutan alkoholsklerosering</a:t>
            </a:r>
            <a:endParaRPr/>
          </a:p>
          <a:p>
            <a:pPr marL="342900" marR="0" lvl="0" indent="-342900" algn="l" rtl="0">
              <a:lnSpc>
                <a:spcPct val="90000"/>
              </a:lnSpc>
              <a:spcBef>
                <a:spcPts val="480"/>
              </a:spcBef>
              <a:spcAft>
                <a:spcPts val="0"/>
              </a:spcAft>
              <a:buClr>
                <a:schemeClr val="lt2"/>
              </a:buClr>
              <a:buSzPts val="1800"/>
              <a:buFont typeface="Noto Sans Symbols"/>
              <a:buChar char="🞐"/>
            </a:pPr>
            <a:r>
              <a:rPr lang="en-US" sz="2400" b="0" i="0" u="none" strike="noStrike" cap="none">
                <a:solidFill>
                  <a:schemeClr val="dk1"/>
                </a:solidFill>
                <a:latin typeface="Verdana"/>
                <a:ea typeface="Verdana"/>
                <a:cs typeface="Verdana"/>
                <a:sym typeface="Verdana"/>
              </a:rPr>
              <a:t>Echinokockcystor</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CT ger ofta diagnos</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Serologi ofta positiv</a:t>
            </a:r>
            <a:endParaRPr/>
          </a:p>
          <a:p>
            <a:pPr marL="742950" marR="0" lvl="1" indent="-285750" algn="l" rtl="0">
              <a:lnSpc>
                <a:spcPct val="90000"/>
              </a:lnSpc>
              <a:spcBef>
                <a:spcPts val="400"/>
              </a:spcBef>
              <a:spcAft>
                <a:spcPts val="0"/>
              </a:spcAft>
              <a:buClr>
                <a:schemeClr val="dk2"/>
              </a:buClr>
              <a:buSzPts val="1500"/>
              <a:buFont typeface="Noto Sans Symbols"/>
              <a:buChar char="■"/>
            </a:pPr>
            <a:r>
              <a:rPr lang="en-US" sz="2000" b="0" i="0" u="none" strike="noStrike" cap="none">
                <a:solidFill>
                  <a:schemeClr val="dk1"/>
                </a:solidFill>
                <a:latin typeface="Verdana"/>
                <a:ea typeface="Verdana"/>
                <a:cs typeface="Verdana"/>
                <a:sym typeface="Verdana"/>
              </a:rPr>
              <a:t>Behandling efter förbehandling med albendazol innefattar</a:t>
            </a:r>
            <a:endParaRPr/>
          </a:p>
          <a:p>
            <a:pPr marL="1143000" marR="0" lvl="2" indent="-228600" algn="l" rtl="0">
              <a:lnSpc>
                <a:spcPct val="90000"/>
              </a:lnSpc>
              <a:spcBef>
                <a:spcPts val="360"/>
              </a:spcBef>
              <a:spcAft>
                <a:spcPts val="0"/>
              </a:spcAft>
              <a:buClr>
                <a:schemeClr val="accent1"/>
              </a:buClr>
              <a:buSzPts val="1170"/>
              <a:buFont typeface="Noto Sans Symbols"/>
              <a:buChar char="🞐"/>
            </a:pPr>
            <a:r>
              <a:rPr lang="en-US" sz="1800" b="0" i="0" u="none" strike="noStrike" cap="none">
                <a:solidFill>
                  <a:schemeClr val="dk1"/>
                </a:solidFill>
                <a:latin typeface="Verdana"/>
                <a:ea typeface="Verdana"/>
                <a:cs typeface="Verdana"/>
                <a:sym typeface="Verdana"/>
              </a:rPr>
              <a:t>Kirurgisk behandling (’de-roofing’, resektion)</a:t>
            </a:r>
            <a:endParaRPr/>
          </a:p>
          <a:p>
            <a:pPr marL="1143000" marR="0" lvl="2" indent="-228600" algn="l" rtl="0">
              <a:lnSpc>
                <a:spcPct val="90000"/>
              </a:lnSpc>
              <a:spcBef>
                <a:spcPts val="360"/>
              </a:spcBef>
              <a:spcAft>
                <a:spcPts val="0"/>
              </a:spcAft>
              <a:buClr>
                <a:schemeClr val="accent1"/>
              </a:buClr>
              <a:buSzPts val="1170"/>
              <a:buFont typeface="Noto Sans Symbols"/>
              <a:buChar char="🞐"/>
            </a:pPr>
            <a:r>
              <a:rPr lang="en-US" sz="1800" b="0" i="0" u="none" strike="noStrike" cap="none">
                <a:solidFill>
                  <a:schemeClr val="dk1"/>
                </a:solidFill>
                <a:latin typeface="Verdana"/>
                <a:ea typeface="Verdana"/>
                <a:cs typeface="Verdana"/>
                <a:sym typeface="Verdana"/>
              </a:rPr>
              <a:t>PAIR (</a:t>
            </a:r>
            <a:r>
              <a:rPr lang="en-US" sz="1800" b="0" i="0" u="none" strike="noStrike" cap="none">
                <a:solidFill>
                  <a:schemeClr val="dk1"/>
                </a:solidFill>
                <a:latin typeface="Arial"/>
                <a:ea typeface="Arial"/>
                <a:cs typeface="Arial"/>
                <a:sym typeface="Arial"/>
              </a:rPr>
              <a:t> </a:t>
            </a:r>
            <a:r>
              <a:rPr lang="en-US" sz="1800" b="0" i="0" u="none" strike="noStrike" cap="none">
                <a:solidFill>
                  <a:schemeClr val="dk1"/>
                </a:solidFill>
                <a:latin typeface="Helvetica Neue"/>
                <a:ea typeface="Helvetica Neue"/>
                <a:cs typeface="Helvetica Neue"/>
                <a:sym typeface="Helvetica Neue"/>
              </a:rPr>
              <a:t>puncture-aspiration-injection-reaspiration)</a:t>
            </a:r>
            <a:r>
              <a:rPr lang="en-US" sz="1800" b="0" i="0" u="none" strike="noStrike" cap="none">
                <a:solidFill>
                  <a:schemeClr val="dk1"/>
                </a:solidFill>
                <a:latin typeface="Verdana"/>
                <a:ea typeface="Verdana"/>
                <a:cs typeface="Verdana"/>
                <a:sym typeface="Verdana"/>
              </a:rPr>
              <a:t> </a:t>
            </a:r>
            <a:endParaRPr/>
          </a:p>
          <a:p>
            <a:pPr marL="742950" marR="0" lvl="1" indent="-190500" algn="l" rtl="0">
              <a:lnSpc>
                <a:spcPct val="90000"/>
              </a:lnSpc>
              <a:spcBef>
                <a:spcPts val="400"/>
              </a:spcBef>
              <a:spcAft>
                <a:spcPts val="0"/>
              </a:spcAft>
              <a:buClr>
                <a:schemeClr val="dk2"/>
              </a:buClr>
              <a:buSzPts val="1500"/>
              <a:buFont typeface="Noto Sans Symbols"/>
              <a:buNone/>
            </a:pPr>
            <a:endParaRPr sz="2000" b="0" i="0" u="none" strike="noStrike" cap="none">
              <a:solidFill>
                <a:schemeClr val="dk1"/>
              </a:solidFill>
              <a:latin typeface="Verdana"/>
              <a:ea typeface="Verdana"/>
              <a:cs typeface="Verdana"/>
              <a:sym typeface="Verdana"/>
            </a:endParaRPr>
          </a:p>
          <a:p>
            <a:pPr marL="342900" marR="0" lvl="0" indent="-247650" algn="l" rtl="0">
              <a:spcBef>
                <a:spcPts val="400"/>
              </a:spcBef>
              <a:spcAft>
                <a:spcPts val="0"/>
              </a:spcAft>
              <a:buClr>
                <a:schemeClr val="lt2"/>
              </a:buClr>
              <a:buSzPts val="1500"/>
              <a:buFont typeface="Noto Sans Symbols"/>
              <a:buNone/>
            </a:pPr>
            <a:endParaRPr sz="2000" b="0" i="0" u="none" strike="noStrike" cap="none">
              <a:solidFill>
                <a:schemeClr val="dk1"/>
              </a:solidFill>
              <a:latin typeface="Verdana"/>
              <a:ea typeface="Verdana"/>
              <a:cs typeface="Verdana"/>
              <a:sym typeface="Verdana"/>
            </a:endParaRPr>
          </a:p>
        </p:txBody>
      </p:sp>
      <p:pic>
        <p:nvPicPr>
          <p:cNvPr id="274" name="Google Shape;274;p31"/>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75" name="Google Shape;275;p31"/>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76" name="Google Shape;276;p31"/>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2"/>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2</a:t>
            </a:r>
            <a:endParaRPr/>
          </a:p>
        </p:txBody>
      </p:sp>
      <p:sp>
        <p:nvSpPr>
          <p:cNvPr id="283" name="Google Shape;283;p3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får remiss från hepatologkollega med diagnos: Primär levercancer? Frågeställning: Resektion?</a:t>
            </a:r>
            <a:endParaRPr/>
          </a:p>
        </p:txBody>
      </p:sp>
      <p:pic>
        <p:nvPicPr>
          <p:cNvPr id="284" name="Google Shape;284;p32"/>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85" name="Google Shape;285;p32"/>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86" name="Google Shape;286;p32"/>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2</a:t>
            </a:r>
            <a:endParaRPr/>
          </a:p>
        </p:txBody>
      </p:sp>
      <p:sp>
        <p:nvSpPr>
          <p:cNvPr id="293" name="Google Shape;293;p3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Patienten är en 53-årig man ursprungligen från Thailand med hepatit B sedan födseln.</a:t>
            </a:r>
            <a:endParaRPr/>
          </a:p>
          <a:p>
            <a:pPr marL="34290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Han har utvecklat levercirros, Child-Pugh A, och genomgått ultraljudsscreening av levern var 6:e mån.</a:t>
            </a:r>
            <a:endParaRPr/>
          </a:p>
          <a:p>
            <a:pPr marL="34290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Senaste undersökningen ger utlåtandet ”grovnodulärt leverparenchym med en nytillkommen 2.5 cm stor fokal förändring i segment 8.”</a:t>
            </a:r>
            <a:endParaRPr/>
          </a:p>
          <a:p>
            <a:pPr marL="34290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Vad gör du?</a:t>
            </a:r>
            <a:endParaRPr/>
          </a:p>
          <a:p>
            <a:pPr marL="342900" lvl="0" indent="-228600" algn="l" rtl="0">
              <a:spcBef>
                <a:spcPts val="480"/>
              </a:spcBef>
              <a:spcAft>
                <a:spcPts val="0"/>
              </a:spcAft>
              <a:buSzPts val="1800"/>
              <a:buNone/>
            </a:pPr>
            <a:endParaRPr sz="2400" b="0" i="0" u="none">
              <a:solidFill>
                <a:schemeClr val="dk1"/>
              </a:solidFill>
              <a:latin typeface="Verdana"/>
              <a:ea typeface="Verdana"/>
              <a:cs typeface="Verdana"/>
              <a:sym typeface="Verdana"/>
            </a:endParaRPr>
          </a:p>
        </p:txBody>
      </p:sp>
      <p:pic>
        <p:nvPicPr>
          <p:cNvPr id="294" name="Google Shape;294;p33"/>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295" name="Google Shape;295;p33"/>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296" name="Google Shape;296;p33"/>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1</a:t>
            </a:r>
            <a:endParaRPr/>
          </a:p>
        </p:txBody>
      </p:sp>
      <p:sp>
        <p:nvSpPr>
          <p:cNvPr id="121" name="Google Shape;121;p1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Till din kirurgmottagning kommer en tidigare frisk kvinna på 64 år som sökt distriktsläkare med några månaders anamnes på diffus smärta/obehag nedom höger revbensbåge. Inga andra symtom överhuvudtaget. </a:t>
            </a:r>
            <a:endParaRPr/>
          </a:p>
        </p:txBody>
      </p:sp>
      <p:pic>
        <p:nvPicPr>
          <p:cNvPr id="122" name="Google Shape;122;p16"/>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23" name="Google Shape;123;p16"/>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24" name="Google Shape;124;p16"/>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4"/>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a:t>
            </a:r>
            <a:endParaRPr/>
          </a:p>
        </p:txBody>
      </p:sp>
      <p:sp>
        <p:nvSpPr>
          <p:cNvPr id="303" name="Google Shape;303;p3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Främsta riskfaktorn för hepatocellulär cancer (HCC) är cirros</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Vid cirros rekommenderas screening med ultraljud</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Årlig incidens av HCC vid</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HBV cirros: 2% (obs risk för HCC även utan cirros)</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HCV cirros: 3-8%</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Hemokromatos : 5%</a:t>
            </a:r>
            <a:endParaRPr/>
          </a:p>
          <a:p>
            <a:pPr marL="742950" lvl="1" indent="-171450" algn="l" rtl="0">
              <a:lnSpc>
                <a:spcPct val="90000"/>
              </a:lnSpc>
              <a:spcBef>
                <a:spcPts val="480"/>
              </a:spcBef>
              <a:spcAft>
                <a:spcPts val="0"/>
              </a:spcAft>
              <a:buClr>
                <a:schemeClr val="dk2"/>
              </a:buClr>
              <a:buSzPts val="1800"/>
              <a:buFont typeface="Noto Sans Symbols"/>
              <a:buNone/>
            </a:pPr>
            <a:endParaRPr sz="2400" b="0" i="0" u="none">
              <a:solidFill>
                <a:schemeClr val="dk1"/>
              </a:solidFill>
              <a:latin typeface="Verdana"/>
              <a:ea typeface="Verdana"/>
              <a:cs typeface="Verdana"/>
              <a:sym typeface="Verdana"/>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Även vid alkoholcirros, primär biliär cirros</a:t>
            </a:r>
            <a:endParaRPr/>
          </a:p>
          <a:p>
            <a:pPr marL="342900" lvl="0" indent="-209550" algn="l" rtl="0">
              <a:lnSpc>
                <a:spcPct val="90000"/>
              </a:lnSpc>
              <a:spcBef>
                <a:spcPts val="560"/>
              </a:spcBef>
              <a:spcAft>
                <a:spcPts val="0"/>
              </a:spcAft>
              <a:buClr>
                <a:schemeClr val="lt2"/>
              </a:buClr>
              <a:buSzPts val="2100"/>
              <a:buFont typeface="Noto Sans Symbols"/>
              <a:buNone/>
            </a:pPr>
            <a:endParaRPr sz="2800" b="0" i="0" u="none">
              <a:solidFill>
                <a:schemeClr val="dk1"/>
              </a:solidFill>
              <a:latin typeface="Verdana"/>
              <a:ea typeface="Verdana"/>
              <a:cs typeface="Verdana"/>
              <a:sym typeface="Verdana"/>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304" name="Google Shape;304;p34"/>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05" name="Google Shape;305;p34"/>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06" name="Google Shape;306;p34"/>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5"/>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4400">
              <a:solidFill>
                <a:schemeClr val="dk2"/>
              </a:solidFill>
              <a:latin typeface="Garamond"/>
              <a:ea typeface="Garamond"/>
              <a:cs typeface="Garamond"/>
              <a:sym typeface="Garamond"/>
            </a:endParaRPr>
          </a:p>
        </p:txBody>
      </p:sp>
      <p:sp>
        <p:nvSpPr>
          <p:cNvPr id="313" name="Google Shape;313;p3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Child-Pugh klassifikationen</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Används för att bedöma leverfunktionen vid cirros</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Inkluderar parametrarna: encefalopati, ascites, PK, Albumin, Bilirubin.</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Delas upp i grupp A,B,C där grupp C har sämsta leverfunktionen</a:t>
            </a:r>
            <a:endParaRPr/>
          </a:p>
        </p:txBody>
      </p:sp>
      <p:pic>
        <p:nvPicPr>
          <p:cNvPr id="314" name="Google Shape;314;p35"/>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15" name="Google Shape;315;p35"/>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16" name="Google Shape;316;p35"/>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2</a:t>
            </a:r>
            <a:endParaRPr/>
          </a:p>
        </p:txBody>
      </p:sp>
      <p:sp>
        <p:nvSpPr>
          <p:cNvPr id="323" name="Google Shape;323;p3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anmäler patienten till standardiserat vårdförlopp för levertumörer.</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beställer CT undersökning av levern där du får svaret:</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En 2,5 cm stor förändring i segement 8 i levern med arteriell kontrastuppladdning som blir hypodens i sen fas. Väl förenligt med hepatocellulär cancer.</a:t>
            </a:r>
            <a:endParaRPr/>
          </a:p>
        </p:txBody>
      </p:sp>
      <p:pic>
        <p:nvPicPr>
          <p:cNvPr id="324" name="Google Shape;324;p36"/>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25" name="Google Shape;325;p36"/>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26" name="Google Shape;326;p36"/>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7"/>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2</a:t>
            </a:r>
            <a:endParaRPr/>
          </a:p>
        </p:txBody>
      </p:sp>
      <p:sp>
        <p:nvSpPr>
          <p:cNvPr id="333" name="Google Shape;333;p3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konkluderar att det troligen rör sig om hepatocellulär cancer (HCC). Du beställer en CT thorax för att så långt som möjligt utesluta extrahepatisk spridning. En kompletterande MR lever med leverspecifik kontrast utesluter andra levertumörer. Potentiellt kurativ behandling utgörs av resektion, ablation eller transplantation.</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Vad föreslår du?</a:t>
            </a:r>
            <a:endParaRPr/>
          </a:p>
        </p:txBody>
      </p:sp>
      <p:pic>
        <p:nvPicPr>
          <p:cNvPr id="334" name="Google Shape;334;p37"/>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35" name="Google Shape;335;p3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36" name="Google Shape;336;p3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8"/>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 </a:t>
            </a:r>
            <a:endParaRPr/>
          </a:p>
        </p:txBody>
      </p:sp>
      <p:sp>
        <p:nvSpPr>
          <p:cNvPr id="343" name="Google Shape;343;p3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Resektion </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Child-Pugh A</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Ingen betydande portal hypertension</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Mindre leverresektion</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Transplantation</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Begränsningar vad gäller tumörutbredning och tumörstorlek</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Lokal ablation</a:t>
            </a:r>
            <a:endParaRPr/>
          </a:p>
          <a:p>
            <a:pPr marL="742950" lvl="1" indent="-285750" algn="l" rtl="0">
              <a:lnSpc>
                <a:spcPct val="9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Begränsningar vad gäller tumörstorlek</a:t>
            </a:r>
            <a:endParaRPr/>
          </a:p>
        </p:txBody>
      </p:sp>
      <p:pic>
        <p:nvPicPr>
          <p:cNvPr id="344" name="Google Shape;344;p38"/>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45" name="Google Shape;345;p38"/>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46" name="Google Shape;346;p38"/>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9"/>
          <p:cNvSpPr txBox="1">
            <a:spLocks noGrp="1"/>
          </p:cNvSpPr>
          <p:nvPr>
            <p:ph type="title" idx="4294967295"/>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strike="noStrike" cap="none">
                <a:solidFill>
                  <a:schemeClr val="dk2"/>
                </a:solidFill>
                <a:latin typeface="Garamond"/>
                <a:ea typeface="Garamond"/>
                <a:cs typeface="Garamond"/>
                <a:sym typeface="Garamond"/>
              </a:rPr>
              <a:t>Levertransplantation vid HCC  </a:t>
            </a:r>
            <a:endParaRPr/>
          </a:p>
        </p:txBody>
      </p:sp>
      <p:sp>
        <p:nvSpPr>
          <p:cNvPr id="353" name="Google Shape;353;p39"/>
          <p:cNvSpPr txBox="1">
            <a:spLocks noGrp="1"/>
          </p:cNvSpPr>
          <p:nvPr>
            <p:ph type="body" idx="4294967295"/>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Milanokriterier </a:t>
            </a:r>
            <a:endParaRPr/>
          </a:p>
          <a:p>
            <a:pPr marL="742950" marR="0" lvl="1" indent="-285750" algn="l" rtl="0">
              <a:lnSpc>
                <a:spcPct val="90000"/>
              </a:lnSpc>
              <a:spcBef>
                <a:spcPts val="480"/>
              </a:spcBef>
              <a:spcAft>
                <a:spcPts val="0"/>
              </a:spcAft>
              <a:buClr>
                <a:schemeClr val="dk2"/>
              </a:buClr>
              <a:buSzPts val="1800"/>
              <a:buFont typeface="Noto Sans Symbols"/>
              <a:buChar char="■"/>
            </a:pPr>
            <a:r>
              <a:rPr lang="en-US" sz="2400" b="0" i="0" u="none" strike="noStrike" cap="none">
                <a:solidFill>
                  <a:schemeClr val="dk1"/>
                </a:solidFill>
                <a:latin typeface="Verdana"/>
                <a:ea typeface="Verdana"/>
                <a:cs typeface="Verdana"/>
                <a:sym typeface="Verdana"/>
              </a:rPr>
              <a:t>En tumör &lt; 5 cm eller</a:t>
            </a:r>
            <a:endParaRPr/>
          </a:p>
          <a:p>
            <a:pPr marL="742950" marR="0" lvl="1" indent="-285750" algn="l" rtl="0">
              <a:lnSpc>
                <a:spcPct val="90000"/>
              </a:lnSpc>
              <a:spcBef>
                <a:spcPts val="480"/>
              </a:spcBef>
              <a:spcAft>
                <a:spcPts val="0"/>
              </a:spcAft>
              <a:buClr>
                <a:schemeClr val="dk2"/>
              </a:buClr>
              <a:buSzPts val="1800"/>
              <a:buFont typeface="Noto Sans Symbols"/>
              <a:buChar char="■"/>
            </a:pPr>
            <a:r>
              <a:rPr lang="en-US" sz="2400" b="0" i="0" u="none" strike="noStrike" cap="none">
                <a:solidFill>
                  <a:schemeClr val="dk1"/>
                </a:solidFill>
                <a:latin typeface="Verdana"/>
                <a:ea typeface="Verdana"/>
                <a:cs typeface="Verdana"/>
                <a:sym typeface="Verdana"/>
              </a:rPr>
              <a:t>Max 3 tumörer &lt; 3 cm</a:t>
            </a:r>
            <a:endParaRPr/>
          </a:p>
          <a:p>
            <a:pPr marL="342900" marR="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University of California San Francisco (UCSF) kriterier</a:t>
            </a:r>
            <a:endParaRPr/>
          </a:p>
          <a:p>
            <a:pPr marL="742950" marR="0" lvl="1" indent="-285750" algn="l" rtl="0">
              <a:lnSpc>
                <a:spcPct val="90000"/>
              </a:lnSpc>
              <a:spcBef>
                <a:spcPts val="480"/>
              </a:spcBef>
              <a:spcAft>
                <a:spcPts val="0"/>
              </a:spcAft>
              <a:buClr>
                <a:schemeClr val="dk2"/>
              </a:buClr>
              <a:buSzPts val="1800"/>
              <a:buFont typeface="Noto Sans Symbols"/>
              <a:buChar char="■"/>
            </a:pPr>
            <a:r>
              <a:rPr lang="en-US" sz="2400" b="0" i="0" u="none" strike="noStrike" cap="none">
                <a:solidFill>
                  <a:schemeClr val="dk1"/>
                </a:solidFill>
                <a:latin typeface="Verdana"/>
                <a:ea typeface="Verdana"/>
                <a:cs typeface="Verdana"/>
                <a:sym typeface="Verdana"/>
              </a:rPr>
              <a:t>En tumör &lt; 6.5 cm</a:t>
            </a:r>
            <a:endParaRPr/>
          </a:p>
          <a:p>
            <a:pPr marL="742950" marR="0" lvl="1" indent="-285750" algn="l" rtl="0">
              <a:lnSpc>
                <a:spcPct val="90000"/>
              </a:lnSpc>
              <a:spcBef>
                <a:spcPts val="480"/>
              </a:spcBef>
              <a:spcAft>
                <a:spcPts val="0"/>
              </a:spcAft>
              <a:buClr>
                <a:schemeClr val="dk2"/>
              </a:buClr>
              <a:buSzPts val="1800"/>
              <a:buFont typeface="Noto Sans Symbols"/>
              <a:buChar char="■"/>
            </a:pPr>
            <a:r>
              <a:rPr lang="en-US" sz="2400" b="0" i="0" u="none" strike="noStrike" cap="none">
                <a:solidFill>
                  <a:schemeClr val="dk1"/>
                </a:solidFill>
                <a:latin typeface="Verdana"/>
                <a:ea typeface="Verdana"/>
                <a:cs typeface="Verdana"/>
                <a:sym typeface="Verdana"/>
              </a:rPr>
              <a:t>Max 3 tumörer &lt; 4.5 cm och totaldiameter &lt; 8 cm </a:t>
            </a:r>
            <a:endParaRPr/>
          </a:p>
        </p:txBody>
      </p:sp>
      <p:pic>
        <p:nvPicPr>
          <p:cNvPr id="354" name="Google Shape;354;p39"/>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55" name="Google Shape;355;p39"/>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56" name="Google Shape;356;p39"/>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0"/>
          <p:cNvSpPr txBox="1">
            <a:spLocks noGrp="1"/>
          </p:cNvSpPr>
          <p:nvPr>
            <p:ph type="title" idx="4294967295"/>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strike="noStrike" cap="none">
                <a:solidFill>
                  <a:schemeClr val="dk2"/>
                </a:solidFill>
                <a:latin typeface="Garamond"/>
                <a:ea typeface="Garamond"/>
                <a:cs typeface="Garamond"/>
                <a:sym typeface="Garamond"/>
              </a:rPr>
              <a:t>Behandlingsalgoritm HCC  </a:t>
            </a:r>
            <a:endParaRPr/>
          </a:p>
        </p:txBody>
      </p:sp>
      <p:pic>
        <p:nvPicPr>
          <p:cNvPr id="363" name="Google Shape;363;p40"/>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64" name="Google Shape;364;p40"/>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65" name="Google Shape;365;p40"/>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366" name="Google Shape;366;p40"/>
          <p:cNvPicPr preferRelativeResize="0"/>
          <p:nvPr/>
        </p:nvPicPr>
        <p:blipFill rotWithShape="1">
          <a:blip r:embed="rId4">
            <a:alphaModFix/>
          </a:blip>
          <a:srcRect/>
          <a:stretch/>
        </p:blipFill>
        <p:spPr>
          <a:xfrm>
            <a:off x="1333500" y="1484312"/>
            <a:ext cx="6191250" cy="45069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1"/>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2</a:t>
            </a:r>
            <a:endParaRPr/>
          </a:p>
        </p:txBody>
      </p:sp>
      <p:sp>
        <p:nvSpPr>
          <p:cNvPr id="373" name="Google Shape;373;p4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Efter multidisciplinär konferens rekommenderar du patienten resektion och du gör en radikal segmentresektion.</a:t>
            </a:r>
            <a:endParaRPr/>
          </a:p>
        </p:txBody>
      </p:sp>
      <p:pic>
        <p:nvPicPr>
          <p:cNvPr id="374" name="Google Shape;374;p41"/>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75" name="Google Shape;375;p41"/>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76" name="Google Shape;376;p41"/>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a:t>
            </a:r>
            <a:endParaRPr/>
          </a:p>
        </p:txBody>
      </p:sp>
      <p:sp>
        <p:nvSpPr>
          <p:cNvPr id="383" name="Google Shape;383;p4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Om kurativ behandling ej är möjlig överväg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Transarterial chemoembolization (TACE)</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Sorafenib (Nexavar™)</a:t>
            </a:r>
            <a:endParaRPr/>
          </a:p>
        </p:txBody>
      </p:sp>
      <p:pic>
        <p:nvPicPr>
          <p:cNvPr id="384" name="Google Shape;384;p42"/>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385" name="Google Shape;385;p42"/>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86" name="Google Shape;386;p42"/>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TACE – transarteriell chemoembolisering</a:t>
            </a:r>
            <a:endParaRPr/>
          </a:p>
        </p:txBody>
      </p:sp>
      <p:sp>
        <p:nvSpPr>
          <p:cNvPr id="393" name="Google Shape;393;p43"/>
          <p:cNvSpPr txBox="1">
            <a:spLocks noGrp="1"/>
          </p:cNvSpPr>
          <p:nvPr>
            <p:ph type="body" idx="1"/>
          </p:nvPr>
        </p:nvSpPr>
        <p:spPr>
          <a:xfrm>
            <a:off x="457200" y="1600200"/>
            <a:ext cx="6923087"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2"/>
              </a:buClr>
              <a:buSzPts val="1800"/>
              <a:buFont typeface="Arial"/>
              <a:buChar char="•"/>
            </a:pPr>
            <a:r>
              <a:rPr lang="en-US" sz="2400" b="0" i="0" u="none">
                <a:solidFill>
                  <a:schemeClr val="dk1"/>
                </a:solidFill>
                <a:latin typeface="Verdana"/>
                <a:ea typeface="Verdana"/>
                <a:cs typeface="Verdana"/>
                <a:sym typeface="Verdana"/>
              </a:rPr>
              <a:t>Palliativ behandling av HCC</a:t>
            </a:r>
            <a:endParaRPr/>
          </a:p>
          <a:p>
            <a:pPr marL="342900" marR="0" lvl="0" indent="-342900" algn="l" rtl="0">
              <a:lnSpc>
                <a:spcPct val="100000"/>
              </a:lnSpc>
              <a:spcBef>
                <a:spcPts val="480"/>
              </a:spcBef>
              <a:spcAft>
                <a:spcPts val="0"/>
              </a:spcAft>
              <a:buClr>
                <a:schemeClr val="lt2"/>
              </a:buClr>
              <a:buSzPts val="1800"/>
              <a:buFont typeface="Arial"/>
              <a:buChar char="•"/>
            </a:pPr>
            <a:r>
              <a:rPr lang="en-US" sz="2400" b="0" i="0" u="none">
                <a:solidFill>
                  <a:schemeClr val="dk1"/>
                </a:solidFill>
                <a:latin typeface="Verdana"/>
                <a:ea typeface="Verdana"/>
                <a:cs typeface="Verdana"/>
                <a:sym typeface="Verdana"/>
              </a:rPr>
              <a:t>I väntan på transplantation</a:t>
            </a:r>
            <a:endParaRPr/>
          </a:p>
          <a:p>
            <a:pPr marL="342900" marR="0" lvl="0" indent="-342900" algn="l" rtl="0">
              <a:lnSpc>
                <a:spcPct val="100000"/>
              </a:lnSpc>
              <a:spcBef>
                <a:spcPts val="480"/>
              </a:spcBef>
              <a:spcAft>
                <a:spcPts val="0"/>
              </a:spcAft>
              <a:buClr>
                <a:schemeClr val="lt2"/>
              </a:buClr>
              <a:buSzPts val="1800"/>
              <a:buFont typeface="Arial"/>
              <a:buChar char="•"/>
            </a:pPr>
            <a:r>
              <a:rPr lang="en-US" sz="2400" b="0" i="0" u="none">
                <a:solidFill>
                  <a:schemeClr val="dk1"/>
                </a:solidFill>
                <a:latin typeface="Verdana"/>
                <a:ea typeface="Verdana"/>
                <a:cs typeface="Verdana"/>
                <a:sym typeface="Verdana"/>
              </a:rPr>
              <a:t>Narkos och punktion a. femoralis</a:t>
            </a:r>
            <a:endParaRPr/>
          </a:p>
          <a:p>
            <a:pPr marL="342900" marR="0" lvl="0" indent="-342900" algn="l" rtl="0">
              <a:lnSpc>
                <a:spcPct val="100000"/>
              </a:lnSpc>
              <a:spcBef>
                <a:spcPts val="480"/>
              </a:spcBef>
              <a:spcAft>
                <a:spcPts val="0"/>
              </a:spcAft>
              <a:buClr>
                <a:schemeClr val="lt2"/>
              </a:buClr>
              <a:buSzPts val="1800"/>
              <a:buFont typeface="Arial"/>
              <a:buChar char="•"/>
            </a:pPr>
            <a:r>
              <a:rPr lang="en-US" sz="2400" b="0" i="0" u="none">
                <a:solidFill>
                  <a:schemeClr val="dk1"/>
                </a:solidFill>
                <a:latin typeface="Verdana"/>
                <a:ea typeface="Verdana"/>
                <a:cs typeface="Verdana"/>
                <a:sym typeface="Verdana"/>
              </a:rPr>
              <a:t>Emboliserande partiklar avger cytostatika i tumören</a:t>
            </a:r>
            <a:endParaRPr/>
          </a:p>
          <a:p>
            <a:pPr marL="342900" marR="0" lvl="0" indent="-342900" algn="l" rtl="0">
              <a:lnSpc>
                <a:spcPct val="100000"/>
              </a:lnSpc>
              <a:spcBef>
                <a:spcPts val="480"/>
              </a:spcBef>
              <a:spcAft>
                <a:spcPts val="0"/>
              </a:spcAft>
              <a:buClr>
                <a:schemeClr val="lt2"/>
              </a:buClr>
              <a:buSzPts val="1800"/>
              <a:buFont typeface="Arial"/>
              <a:buChar char="•"/>
            </a:pPr>
            <a:r>
              <a:rPr lang="en-US" sz="2400" b="0" i="0" u="none">
                <a:solidFill>
                  <a:schemeClr val="dk1"/>
                </a:solidFill>
                <a:latin typeface="Verdana"/>
                <a:ea typeface="Verdana"/>
                <a:cs typeface="Verdana"/>
                <a:sym typeface="Verdana"/>
              </a:rPr>
              <a:t>Hög lokal koncentration</a:t>
            </a:r>
            <a:endParaRPr/>
          </a:p>
          <a:p>
            <a:pPr marL="342900" marR="0" lvl="0" indent="-342900" algn="l" rtl="0">
              <a:lnSpc>
                <a:spcPct val="100000"/>
              </a:lnSpc>
              <a:spcBef>
                <a:spcPts val="480"/>
              </a:spcBef>
              <a:spcAft>
                <a:spcPts val="0"/>
              </a:spcAft>
              <a:buClr>
                <a:schemeClr val="lt2"/>
              </a:buClr>
              <a:buSzPts val="1800"/>
              <a:buFont typeface="Arial"/>
              <a:buChar char="•"/>
            </a:pPr>
            <a:r>
              <a:rPr lang="en-US" sz="2400" b="0" i="0" u="none">
                <a:solidFill>
                  <a:schemeClr val="dk1"/>
                </a:solidFill>
                <a:latin typeface="Verdana"/>
                <a:ea typeface="Verdana"/>
                <a:cs typeface="Verdana"/>
                <a:sym typeface="Verdana"/>
              </a:rPr>
              <a:t>Upprepade behandlingar</a:t>
            </a:r>
            <a:endParaRPr/>
          </a:p>
        </p:txBody>
      </p:sp>
      <p:sp>
        <p:nvSpPr>
          <p:cNvPr id="394" name="Google Shape;394;p43"/>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395" name="Google Shape;395;p43"/>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396" name="Google Shape;396;p43" descr="DEBeads_Fig2"/>
          <p:cNvPicPr preferRelativeResize="0"/>
          <p:nvPr/>
        </p:nvPicPr>
        <p:blipFill rotWithShape="1">
          <a:blip r:embed="rId3">
            <a:alphaModFix/>
          </a:blip>
          <a:srcRect t="13684"/>
          <a:stretch/>
        </p:blipFill>
        <p:spPr>
          <a:xfrm>
            <a:off x="5219700" y="3429000"/>
            <a:ext cx="4048125" cy="32051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1</a:t>
            </a:r>
            <a:endParaRPr/>
          </a:p>
        </p:txBody>
      </p:sp>
      <p:sp>
        <p:nvSpPr>
          <p:cNvPr id="131" name="Google Shape;131;p1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Ett ultraljud över levern har utförts med svaret:</a:t>
            </a:r>
            <a:endParaRPr/>
          </a:p>
          <a:p>
            <a:pPr marL="342900" lvl="0" indent="-342900" algn="l" rtl="0">
              <a:lnSpc>
                <a:spcPct val="100000"/>
              </a:lnSpc>
              <a:spcBef>
                <a:spcPts val="560"/>
              </a:spcBef>
              <a:spcAft>
                <a:spcPts val="0"/>
              </a:spcAft>
              <a:buSzPts val="2100"/>
              <a:buNone/>
            </a:pPr>
            <a:r>
              <a:rPr lang="en-US" sz="2800" b="0" i="0" u="none">
                <a:solidFill>
                  <a:schemeClr val="dk1"/>
                </a:solidFill>
                <a:latin typeface="Verdana"/>
                <a:ea typeface="Verdana"/>
                <a:cs typeface="Verdana"/>
                <a:sym typeface="Verdana"/>
              </a:rPr>
              <a:t>”I höger leverlob, motsvarande segment 5, ses gallblåsenära en 2x3 cm stor förändring av oklar natur. Oretad gallblåsa utan synliga konkrement. Pankreas kan ej bedömas p g a skymmande gas”</a:t>
            </a:r>
            <a:endParaRPr/>
          </a:p>
          <a:p>
            <a:pPr marL="342900" lvl="0" indent="-342900" algn="l" rtl="0">
              <a:lnSpc>
                <a:spcPct val="100000"/>
              </a:lnSpc>
              <a:spcBef>
                <a:spcPts val="560"/>
              </a:spcBef>
              <a:spcAft>
                <a:spcPts val="0"/>
              </a:spcAft>
              <a:buSzPts val="2100"/>
              <a:buNone/>
            </a:pPr>
            <a:endParaRPr sz="2800" b="0" i="0" u="none">
              <a:solidFill>
                <a:schemeClr val="dk1"/>
              </a:solidFill>
              <a:latin typeface="Verdana"/>
              <a:ea typeface="Verdana"/>
              <a:cs typeface="Verdana"/>
              <a:sym typeface="Verdana"/>
            </a:endParaRPr>
          </a:p>
          <a:p>
            <a:pPr marL="342900" lvl="0" indent="-342900" algn="l" rtl="0">
              <a:lnSpc>
                <a:spcPct val="100000"/>
              </a:lnSpc>
              <a:spcBef>
                <a:spcPts val="560"/>
              </a:spcBef>
              <a:spcAft>
                <a:spcPts val="0"/>
              </a:spcAft>
              <a:buSzPts val="2100"/>
              <a:buNone/>
            </a:pPr>
            <a:r>
              <a:rPr lang="en-US" sz="2800" b="0" i="0" u="none">
                <a:solidFill>
                  <a:schemeClr val="dk1"/>
                </a:solidFill>
                <a:latin typeface="Verdana"/>
                <a:ea typeface="Verdana"/>
                <a:cs typeface="Verdana"/>
                <a:sym typeface="Verdana"/>
              </a:rPr>
              <a:t>Vad gör du?</a:t>
            </a:r>
            <a:endParaRPr/>
          </a:p>
        </p:txBody>
      </p:sp>
      <p:pic>
        <p:nvPicPr>
          <p:cNvPr id="132" name="Google Shape;132;p17"/>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33" name="Google Shape;133;p1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34" name="Google Shape;134;p1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4"/>
          <p:cNvPicPr preferRelativeResize="0"/>
          <p:nvPr/>
        </p:nvPicPr>
        <p:blipFill rotWithShape="1">
          <a:blip r:embed="rId3">
            <a:alphaModFix/>
          </a:blip>
          <a:srcRect/>
          <a:stretch/>
        </p:blipFill>
        <p:spPr>
          <a:xfrm>
            <a:off x="468313" y="1557338"/>
            <a:ext cx="6429375" cy="4576762"/>
          </a:xfrm>
          <a:prstGeom prst="rect">
            <a:avLst/>
          </a:prstGeom>
          <a:noFill/>
          <a:ln>
            <a:noFill/>
          </a:ln>
        </p:spPr>
      </p:pic>
      <p:sp>
        <p:nvSpPr>
          <p:cNvPr id="403" name="Google Shape;403;p44"/>
          <p:cNvSpPr txBox="1"/>
          <p:nvPr/>
        </p:nvSpPr>
        <p:spPr>
          <a:xfrm>
            <a:off x="457200" y="-14287"/>
            <a:ext cx="8229600" cy="11398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TACE – transarteriell chemoembolisering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45"/>
          <p:cNvPicPr preferRelativeResize="0"/>
          <p:nvPr/>
        </p:nvPicPr>
        <p:blipFill rotWithShape="1">
          <a:blip r:embed="rId3">
            <a:alphaModFix/>
          </a:blip>
          <a:srcRect l="19377" t="5261" r="19185" b="5260"/>
          <a:stretch/>
        </p:blipFill>
        <p:spPr>
          <a:xfrm>
            <a:off x="611188" y="1557338"/>
            <a:ext cx="3529012" cy="4248150"/>
          </a:xfrm>
          <a:prstGeom prst="rect">
            <a:avLst/>
          </a:prstGeom>
          <a:noFill/>
          <a:ln>
            <a:noFill/>
          </a:ln>
        </p:spPr>
      </p:pic>
      <p:pic>
        <p:nvPicPr>
          <p:cNvPr id="410" name="Google Shape;410;p45"/>
          <p:cNvPicPr preferRelativeResize="0">
            <a:picLocks noGrp="1"/>
          </p:cNvPicPr>
          <p:nvPr>
            <p:ph type="body" idx="4294967295"/>
          </p:nvPr>
        </p:nvPicPr>
        <p:blipFill rotWithShape="1">
          <a:blip r:embed="rId4">
            <a:alphaModFix/>
          </a:blip>
          <a:srcRect l="17098" t="4768" r="16940" b="6138"/>
          <a:stretch/>
        </p:blipFill>
        <p:spPr>
          <a:xfrm>
            <a:off x="5126037" y="1557337"/>
            <a:ext cx="3382962" cy="4321175"/>
          </a:xfrm>
          <a:prstGeom prst="rect">
            <a:avLst/>
          </a:prstGeom>
          <a:noFill/>
          <a:ln>
            <a:noFill/>
          </a:ln>
        </p:spPr>
      </p:pic>
      <p:sp>
        <p:nvSpPr>
          <p:cNvPr id="411" name="Google Shape;411;p45"/>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TACE – transarteriell chemoembolisering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46"/>
          <p:cNvPicPr preferRelativeResize="0"/>
          <p:nvPr/>
        </p:nvPicPr>
        <p:blipFill rotWithShape="1">
          <a:blip r:embed="rId3">
            <a:alphaModFix/>
          </a:blip>
          <a:srcRect/>
          <a:stretch/>
        </p:blipFill>
        <p:spPr>
          <a:xfrm>
            <a:off x="755650" y="1847850"/>
            <a:ext cx="5976938" cy="4254500"/>
          </a:xfrm>
          <a:prstGeom prst="rect">
            <a:avLst/>
          </a:prstGeom>
          <a:noFill/>
          <a:ln>
            <a:noFill/>
          </a:ln>
        </p:spPr>
      </p:pic>
      <p:sp>
        <p:nvSpPr>
          <p:cNvPr id="418" name="Google Shape;418;p46"/>
          <p:cNvSpPr txBox="1"/>
          <p:nvPr/>
        </p:nvSpPr>
        <p:spPr>
          <a:xfrm>
            <a:off x="457200" y="44450"/>
            <a:ext cx="8229600" cy="11398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TACE – transarteriell chemoembolisering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7"/>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3</a:t>
            </a:r>
            <a:endParaRPr/>
          </a:p>
        </p:txBody>
      </p:sp>
      <p:sp>
        <p:nvSpPr>
          <p:cNvPr id="425" name="Google Shape;425;p4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följer upp en patient som du opererat för kolon sigmoideumcancer för 1 år sedan. Tumörstadium III, varvid patienten fick adjuvant cellgiftsbehandling. Nu visar CT och MR 3 nytillkomna tumörmisstänkta i levern. 2 närbelägna i segment 2 och 1 i segment 6 </a:t>
            </a:r>
            <a:endParaRPr/>
          </a:p>
          <a:p>
            <a:pPr marL="342900" lvl="0" indent="-209550" algn="l" rtl="0">
              <a:lnSpc>
                <a:spcPct val="100000"/>
              </a:lnSpc>
              <a:spcBef>
                <a:spcPts val="560"/>
              </a:spcBef>
              <a:spcAft>
                <a:spcPts val="0"/>
              </a:spcAft>
              <a:buClr>
                <a:schemeClr val="lt2"/>
              </a:buClr>
              <a:buSzPts val="2100"/>
              <a:buFont typeface="Noto Sans Symbols"/>
              <a:buNone/>
            </a:pPr>
            <a:endParaRPr sz="2800" b="0" i="0" u="none">
              <a:solidFill>
                <a:schemeClr val="dk1"/>
              </a:solidFill>
              <a:latin typeface="Verdana"/>
              <a:ea typeface="Verdana"/>
              <a:cs typeface="Verdana"/>
              <a:sym typeface="Verdana"/>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Vad gör du?</a:t>
            </a:r>
            <a:endParaRPr/>
          </a:p>
        </p:txBody>
      </p:sp>
      <p:pic>
        <p:nvPicPr>
          <p:cNvPr id="426" name="Google Shape;426;p47"/>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427" name="Google Shape;427;p4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28" name="Google Shape;428;p4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8"/>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3:2</a:t>
            </a:r>
            <a:endParaRPr/>
          </a:p>
        </p:txBody>
      </p:sp>
      <p:pic>
        <p:nvPicPr>
          <p:cNvPr id="435" name="Google Shape;435;p48" descr="Snapshot 2010-10-04 20-09-53"/>
          <p:cNvPicPr preferRelativeResize="0"/>
          <p:nvPr/>
        </p:nvPicPr>
        <p:blipFill rotWithShape="1">
          <a:blip r:embed="rId3">
            <a:alphaModFix/>
          </a:blip>
          <a:srcRect/>
          <a:stretch/>
        </p:blipFill>
        <p:spPr>
          <a:xfrm>
            <a:off x="228600" y="1600200"/>
            <a:ext cx="5422900" cy="4457700"/>
          </a:xfrm>
          <a:prstGeom prst="rect">
            <a:avLst/>
          </a:prstGeom>
          <a:noFill/>
          <a:ln>
            <a:noFill/>
          </a:ln>
        </p:spPr>
      </p:pic>
      <p:pic>
        <p:nvPicPr>
          <p:cNvPr id="436" name="Google Shape;436;p48" descr="Snapshot 2010-10-04 20-13-18"/>
          <p:cNvPicPr preferRelativeResize="0"/>
          <p:nvPr/>
        </p:nvPicPr>
        <p:blipFill rotWithShape="1">
          <a:blip r:embed="rId4">
            <a:alphaModFix/>
          </a:blip>
          <a:srcRect/>
          <a:stretch/>
        </p:blipFill>
        <p:spPr>
          <a:xfrm>
            <a:off x="3517900" y="0"/>
            <a:ext cx="5626100" cy="4546600"/>
          </a:xfrm>
          <a:prstGeom prst="rect">
            <a:avLst/>
          </a:prstGeom>
          <a:noFill/>
          <a:ln>
            <a:noFill/>
          </a:ln>
        </p:spPr>
      </p:pic>
      <p:pic>
        <p:nvPicPr>
          <p:cNvPr id="437" name="Google Shape;437;p48"/>
          <p:cNvPicPr preferRelativeResize="0"/>
          <p:nvPr/>
        </p:nvPicPr>
        <p:blipFill rotWithShape="1">
          <a:blip r:embed="rId5">
            <a:alphaModFix/>
          </a:blip>
          <a:srcRect/>
          <a:stretch/>
        </p:blipFill>
        <p:spPr>
          <a:xfrm>
            <a:off x="7667625" y="6124575"/>
            <a:ext cx="1476375" cy="733425"/>
          </a:xfrm>
          <a:prstGeom prst="rect">
            <a:avLst/>
          </a:prstGeom>
          <a:noFill/>
          <a:ln>
            <a:noFill/>
          </a:ln>
        </p:spPr>
      </p:pic>
      <p:sp>
        <p:nvSpPr>
          <p:cNvPr id="438" name="Google Shape;438;p48"/>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39" name="Google Shape;439;p48"/>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9"/>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 Kolorektala levermetastaser</a:t>
            </a:r>
            <a:endParaRPr/>
          </a:p>
        </p:txBody>
      </p:sp>
      <p:sp>
        <p:nvSpPr>
          <p:cNvPr id="446" name="Google Shape;446;p4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Indikationer för resektion av kolorektala cancermetastaser i levern är att all tumör ska kunna recesseras med kvarlämnande av tillräcklig volym levervävnad (25% frisk lever)</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Resekabel extrahepatisk tumörväxt utgör ej kontraindikation</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Antalet metastaser är inte avgörande, det är metastasernas läge som styr om resektion är aktuell.</a:t>
            </a:r>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447" name="Google Shape;447;p49"/>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448" name="Google Shape;448;p49"/>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49" name="Google Shape;449;p49"/>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0"/>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Onkologi; Kolorektala levermetastaser</a:t>
            </a:r>
            <a:endParaRPr/>
          </a:p>
        </p:txBody>
      </p:sp>
      <p:pic>
        <p:nvPicPr>
          <p:cNvPr id="456" name="Google Shape;456;p50"/>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457" name="Google Shape;457;p50"/>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58" name="Google Shape;458;p50"/>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459" name="Google Shape;459;p50"/>
          <p:cNvPicPr preferRelativeResize="0"/>
          <p:nvPr/>
        </p:nvPicPr>
        <p:blipFill rotWithShape="1">
          <a:blip r:embed="rId4">
            <a:alphaModFix/>
          </a:blip>
          <a:srcRect/>
          <a:stretch/>
        </p:blipFill>
        <p:spPr>
          <a:xfrm>
            <a:off x="2843212" y="1773237"/>
            <a:ext cx="3133725" cy="1787525"/>
          </a:xfrm>
          <a:prstGeom prst="rect">
            <a:avLst/>
          </a:prstGeom>
          <a:noFill/>
          <a:ln>
            <a:noFill/>
          </a:ln>
        </p:spPr>
      </p:pic>
      <p:pic>
        <p:nvPicPr>
          <p:cNvPr id="460" name="Google Shape;460;p50"/>
          <p:cNvPicPr preferRelativeResize="0"/>
          <p:nvPr/>
        </p:nvPicPr>
        <p:blipFill rotWithShape="1">
          <a:blip r:embed="rId5">
            <a:alphaModFix/>
          </a:blip>
          <a:srcRect/>
          <a:stretch/>
        </p:blipFill>
        <p:spPr>
          <a:xfrm>
            <a:off x="4572000" y="2133600"/>
            <a:ext cx="1130300" cy="292100"/>
          </a:xfrm>
          <a:prstGeom prst="rect">
            <a:avLst/>
          </a:prstGeom>
          <a:noFill/>
          <a:ln>
            <a:noFill/>
          </a:ln>
        </p:spPr>
      </p:pic>
      <p:pic>
        <p:nvPicPr>
          <p:cNvPr id="461" name="Google Shape;461;p50"/>
          <p:cNvPicPr preferRelativeResize="0"/>
          <p:nvPr/>
        </p:nvPicPr>
        <p:blipFill rotWithShape="1">
          <a:blip r:embed="rId6">
            <a:alphaModFix/>
          </a:blip>
          <a:srcRect l="31863" t="18423" b="7191"/>
          <a:stretch/>
        </p:blipFill>
        <p:spPr>
          <a:xfrm>
            <a:off x="2033587" y="3933825"/>
            <a:ext cx="2251075" cy="1951037"/>
          </a:xfrm>
          <a:prstGeom prst="rect">
            <a:avLst/>
          </a:prstGeom>
          <a:noFill/>
          <a:ln>
            <a:noFill/>
          </a:ln>
        </p:spPr>
      </p:pic>
      <p:pic>
        <p:nvPicPr>
          <p:cNvPr id="462" name="Google Shape;462;p50"/>
          <p:cNvPicPr preferRelativeResize="0"/>
          <p:nvPr/>
        </p:nvPicPr>
        <p:blipFill rotWithShape="1">
          <a:blip r:embed="rId7">
            <a:alphaModFix/>
          </a:blip>
          <a:srcRect l="31863" t="17426" r="4553" b="7392"/>
          <a:stretch/>
        </p:blipFill>
        <p:spPr>
          <a:xfrm>
            <a:off x="4716462" y="3933825"/>
            <a:ext cx="2197100" cy="195421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1"/>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Resektionsmarginal vid metastaskirurgi</a:t>
            </a:r>
            <a:endParaRPr/>
          </a:p>
        </p:txBody>
      </p:sp>
      <p:sp>
        <p:nvSpPr>
          <p:cNvPr id="469" name="Google Shape;469;p51"/>
          <p:cNvSpPr txBox="1">
            <a:spLocks noGrp="1"/>
          </p:cNvSpPr>
          <p:nvPr>
            <p:ph type="body" idx="1"/>
          </p:nvPr>
        </p:nvSpPr>
        <p:spPr>
          <a:xfrm>
            <a:off x="457200" y="5084762"/>
            <a:ext cx="8229600" cy="10461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Hamady et al Ann Surg 2014</a:t>
            </a:r>
            <a:endParaRPr/>
          </a:p>
        </p:txBody>
      </p:sp>
      <p:pic>
        <p:nvPicPr>
          <p:cNvPr id="470" name="Google Shape;470;p51"/>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471" name="Google Shape;471;p51"/>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72" name="Google Shape;472;p51"/>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473" name="Google Shape;473;p51"/>
          <p:cNvPicPr preferRelativeResize="0"/>
          <p:nvPr/>
        </p:nvPicPr>
        <p:blipFill rotWithShape="1">
          <a:blip r:embed="rId4">
            <a:alphaModFix/>
          </a:blip>
          <a:srcRect/>
          <a:stretch/>
        </p:blipFill>
        <p:spPr>
          <a:xfrm>
            <a:off x="4572000" y="2133600"/>
            <a:ext cx="1130300" cy="292100"/>
          </a:xfrm>
          <a:prstGeom prst="rect">
            <a:avLst/>
          </a:prstGeom>
          <a:noFill/>
          <a:ln>
            <a:noFill/>
          </a:ln>
        </p:spPr>
      </p:pic>
      <p:pic>
        <p:nvPicPr>
          <p:cNvPr id="474" name="Google Shape;474;p51"/>
          <p:cNvPicPr preferRelativeResize="0"/>
          <p:nvPr/>
        </p:nvPicPr>
        <p:blipFill rotWithShape="1">
          <a:blip r:embed="rId5">
            <a:alphaModFix/>
          </a:blip>
          <a:srcRect/>
          <a:stretch/>
        </p:blipFill>
        <p:spPr>
          <a:xfrm>
            <a:off x="3276600" y="2044700"/>
            <a:ext cx="2578100" cy="2768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2"/>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a:t>
            </a:r>
            <a:endParaRPr/>
          </a:p>
        </p:txBody>
      </p:sp>
      <p:sp>
        <p:nvSpPr>
          <p:cNvPr id="481" name="Google Shape;481;p5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Tvåstegsingrepp och portavens-embolisering kan möjliggöra resektion hos patienter som har utbredd metastasering</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”Liver first” aktuellt vid utbredd metastasering eller vid rektalcancer som kräver lång strålbehandling</a:t>
            </a:r>
            <a:endParaRPr/>
          </a:p>
          <a:p>
            <a:pPr marL="342900" lvl="0" indent="-342900" algn="l" rtl="0">
              <a:lnSpc>
                <a:spcPct val="9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Multidiciplinärt omhändertagande viktigt!</a:t>
            </a:r>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482" name="Google Shape;482;p52"/>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483" name="Google Shape;483;p52"/>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84" name="Google Shape;484;p52"/>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53" descr="C:\Documents and Settings\Christina\Skrivbord\Scan003.jpg"/>
          <p:cNvPicPr preferRelativeResize="0"/>
          <p:nvPr/>
        </p:nvPicPr>
        <p:blipFill rotWithShape="1">
          <a:blip r:embed="rId3">
            <a:alphaModFix/>
          </a:blip>
          <a:srcRect b="34748"/>
          <a:stretch/>
        </p:blipFill>
        <p:spPr>
          <a:xfrm>
            <a:off x="4427537" y="2516187"/>
            <a:ext cx="4716462" cy="2857500"/>
          </a:xfrm>
          <a:prstGeom prst="rect">
            <a:avLst/>
          </a:prstGeom>
          <a:noFill/>
          <a:ln>
            <a:noFill/>
          </a:ln>
        </p:spPr>
      </p:pic>
      <p:sp>
        <p:nvSpPr>
          <p:cNvPr id="491" name="Google Shape;491;p5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a:t>
            </a:r>
            <a:endParaRPr/>
          </a:p>
        </p:txBody>
      </p:sp>
      <p:sp>
        <p:nvSpPr>
          <p:cNvPr id="492" name="Google Shape;492;p53"/>
          <p:cNvSpPr txBox="1">
            <a:spLocks noGrp="1"/>
          </p:cNvSpPr>
          <p:nvPr>
            <p:ph type="body" idx="1"/>
          </p:nvPr>
        </p:nvSpPr>
        <p:spPr>
          <a:xfrm>
            <a:off x="457200" y="1600200"/>
            <a:ext cx="6059487"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Efter resektion ca 50% 5-års överlevnad.</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Flertalet kommer dock att recidivera.</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Reresektion (inkl ablation)</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Bättre överlevnad efter reresektion än efter primär resektion p.g.a. selektion av patienter</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Cytostatikabehandling</a:t>
            </a:r>
            <a:endParaRPr/>
          </a:p>
        </p:txBody>
      </p:sp>
      <p:pic>
        <p:nvPicPr>
          <p:cNvPr id="493" name="Google Shape;493;p53"/>
          <p:cNvPicPr preferRelativeResize="0"/>
          <p:nvPr/>
        </p:nvPicPr>
        <p:blipFill rotWithShape="1">
          <a:blip r:embed="rId4">
            <a:alphaModFix/>
          </a:blip>
          <a:srcRect/>
          <a:stretch/>
        </p:blipFill>
        <p:spPr>
          <a:xfrm>
            <a:off x="7667625" y="6124575"/>
            <a:ext cx="1476375" cy="733425"/>
          </a:xfrm>
          <a:prstGeom prst="rect">
            <a:avLst/>
          </a:prstGeom>
          <a:noFill/>
          <a:ln>
            <a:noFill/>
          </a:ln>
        </p:spPr>
      </p:pic>
      <p:sp>
        <p:nvSpPr>
          <p:cNvPr id="494" name="Google Shape;494;p53"/>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495" name="Google Shape;495;p53"/>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Leveranatomi</a:t>
            </a:r>
            <a:endParaRPr/>
          </a:p>
        </p:txBody>
      </p:sp>
      <p:sp>
        <p:nvSpPr>
          <p:cNvPr id="141" name="Google Shape;141;p1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Levern indelas i 8 segment</a:t>
            </a:r>
            <a:endParaRPr/>
          </a:p>
          <a:p>
            <a:pPr marL="342900" lvl="0" indent="-209550" algn="l" rtl="0">
              <a:lnSpc>
                <a:spcPct val="100000"/>
              </a:lnSpc>
              <a:spcBef>
                <a:spcPts val="560"/>
              </a:spcBef>
              <a:spcAft>
                <a:spcPts val="0"/>
              </a:spcAft>
              <a:buClr>
                <a:schemeClr val="lt2"/>
              </a:buClr>
              <a:buSzPts val="2100"/>
              <a:buFont typeface="Noto Sans Symbols"/>
              <a:buNone/>
            </a:pPr>
            <a:endParaRPr sz="2800" b="0" i="0" u="none">
              <a:solidFill>
                <a:schemeClr val="dk1"/>
              </a:solidFill>
              <a:latin typeface="Verdana"/>
              <a:ea typeface="Verdana"/>
              <a:cs typeface="Verdana"/>
              <a:sym typeface="Verdana"/>
            </a:endParaRPr>
          </a:p>
          <a:p>
            <a:pPr marL="742950" lvl="1" indent="-285750" algn="l" rtl="0">
              <a:lnSpc>
                <a:spcPct val="100000"/>
              </a:lnSpc>
              <a:spcBef>
                <a:spcPts val="480"/>
              </a:spcBef>
              <a:spcAft>
                <a:spcPts val="0"/>
              </a:spcAft>
              <a:buSzPts val="1800"/>
              <a:buNone/>
            </a:pPr>
            <a:r>
              <a:rPr lang="en-US" sz="2400" b="0" i="0" u="none">
                <a:solidFill>
                  <a:schemeClr val="dk1"/>
                </a:solidFill>
                <a:latin typeface="Arial"/>
                <a:ea typeface="Arial"/>
                <a:cs typeface="Arial"/>
                <a:sym typeface="Arial"/>
              </a:rPr>
              <a:t> </a:t>
            </a:r>
            <a:endParaRPr/>
          </a:p>
          <a:p>
            <a:pPr marL="742950" lvl="1" indent="-285750" algn="l" rtl="0">
              <a:lnSpc>
                <a:spcPct val="100000"/>
              </a:lnSpc>
              <a:spcBef>
                <a:spcPts val="480"/>
              </a:spcBef>
              <a:spcAft>
                <a:spcPts val="0"/>
              </a:spcAft>
              <a:buSzPts val="1800"/>
              <a:buNone/>
            </a:pPr>
            <a:endParaRPr sz="2400" b="0" i="0" u="none">
              <a:solidFill>
                <a:schemeClr val="dk1"/>
              </a:solidFill>
              <a:latin typeface="Verdana"/>
              <a:ea typeface="Verdana"/>
              <a:cs typeface="Verdana"/>
              <a:sym typeface="Verdana"/>
            </a:endParaRPr>
          </a:p>
          <a:p>
            <a:pPr marL="342900" lvl="0" indent="-228600" algn="l" rtl="0">
              <a:spcBef>
                <a:spcPts val="480"/>
              </a:spcBef>
              <a:spcAft>
                <a:spcPts val="0"/>
              </a:spcAft>
              <a:buSzPts val="1800"/>
              <a:buNone/>
            </a:pPr>
            <a:endParaRPr sz="2400" b="0" i="0" u="none">
              <a:solidFill>
                <a:schemeClr val="dk1"/>
              </a:solidFill>
              <a:latin typeface="Verdana"/>
              <a:ea typeface="Verdana"/>
              <a:cs typeface="Verdana"/>
              <a:sym typeface="Verdana"/>
            </a:endParaRPr>
          </a:p>
        </p:txBody>
      </p:sp>
      <p:pic>
        <p:nvPicPr>
          <p:cNvPr id="142" name="Google Shape;142;p18"/>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43" name="Google Shape;143;p18"/>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44" name="Google Shape;144;p18"/>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145" name="Google Shape;145;p18"/>
          <p:cNvPicPr preferRelativeResize="0"/>
          <p:nvPr/>
        </p:nvPicPr>
        <p:blipFill rotWithShape="1">
          <a:blip r:embed="rId4">
            <a:alphaModFix/>
          </a:blip>
          <a:srcRect/>
          <a:stretch/>
        </p:blipFill>
        <p:spPr>
          <a:xfrm>
            <a:off x="2339975" y="2349500"/>
            <a:ext cx="4464050" cy="3886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4"/>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3:3</a:t>
            </a:r>
            <a:endParaRPr/>
          </a:p>
        </p:txBody>
      </p:sp>
      <p:sp>
        <p:nvSpPr>
          <p:cNvPr id="502" name="Google Shape;502;p5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Multidisciplinär konferens rekommenderar resektion av lateralsegmentet (segment 2 och 3) samt atypisk resektion segment 6 med efterföljande cellgiftsbehandling. </a:t>
            </a:r>
            <a:endParaRPr/>
          </a:p>
        </p:txBody>
      </p:sp>
      <p:pic>
        <p:nvPicPr>
          <p:cNvPr id="503" name="Google Shape;503;p54"/>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504" name="Google Shape;504;p54"/>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505" name="Google Shape;505;p54"/>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506" name="Google Shape;506;p54" descr="Snapshot 2010-10-04 20-09-53"/>
          <p:cNvPicPr preferRelativeResize="0"/>
          <p:nvPr/>
        </p:nvPicPr>
        <p:blipFill rotWithShape="1">
          <a:blip r:embed="rId4">
            <a:alphaModFix/>
          </a:blip>
          <a:srcRect/>
          <a:stretch/>
        </p:blipFill>
        <p:spPr>
          <a:xfrm>
            <a:off x="1042987" y="3487737"/>
            <a:ext cx="3211512" cy="2640012"/>
          </a:xfrm>
          <a:prstGeom prst="rect">
            <a:avLst/>
          </a:prstGeom>
          <a:noFill/>
          <a:ln>
            <a:noFill/>
          </a:ln>
        </p:spPr>
      </p:pic>
      <p:pic>
        <p:nvPicPr>
          <p:cNvPr id="507" name="Google Shape;507;p54" descr="Snapshot 2010-10-04 20-13-18"/>
          <p:cNvPicPr preferRelativeResize="0"/>
          <p:nvPr/>
        </p:nvPicPr>
        <p:blipFill rotWithShape="1">
          <a:blip r:embed="rId5">
            <a:alphaModFix/>
          </a:blip>
          <a:srcRect/>
          <a:stretch/>
        </p:blipFill>
        <p:spPr>
          <a:xfrm>
            <a:off x="4840287" y="3436937"/>
            <a:ext cx="3332162" cy="2692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5"/>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3:4</a:t>
            </a:r>
            <a:endParaRPr/>
          </a:p>
        </p:txBody>
      </p:sp>
      <p:pic>
        <p:nvPicPr>
          <p:cNvPr id="514" name="Google Shape;514;p55" descr="Snapshot 2010-10-04 20-09-53"/>
          <p:cNvPicPr preferRelativeResize="0"/>
          <p:nvPr/>
        </p:nvPicPr>
        <p:blipFill rotWithShape="1">
          <a:blip r:embed="rId3">
            <a:alphaModFix/>
          </a:blip>
          <a:srcRect/>
          <a:stretch/>
        </p:blipFill>
        <p:spPr>
          <a:xfrm>
            <a:off x="228600" y="1600200"/>
            <a:ext cx="5422900" cy="4457700"/>
          </a:xfrm>
          <a:prstGeom prst="rect">
            <a:avLst/>
          </a:prstGeom>
          <a:noFill/>
          <a:ln>
            <a:noFill/>
          </a:ln>
        </p:spPr>
      </p:pic>
      <p:pic>
        <p:nvPicPr>
          <p:cNvPr id="515" name="Google Shape;515;p55" descr="Snapshot 2010-10-04 20-13-18"/>
          <p:cNvPicPr preferRelativeResize="0"/>
          <p:nvPr/>
        </p:nvPicPr>
        <p:blipFill rotWithShape="1">
          <a:blip r:embed="rId4">
            <a:alphaModFix/>
          </a:blip>
          <a:srcRect/>
          <a:stretch/>
        </p:blipFill>
        <p:spPr>
          <a:xfrm>
            <a:off x="3517900" y="0"/>
            <a:ext cx="5626100" cy="4546600"/>
          </a:xfrm>
          <a:prstGeom prst="rect">
            <a:avLst/>
          </a:prstGeom>
          <a:noFill/>
          <a:ln>
            <a:noFill/>
          </a:ln>
        </p:spPr>
      </p:pic>
      <p:cxnSp>
        <p:nvCxnSpPr>
          <p:cNvPr id="516" name="Google Shape;516;p55"/>
          <p:cNvCxnSpPr/>
          <p:nvPr/>
        </p:nvCxnSpPr>
        <p:spPr>
          <a:xfrm rot="10800000">
            <a:off x="5486400" y="1905000"/>
            <a:ext cx="685800" cy="1219200"/>
          </a:xfrm>
          <a:prstGeom prst="straightConnector1">
            <a:avLst/>
          </a:prstGeom>
          <a:noFill/>
          <a:ln>
            <a:noFill/>
          </a:ln>
        </p:spPr>
      </p:cxnSp>
      <p:cxnSp>
        <p:nvCxnSpPr>
          <p:cNvPr id="517" name="Google Shape;517;p55"/>
          <p:cNvCxnSpPr/>
          <p:nvPr/>
        </p:nvCxnSpPr>
        <p:spPr>
          <a:xfrm>
            <a:off x="914400" y="3505200"/>
            <a:ext cx="685800" cy="685800"/>
          </a:xfrm>
          <a:prstGeom prst="straightConnector1">
            <a:avLst/>
          </a:prstGeom>
          <a:noFill/>
          <a:ln w="38100" cap="flat" cmpd="sng">
            <a:solidFill>
              <a:schemeClr val="dk1"/>
            </a:solidFill>
            <a:prstDash val="solid"/>
            <a:miter lim="800000"/>
            <a:headEnd type="none" w="med" len="med"/>
            <a:tailEnd type="none" w="med" len="med"/>
          </a:ln>
        </p:spPr>
      </p:cxnSp>
      <p:cxnSp>
        <p:nvCxnSpPr>
          <p:cNvPr id="518" name="Google Shape;518;p55"/>
          <p:cNvCxnSpPr/>
          <p:nvPr/>
        </p:nvCxnSpPr>
        <p:spPr>
          <a:xfrm rot="10800000">
            <a:off x="5486400" y="457200"/>
            <a:ext cx="685800" cy="1219200"/>
          </a:xfrm>
          <a:prstGeom prst="straightConnector1">
            <a:avLst/>
          </a:prstGeom>
          <a:noFill/>
          <a:ln w="38100" cap="flat" cmpd="sng">
            <a:solidFill>
              <a:schemeClr val="dk1"/>
            </a:solidFill>
            <a:prstDash val="solid"/>
            <a:miter lim="800000"/>
            <a:headEnd type="none" w="med" len="med"/>
            <a:tailEnd type="none" w="med" len="med"/>
          </a:ln>
        </p:spPr>
      </p:cxnSp>
      <p:pic>
        <p:nvPicPr>
          <p:cNvPr id="519" name="Google Shape;519;p55"/>
          <p:cNvPicPr preferRelativeResize="0"/>
          <p:nvPr/>
        </p:nvPicPr>
        <p:blipFill rotWithShape="1">
          <a:blip r:embed="rId5">
            <a:alphaModFix/>
          </a:blip>
          <a:srcRect/>
          <a:stretch/>
        </p:blipFill>
        <p:spPr>
          <a:xfrm>
            <a:off x="7667625" y="6124575"/>
            <a:ext cx="1476375" cy="733425"/>
          </a:xfrm>
          <a:prstGeom prst="rect">
            <a:avLst/>
          </a:prstGeom>
          <a:noFill/>
          <a:ln>
            <a:noFill/>
          </a:ln>
        </p:spPr>
      </p:pic>
      <p:sp>
        <p:nvSpPr>
          <p:cNvPr id="520" name="Google Shape;520;p55"/>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521" name="Google Shape;521;p55"/>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6"/>
          <p:cNvSpPr txBox="1">
            <a:spLocks noGrp="1"/>
          </p:cNvSpPr>
          <p:nvPr>
            <p:ph type="title" idx="4294967295"/>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strike="noStrike" cap="none">
                <a:solidFill>
                  <a:schemeClr val="dk2"/>
                </a:solidFill>
                <a:latin typeface="Garamond"/>
                <a:ea typeface="Garamond"/>
                <a:cs typeface="Garamond"/>
                <a:sym typeface="Garamond"/>
              </a:rPr>
              <a:t>Leverresektion</a:t>
            </a:r>
            <a:endParaRPr/>
          </a:p>
        </p:txBody>
      </p:sp>
      <p:cxnSp>
        <p:nvCxnSpPr>
          <p:cNvPr id="528" name="Google Shape;528;p56"/>
          <p:cNvCxnSpPr/>
          <p:nvPr/>
        </p:nvCxnSpPr>
        <p:spPr>
          <a:xfrm rot="10800000">
            <a:off x="5486400" y="1905000"/>
            <a:ext cx="685800" cy="1219200"/>
          </a:xfrm>
          <a:prstGeom prst="straightConnector1">
            <a:avLst/>
          </a:prstGeom>
          <a:noFill/>
          <a:ln>
            <a:noFill/>
          </a:ln>
        </p:spPr>
      </p:cxnSp>
      <p:pic>
        <p:nvPicPr>
          <p:cNvPr id="529" name="Google Shape;529;p56"/>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530" name="Google Shape;530;p56"/>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531" name="Google Shape;531;p56"/>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532" name="Google Shape;532;p56" descr="liveranatomy"/>
          <p:cNvPicPr preferRelativeResize="0"/>
          <p:nvPr/>
        </p:nvPicPr>
        <p:blipFill rotWithShape="1">
          <a:blip r:embed="rId4">
            <a:alphaModFix/>
          </a:blip>
          <a:srcRect/>
          <a:stretch/>
        </p:blipFill>
        <p:spPr>
          <a:xfrm>
            <a:off x="6096000" y="4137025"/>
            <a:ext cx="2819400" cy="2535237"/>
          </a:xfrm>
          <a:prstGeom prst="rect">
            <a:avLst/>
          </a:prstGeom>
          <a:noFill/>
          <a:ln>
            <a:noFill/>
          </a:ln>
        </p:spPr>
      </p:pic>
      <p:sp>
        <p:nvSpPr>
          <p:cNvPr id="533" name="Google Shape;533;p56"/>
          <p:cNvSpPr txBox="1"/>
          <p:nvPr/>
        </p:nvSpPr>
        <p:spPr>
          <a:xfrm>
            <a:off x="609600" y="1905000"/>
            <a:ext cx="6283325"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Högersidig leverresektion: segment 5-8</a:t>
            </a:r>
            <a:endParaRPr/>
          </a:p>
        </p:txBody>
      </p:sp>
      <p:sp>
        <p:nvSpPr>
          <p:cNvPr id="534" name="Google Shape;534;p56"/>
          <p:cNvSpPr txBox="1"/>
          <p:nvPr/>
        </p:nvSpPr>
        <p:spPr>
          <a:xfrm>
            <a:off x="609600" y="2590800"/>
            <a:ext cx="6650037"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Vänstersidig leverresektion: segment 2-4 </a:t>
            </a:r>
            <a:endParaRPr/>
          </a:p>
        </p:txBody>
      </p:sp>
      <p:sp>
        <p:nvSpPr>
          <p:cNvPr id="535" name="Google Shape;535;p56"/>
          <p:cNvSpPr txBox="1"/>
          <p:nvPr/>
        </p:nvSpPr>
        <p:spPr>
          <a:xfrm>
            <a:off x="609600" y="3200400"/>
            <a:ext cx="7351712"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Utvidgad hö-sidig leverresektion: segment 4-8</a:t>
            </a:r>
            <a:endParaRPr/>
          </a:p>
        </p:txBody>
      </p:sp>
      <p:sp>
        <p:nvSpPr>
          <p:cNvPr id="536" name="Google Shape;536;p56"/>
          <p:cNvSpPr txBox="1"/>
          <p:nvPr/>
        </p:nvSpPr>
        <p:spPr>
          <a:xfrm>
            <a:off x="609600" y="3886200"/>
            <a:ext cx="7748587"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Utvidgad vä-sidig leverresektion: segment 2-5, 8</a:t>
            </a:r>
            <a:endParaRPr/>
          </a:p>
        </p:txBody>
      </p:sp>
      <p:sp>
        <p:nvSpPr>
          <p:cNvPr id="537" name="Google Shape;537;p56"/>
          <p:cNvSpPr txBox="1"/>
          <p:nvPr/>
        </p:nvSpPr>
        <p:spPr>
          <a:xfrm>
            <a:off x="611187" y="4581525"/>
            <a:ext cx="5332412"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”Metastasektomi” eller atypisk</a:t>
            </a:r>
            <a:endParaRPr/>
          </a:p>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 resektion möjliggör operation av</a:t>
            </a:r>
            <a:endParaRPr/>
          </a:p>
          <a:p>
            <a:pPr marL="0" marR="0" lvl="0" indent="0" algn="l" rtl="0">
              <a:lnSpc>
                <a:spcPct val="100000"/>
              </a:lnSpc>
              <a:spcBef>
                <a:spcPts val="0"/>
              </a:spcBef>
              <a:spcAft>
                <a:spcPts val="0"/>
              </a:spcAft>
              <a:buClr>
                <a:schemeClr val="dk1"/>
              </a:buClr>
              <a:buSzPts val="2400"/>
              <a:buFont typeface="Verdana"/>
              <a:buNone/>
            </a:pPr>
            <a:r>
              <a:rPr lang="en-US" sz="2400" b="0" i="0" u="none">
                <a:solidFill>
                  <a:schemeClr val="dk1"/>
                </a:solidFill>
                <a:latin typeface="Verdana"/>
                <a:ea typeface="Verdana"/>
                <a:cs typeface="Verdana"/>
                <a:sym typeface="Verdana"/>
              </a:rPr>
              <a:t>metastaser i alla segment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543" name="Google Shape;543;p5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544" name="Google Shape;544;p57" descr="lever efter resektion"/>
          <p:cNvPicPr preferRelativeResize="0"/>
          <p:nvPr/>
        </p:nvPicPr>
        <p:blipFill rotWithShape="1">
          <a:blip r:embed="rId3">
            <a:alphaModFix/>
          </a:blip>
          <a:srcRect t="4550" b="1759"/>
          <a:stretch/>
        </p:blipFill>
        <p:spPr>
          <a:xfrm>
            <a:off x="4859337" y="2133600"/>
            <a:ext cx="4010025" cy="3527425"/>
          </a:xfrm>
          <a:prstGeom prst="rect">
            <a:avLst/>
          </a:prstGeom>
          <a:noFill/>
          <a:ln>
            <a:noFill/>
          </a:ln>
        </p:spPr>
      </p:pic>
      <p:pic>
        <p:nvPicPr>
          <p:cNvPr id="545" name="Google Shape;545;p57" descr="lever före resektion"/>
          <p:cNvPicPr preferRelativeResize="0"/>
          <p:nvPr/>
        </p:nvPicPr>
        <p:blipFill rotWithShape="1">
          <a:blip r:embed="rId4">
            <a:alphaModFix/>
          </a:blip>
          <a:srcRect/>
          <a:stretch/>
        </p:blipFill>
        <p:spPr>
          <a:xfrm>
            <a:off x="506412" y="2127250"/>
            <a:ext cx="4137025" cy="3533775"/>
          </a:xfrm>
          <a:prstGeom prst="rect">
            <a:avLst/>
          </a:prstGeom>
          <a:noFill/>
          <a:ln>
            <a:noFill/>
          </a:ln>
        </p:spPr>
      </p:pic>
      <p:sp>
        <p:nvSpPr>
          <p:cNvPr id="546" name="Google Shape;546;p57"/>
          <p:cNvSpPr txBox="1"/>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Leverregeneration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8"/>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Intraoperativ ultraljudsundersökning</a:t>
            </a:r>
            <a:endParaRPr/>
          </a:p>
        </p:txBody>
      </p:sp>
      <p:pic>
        <p:nvPicPr>
          <p:cNvPr id="553" name="Google Shape;553;p58" descr="IOUS 5"/>
          <p:cNvPicPr preferRelativeResize="0"/>
          <p:nvPr/>
        </p:nvPicPr>
        <p:blipFill rotWithShape="1">
          <a:blip r:embed="rId3">
            <a:alphaModFix/>
          </a:blip>
          <a:srcRect b="21162"/>
          <a:stretch/>
        </p:blipFill>
        <p:spPr>
          <a:xfrm>
            <a:off x="611187" y="1557337"/>
            <a:ext cx="7820025" cy="46402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9"/>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Atypisk resektion och CUSA</a:t>
            </a:r>
            <a:endParaRPr/>
          </a:p>
        </p:txBody>
      </p:sp>
      <p:pic>
        <p:nvPicPr>
          <p:cNvPr id="560" name="Google Shape;560;p59"/>
          <p:cNvPicPr preferRelativeResize="0"/>
          <p:nvPr/>
        </p:nvPicPr>
        <p:blipFill rotWithShape="1">
          <a:blip r:embed="rId3">
            <a:alphaModFix/>
          </a:blip>
          <a:srcRect/>
          <a:stretch/>
        </p:blipFill>
        <p:spPr>
          <a:xfrm>
            <a:off x="468312" y="1700212"/>
            <a:ext cx="7380287" cy="41513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0"/>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Segmentresektion</a:t>
            </a:r>
            <a:endParaRPr/>
          </a:p>
        </p:txBody>
      </p:sp>
      <p:pic>
        <p:nvPicPr>
          <p:cNvPr id="567" name="Google Shape;567;p60"/>
          <p:cNvPicPr preferRelativeResize="0"/>
          <p:nvPr/>
        </p:nvPicPr>
        <p:blipFill rotWithShape="1">
          <a:blip r:embed="rId3">
            <a:alphaModFix/>
          </a:blip>
          <a:srcRect/>
          <a:stretch/>
        </p:blipFill>
        <p:spPr>
          <a:xfrm>
            <a:off x="395287" y="1557337"/>
            <a:ext cx="5418137" cy="4064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1"/>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Segmentresektion</a:t>
            </a:r>
            <a:endParaRPr/>
          </a:p>
        </p:txBody>
      </p:sp>
      <p:pic>
        <p:nvPicPr>
          <p:cNvPr id="574" name="Google Shape;574;p61"/>
          <p:cNvPicPr preferRelativeResize="0"/>
          <p:nvPr/>
        </p:nvPicPr>
        <p:blipFill rotWithShape="1">
          <a:blip r:embed="rId3">
            <a:alphaModFix/>
          </a:blip>
          <a:srcRect/>
          <a:stretch/>
        </p:blipFill>
        <p:spPr>
          <a:xfrm>
            <a:off x="395287" y="1557337"/>
            <a:ext cx="5418137" cy="4064000"/>
          </a:xfrm>
          <a:prstGeom prst="rect">
            <a:avLst/>
          </a:prstGeom>
          <a:noFill/>
          <a:ln>
            <a:noFill/>
          </a:ln>
        </p:spPr>
      </p:pic>
      <p:pic>
        <p:nvPicPr>
          <p:cNvPr id="575" name="Google Shape;575;p61"/>
          <p:cNvPicPr preferRelativeResize="0"/>
          <p:nvPr/>
        </p:nvPicPr>
        <p:blipFill rotWithShape="1">
          <a:blip r:embed="rId4">
            <a:alphaModFix/>
          </a:blip>
          <a:srcRect/>
          <a:stretch/>
        </p:blipFill>
        <p:spPr>
          <a:xfrm>
            <a:off x="3419475" y="2492375"/>
            <a:ext cx="5418137" cy="4064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2"/>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Hemihepatektomi</a:t>
            </a:r>
            <a:endParaRPr/>
          </a:p>
        </p:txBody>
      </p:sp>
      <p:pic>
        <p:nvPicPr>
          <p:cNvPr id="582" name="Google Shape;582;p62" descr="DSC_0009"/>
          <p:cNvPicPr preferRelativeResize="0"/>
          <p:nvPr/>
        </p:nvPicPr>
        <p:blipFill rotWithShape="1">
          <a:blip r:embed="rId3">
            <a:alphaModFix/>
          </a:blip>
          <a:srcRect/>
          <a:stretch/>
        </p:blipFill>
        <p:spPr>
          <a:xfrm>
            <a:off x="611187" y="1628775"/>
            <a:ext cx="7273925" cy="486886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63"/>
          <p:cNvPicPr preferRelativeResize="0"/>
          <p:nvPr/>
        </p:nvPicPr>
        <p:blipFill rotWithShape="1">
          <a:blip r:embed="rId3">
            <a:alphaModFix/>
          </a:blip>
          <a:srcRect/>
          <a:stretch/>
        </p:blipFill>
        <p:spPr>
          <a:xfrm>
            <a:off x="4572000" y="1630362"/>
            <a:ext cx="4464050" cy="3886200"/>
          </a:xfrm>
          <a:prstGeom prst="rect">
            <a:avLst/>
          </a:prstGeom>
          <a:noFill/>
          <a:ln>
            <a:noFill/>
          </a:ln>
        </p:spPr>
      </p:pic>
      <p:sp>
        <p:nvSpPr>
          <p:cNvPr id="589" name="Google Shape;589;p63"/>
          <p:cNvSpPr txBox="1">
            <a:spLocks noGrp="1"/>
          </p:cNvSpPr>
          <p:nvPr>
            <p:ph type="title" idx="4294967295"/>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strike="noStrike" cap="none">
                <a:solidFill>
                  <a:schemeClr val="dk2"/>
                </a:solidFill>
                <a:latin typeface="Garamond"/>
                <a:ea typeface="Garamond"/>
                <a:cs typeface="Garamond"/>
                <a:sym typeface="Garamond"/>
              </a:rPr>
              <a:t>Faktaruta, operation</a:t>
            </a:r>
            <a:endParaRPr/>
          </a:p>
        </p:txBody>
      </p:sp>
      <p:sp>
        <p:nvSpPr>
          <p:cNvPr id="590" name="Google Shape;590;p63"/>
          <p:cNvSpPr txBox="1">
            <a:spLocks noGrp="1"/>
          </p:cNvSpPr>
          <p:nvPr>
            <p:ph type="body" idx="4294967295"/>
          </p:nvPr>
        </p:nvSpPr>
        <p:spPr>
          <a:xfrm>
            <a:off x="468312" y="1196975"/>
            <a:ext cx="4257675" cy="4286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1800"/>
              <a:buFont typeface="Noto Sans Symbols"/>
              <a:buNone/>
            </a:pPr>
            <a:endParaRPr sz="2400" b="0" i="0" u="none">
              <a:solidFill>
                <a:schemeClr val="dk1"/>
              </a:solidFill>
              <a:latin typeface="Verdana"/>
              <a:ea typeface="Verdana"/>
              <a:cs typeface="Verdana"/>
              <a:sym typeface="Verdana"/>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Fria levern för åtkomst</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Peroperativt ultraljud</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Parenkymet delas oftast med CUSA </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Kärl delas med ligasure, clips, ligaturer, staples…</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Pringles manöver minskar blödning</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Lågt CVP</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Vid hemihepatektomi dissikeras ligamentum hepatoduodenale</a:t>
            </a:r>
            <a:endParaRPr/>
          </a:p>
          <a:p>
            <a:pPr marL="0" marR="0" lvl="0" indent="0" algn="l" rtl="0">
              <a:lnSpc>
                <a:spcPct val="90000"/>
              </a:lnSpc>
              <a:spcBef>
                <a:spcPts val="360"/>
              </a:spcBef>
              <a:spcAft>
                <a:spcPts val="0"/>
              </a:spcAft>
              <a:buClr>
                <a:schemeClr val="lt2"/>
              </a:buClr>
              <a:buSzPts val="1350"/>
              <a:buFont typeface="Noto Sans Symbols"/>
              <a:buNone/>
            </a:pPr>
            <a:endParaRPr sz="1800" b="0" i="0" u="none">
              <a:solidFill>
                <a:schemeClr val="dk1"/>
              </a:solidFill>
              <a:latin typeface="Verdana"/>
              <a:ea typeface="Verdana"/>
              <a:cs typeface="Verdana"/>
              <a:sym typeface="Verdana"/>
            </a:endParaRPr>
          </a:p>
          <a:p>
            <a:pPr marL="742950" marR="0" lvl="1" indent="-190500" algn="l" rtl="0">
              <a:lnSpc>
                <a:spcPct val="90000"/>
              </a:lnSpc>
              <a:spcBef>
                <a:spcPts val="400"/>
              </a:spcBef>
              <a:spcAft>
                <a:spcPts val="0"/>
              </a:spcAft>
              <a:buClr>
                <a:schemeClr val="dk2"/>
              </a:buClr>
              <a:buSzPts val="1500"/>
              <a:buFont typeface="Noto Sans Symbols"/>
              <a:buNone/>
            </a:pPr>
            <a:endParaRPr sz="2000" b="0" i="0" u="none" strike="noStrike" cap="none">
              <a:solidFill>
                <a:schemeClr val="dk1"/>
              </a:solidFill>
              <a:latin typeface="Verdana"/>
              <a:ea typeface="Verdana"/>
              <a:cs typeface="Verdana"/>
              <a:sym typeface="Verdana"/>
            </a:endParaRPr>
          </a:p>
          <a:p>
            <a:pPr marL="342900" marR="0" lvl="0" indent="-247650" algn="l" rtl="0">
              <a:spcBef>
                <a:spcPts val="400"/>
              </a:spcBef>
              <a:spcAft>
                <a:spcPts val="0"/>
              </a:spcAft>
              <a:buClr>
                <a:schemeClr val="lt2"/>
              </a:buClr>
              <a:buSzPts val="1500"/>
              <a:buFont typeface="Noto Sans Symbols"/>
              <a:buNone/>
            </a:pPr>
            <a:endParaRPr sz="2000" b="0" i="0" u="none" strike="noStrike" cap="none">
              <a:solidFill>
                <a:schemeClr val="dk1"/>
              </a:solidFill>
              <a:latin typeface="Verdana"/>
              <a:ea typeface="Verdana"/>
              <a:cs typeface="Verdana"/>
              <a:sym typeface="Verdana"/>
            </a:endParaRPr>
          </a:p>
        </p:txBody>
      </p:sp>
      <p:pic>
        <p:nvPicPr>
          <p:cNvPr id="591" name="Google Shape;591;p63"/>
          <p:cNvPicPr preferRelativeResize="0"/>
          <p:nvPr/>
        </p:nvPicPr>
        <p:blipFill rotWithShape="1">
          <a:blip r:embed="rId4">
            <a:alphaModFix/>
          </a:blip>
          <a:srcRect/>
          <a:stretch/>
        </p:blipFill>
        <p:spPr>
          <a:xfrm>
            <a:off x="7667625" y="6124575"/>
            <a:ext cx="1476375" cy="733425"/>
          </a:xfrm>
          <a:prstGeom prst="rect">
            <a:avLst/>
          </a:prstGeom>
          <a:noFill/>
          <a:ln>
            <a:noFill/>
          </a:ln>
        </p:spPr>
      </p:pic>
      <p:sp>
        <p:nvSpPr>
          <p:cNvPr id="592" name="Google Shape;592;p63"/>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593" name="Google Shape;593;p63"/>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 </a:t>
            </a:r>
            <a:endParaRPr/>
          </a:p>
        </p:txBody>
      </p:sp>
      <p:sp>
        <p:nvSpPr>
          <p:cNvPr id="152" name="Google Shape;152;p1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Oklara förändringar i levern måste utredas  p g a risken för malignitet</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Vanligt ultraljud är otillräckligt för att karaktärisera en solid levertumör</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Rätt val av radiologisk undersökning är oftast tillräckligt för säker diagnos</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Standardiserad vårdförlopp</a:t>
            </a:r>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153" name="Google Shape;153;p19"/>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54" name="Google Shape;154;p19"/>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55" name="Google Shape;155;p19"/>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4"/>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00" name="Google Shape;600;p64"/>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
        <p:nvSpPr>
          <p:cNvPr id="601" name="Google Shape;601;p64"/>
          <p:cNvSpPr txBox="1"/>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ALPPS</a:t>
            </a:r>
            <a:endParaRPr/>
          </a:p>
        </p:txBody>
      </p:sp>
      <p:pic>
        <p:nvPicPr>
          <p:cNvPr id="602" name="Google Shape;602;p64"/>
          <p:cNvPicPr preferRelativeResize="0"/>
          <p:nvPr/>
        </p:nvPicPr>
        <p:blipFill rotWithShape="1">
          <a:blip r:embed="rId3">
            <a:alphaModFix/>
          </a:blip>
          <a:srcRect/>
          <a:stretch/>
        </p:blipFill>
        <p:spPr>
          <a:xfrm>
            <a:off x="250825" y="1557337"/>
            <a:ext cx="5664200" cy="2252662"/>
          </a:xfrm>
          <a:prstGeom prst="rect">
            <a:avLst/>
          </a:prstGeom>
          <a:noFill/>
          <a:ln>
            <a:noFill/>
          </a:ln>
        </p:spPr>
      </p:pic>
      <p:pic>
        <p:nvPicPr>
          <p:cNvPr id="603" name="Google Shape;603;p64" descr="SA ALPPS CT sept2015 postop.jpeg"/>
          <p:cNvPicPr preferRelativeResize="0"/>
          <p:nvPr/>
        </p:nvPicPr>
        <p:blipFill rotWithShape="1">
          <a:blip r:embed="rId4">
            <a:alphaModFix/>
          </a:blip>
          <a:srcRect b="20440"/>
          <a:stretch/>
        </p:blipFill>
        <p:spPr>
          <a:xfrm>
            <a:off x="6194425" y="3933825"/>
            <a:ext cx="2841625" cy="2144712"/>
          </a:xfrm>
          <a:prstGeom prst="rect">
            <a:avLst/>
          </a:prstGeom>
          <a:noFill/>
          <a:ln>
            <a:noFill/>
          </a:ln>
        </p:spPr>
      </p:pic>
      <p:pic>
        <p:nvPicPr>
          <p:cNvPr id="604" name="Google Shape;604;p64"/>
          <p:cNvPicPr preferRelativeResize="0"/>
          <p:nvPr/>
        </p:nvPicPr>
        <p:blipFill rotWithShape="1">
          <a:blip r:embed="rId5">
            <a:alphaModFix/>
          </a:blip>
          <a:srcRect/>
          <a:stretch/>
        </p:blipFill>
        <p:spPr>
          <a:xfrm>
            <a:off x="3298825" y="3933825"/>
            <a:ext cx="2827337" cy="2159000"/>
          </a:xfrm>
          <a:prstGeom prst="rect">
            <a:avLst/>
          </a:prstGeom>
          <a:noFill/>
          <a:ln>
            <a:noFill/>
          </a:ln>
        </p:spPr>
      </p:pic>
      <p:pic>
        <p:nvPicPr>
          <p:cNvPr id="605" name="Google Shape;605;p64"/>
          <p:cNvPicPr preferRelativeResize="0"/>
          <p:nvPr/>
        </p:nvPicPr>
        <p:blipFill rotWithShape="1">
          <a:blip r:embed="rId6">
            <a:alphaModFix/>
          </a:blip>
          <a:srcRect/>
          <a:stretch/>
        </p:blipFill>
        <p:spPr>
          <a:xfrm>
            <a:off x="346075" y="3933825"/>
            <a:ext cx="2828925" cy="2155825"/>
          </a:xfrm>
          <a:prstGeom prst="rect">
            <a:avLst/>
          </a:prstGeom>
          <a:noFill/>
          <a:ln>
            <a:noFill/>
          </a:ln>
        </p:spPr>
      </p:pic>
      <p:pic>
        <p:nvPicPr>
          <p:cNvPr id="606" name="Google Shape;606;p64" descr="FullSizeRender.jpg"/>
          <p:cNvPicPr preferRelativeResize="0"/>
          <p:nvPr/>
        </p:nvPicPr>
        <p:blipFill rotWithShape="1">
          <a:blip r:embed="rId7">
            <a:alphaModFix/>
          </a:blip>
          <a:srcRect l="16434" t="32196" r="23632" b="35160"/>
          <a:stretch/>
        </p:blipFill>
        <p:spPr>
          <a:xfrm>
            <a:off x="5940425" y="1557337"/>
            <a:ext cx="3071812" cy="2232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5"/>
          <p:cNvSpPr txBox="1">
            <a:spLocks noGrp="1"/>
          </p:cNvSpPr>
          <p:nvPr>
            <p:ph type="title" idx="4294967295"/>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strike="noStrike" cap="none">
                <a:solidFill>
                  <a:schemeClr val="dk2"/>
                </a:solidFill>
                <a:latin typeface="Garamond"/>
                <a:ea typeface="Garamond"/>
                <a:cs typeface="Garamond"/>
                <a:sym typeface="Garamond"/>
              </a:rPr>
              <a:t>Faktaruta, ablation</a:t>
            </a:r>
            <a:endParaRPr/>
          </a:p>
        </p:txBody>
      </p:sp>
      <p:sp>
        <p:nvSpPr>
          <p:cNvPr id="613" name="Google Shape;613;p65"/>
          <p:cNvSpPr txBox="1">
            <a:spLocks noGrp="1"/>
          </p:cNvSpPr>
          <p:nvPr>
            <p:ph type="body" idx="4294967295"/>
          </p:nvPr>
        </p:nvSpPr>
        <p:spPr>
          <a:xfrm>
            <a:off x="468312" y="1196975"/>
            <a:ext cx="4257675" cy="4286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1800"/>
              <a:buFont typeface="Noto Sans Symbols"/>
              <a:buNone/>
            </a:pPr>
            <a:endParaRPr sz="2400" b="0" i="0" u="none">
              <a:solidFill>
                <a:schemeClr val="dk1"/>
              </a:solidFill>
              <a:latin typeface="Verdana"/>
              <a:ea typeface="Verdana"/>
              <a:cs typeface="Verdana"/>
              <a:sym typeface="Verdana"/>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RF</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Mikrovåg</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Öppet eller percutant</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Begränsningar avseende tumörstorlek</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Alternativ till resektion för att spara parenkym eller kärl</a:t>
            </a:r>
            <a:endParaRPr/>
          </a:p>
          <a:p>
            <a:pPr marL="0" marR="0" lvl="0" indent="-114300" algn="l" rtl="0">
              <a:lnSpc>
                <a:spcPct val="9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Ofta i kombination med resektion</a:t>
            </a:r>
            <a:endParaRPr/>
          </a:p>
          <a:p>
            <a:pPr marL="0" marR="0" lvl="0" indent="0" algn="l" rtl="0">
              <a:lnSpc>
                <a:spcPct val="90000"/>
              </a:lnSpc>
              <a:spcBef>
                <a:spcPts val="360"/>
              </a:spcBef>
              <a:spcAft>
                <a:spcPts val="0"/>
              </a:spcAft>
              <a:buClr>
                <a:schemeClr val="lt2"/>
              </a:buClr>
              <a:buSzPts val="1350"/>
              <a:buFont typeface="Noto Sans Symbols"/>
              <a:buNone/>
            </a:pPr>
            <a:endParaRPr sz="1800" b="0" i="0" u="none">
              <a:solidFill>
                <a:schemeClr val="dk1"/>
              </a:solidFill>
              <a:latin typeface="Verdana"/>
              <a:ea typeface="Verdana"/>
              <a:cs typeface="Verdana"/>
              <a:sym typeface="Verdana"/>
            </a:endParaRPr>
          </a:p>
          <a:p>
            <a:pPr marL="742950" marR="0" lvl="1" indent="-190500" algn="l" rtl="0">
              <a:lnSpc>
                <a:spcPct val="90000"/>
              </a:lnSpc>
              <a:spcBef>
                <a:spcPts val="400"/>
              </a:spcBef>
              <a:spcAft>
                <a:spcPts val="0"/>
              </a:spcAft>
              <a:buClr>
                <a:schemeClr val="dk2"/>
              </a:buClr>
              <a:buSzPts val="1500"/>
              <a:buFont typeface="Noto Sans Symbols"/>
              <a:buNone/>
            </a:pPr>
            <a:endParaRPr sz="2000" b="0" i="0" u="none" strike="noStrike" cap="none">
              <a:solidFill>
                <a:schemeClr val="dk1"/>
              </a:solidFill>
              <a:latin typeface="Verdana"/>
              <a:ea typeface="Verdana"/>
              <a:cs typeface="Verdana"/>
              <a:sym typeface="Verdana"/>
            </a:endParaRPr>
          </a:p>
          <a:p>
            <a:pPr marL="342900" marR="0" lvl="0" indent="-247650" algn="l" rtl="0">
              <a:spcBef>
                <a:spcPts val="400"/>
              </a:spcBef>
              <a:spcAft>
                <a:spcPts val="0"/>
              </a:spcAft>
              <a:buClr>
                <a:schemeClr val="lt2"/>
              </a:buClr>
              <a:buSzPts val="1500"/>
              <a:buFont typeface="Noto Sans Symbols"/>
              <a:buNone/>
            </a:pPr>
            <a:endParaRPr sz="2000" b="0" i="0" u="none" strike="noStrike" cap="none">
              <a:solidFill>
                <a:schemeClr val="dk1"/>
              </a:solidFill>
              <a:latin typeface="Verdana"/>
              <a:ea typeface="Verdana"/>
              <a:cs typeface="Verdana"/>
              <a:sym typeface="Verdana"/>
            </a:endParaRPr>
          </a:p>
        </p:txBody>
      </p:sp>
      <p:pic>
        <p:nvPicPr>
          <p:cNvPr id="614" name="Google Shape;614;p65"/>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615" name="Google Shape;615;p65"/>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16" name="Google Shape;616;p65"/>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17" name="Google Shape;617;p65"/>
          <p:cNvPicPr preferRelativeResize="0"/>
          <p:nvPr/>
        </p:nvPicPr>
        <p:blipFill rotWithShape="1">
          <a:blip r:embed="rId4">
            <a:alphaModFix/>
          </a:blip>
          <a:srcRect/>
          <a:stretch/>
        </p:blipFill>
        <p:spPr>
          <a:xfrm>
            <a:off x="4859337" y="2060575"/>
            <a:ext cx="4013200" cy="2921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66" descr="MST RF MR sept.jpeg"/>
          <p:cNvPicPr preferRelativeResize="0"/>
          <p:nvPr/>
        </p:nvPicPr>
        <p:blipFill rotWithShape="1">
          <a:blip r:embed="rId3">
            <a:alphaModFix/>
          </a:blip>
          <a:srcRect t="17694"/>
          <a:stretch/>
        </p:blipFill>
        <p:spPr>
          <a:xfrm>
            <a:off x="395287" y="1628775"/>
            <a:ext cx="3829050" cy="2963862"/>
          </a:xfrm>
          <a:prstGeom prst="rect">
            <a:avLst/>
          </a:prstGeom>
          <a:noFill/>
          <a:ln>
            <a:noFill/>
          </a:ln>
        </p:spPr>
      </p:pic>
      <p:pic>
        <p:nvPicPr>
          <p:cNvPr id="624" name="Google Shape;624;p66" descr="MST RF PET-CT sept2015.jpeg"/>
          <p:cNvPicPr preferRelativeResize="0"/>
          <p:nvPr/>
        </p:nvPicPr>
        <p:blipFill rotWithShape="1">
          <a:blip r:embed="rId4">
            <a:alphaModFix/>
          </a:blip>
          <a:srcRect t="17694"/>
          <a:stretch/>
        </p:blipFill>
        <p:spPr>
          <a:xfrm>
            <a:off x="4835525" y="1628775"/>
            <a:ext cx="4033837" cy="2963862"/>
          </a:xfrm>
          <a:prstGeom prst="rect">
            <a:avLst/>
          </a:prstGeom>
          <a:noFill/>
          <a:ln>
            <a:noFill/>
          </a:ln>
        </p:spPr>
      </p:pic>
      <p:pic>
        <p:nvPicPr>
          <p:cNvPr id="625" name="Google Shape;625;p66" descr="MST RF CT post op sept 2015.jpeg"/>
          <p:cNvPicPr preferRelativeResize="0"/>
          <p:nvPr/>
        </p:nvPicPr>
        <p:blipFill rotWithShape="1">
          <a:blip r:embed="rId5">
            <a:alphaModFix/>
          </a:blip>
          <a:srcRect t="14525"/>
          <a:stretch/>
        </p:blipFill>
        <p:spPr>
          <a:xfrm>
            <a:off x="2638425" y="3751262"/>
            <a:ext cx="3694112" cy="2995612"/>
          </a:xfrm>
          <a:prstGeom prst="rect">
            <a:avLst/>
          </a:prstGeom>
          <a:noFill/>
          <a:ln>
            <a:noFill/>
          </a:ln>
        </p:spPr>
      </p:pic>
      <p:sp>
        <p:nvSpPr>
          <p:cNvPr id="626" name="Google Shape;626;p66"/>
          <p:cNvSpPr txBox="1"/>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Ablation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7"/>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Gallgångscancer</a:t>
            </a:r>
            <a:endParaRPr/>
          </a:p>
        </p:txBody>
      </p:sp>
      <p:sp>
        <p:nvSpPr>
          <p:cNvPr id="632" name="Google Shape;632;p6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Intrahepatisk cholangiocarcinom  </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Primär skleroserande kolangit är riskfaktor.</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Hilustumör (Klatskin). Vanligaste lokalisationen. </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Extrahepatiskt cholangiocarcinom. Kan vara svårta att peroperativt skilja från pankreascancer.</a:t>
            </a:r>
            <a:endParaRPr/>
          </a:p>
          <a:p>
            <a:pPr marL="342900" lvl="0" indent="-209550" algn="l" rtl="0">
              <a:spcBef>
                <a:spcPts val="560"/>
              </a:spcBef>
              <a:spcAft>
                <a:spcPts val="0"/>
              </a:spcAft>
              <a:buSzPts val="2100"/>
              <a:buNone/>
            </a:pPr>
            <a:endParaRPr sz="2800" b="0" i="0" u="none">
              <a:solidFill>
                <a:schemeClr val="dk1"/>
              </a:solidFill>
              <a:latin typeface="Verdana"/>
              <a:ea typeface="Verdana"/>
              <a:cs typeface="Verdana"/>
              <a:sym typeface="Verdana"/>
            </a:endParaRPr>
          </a:p>
        </p:txBody>
      </p:sp>
      <p:pic>
        <p:nvPicPr>
          <p:cNvPr id="633" name="Google Shape;633;p67"/>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634" name="Google Shape;634;p6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35" name="Google Shape;635;p6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68" descr="ncpgasthep0389-f1"/>
          <p:cNvPicPr preferRelativeResize="0"/>
          <p:nvPr/>
        </p:nvPicPr>
        <p:blipFill rotWithShape="1">
          <a:blip r:embed="rId3">
            <a:alphaModFix/>
          </a:blip>
          <a:srcRect/>
          <a:stretch/>
        </p:blipFill>
        <p:spPr>
          <a:xfrm>
            <a:off x="2590800" y="1752600"/>
            <a:ext cx="3917950" cy="4348162"/>
          </a:xfrm>
          <a:prstGeom prst="rect">
            <a:avLst/>
          </a:prstGeom>
          <a:noFill/>
          <a:ln>
            <a:noFill/>
          </a:ln>
        </p:spPr>
      </p:pic>
      <p:sp>
        <p:nvSpPr>
          <p:cNvPr id="642" name="Google Shape;642;p68"/>
          <p:cNvSpPr txBox="1"/>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Gallgångscancer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9"/>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Behandling gallgångscancer</a:t>
            </a:r>
            <a:endParaRPr/>
          </a:p>
        </p:txBody>
      </p:sp>
      <p:sp>
        <p:nvSpPr>
          <p:cNvPr id="648" name="Google Shape;648;p6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Intrahepatiskt kolangiocarcinom och hilustumörer</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Resektion alternativt transplantation</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Klatskin oftast lobresektion och hepaticojejunostomi</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Flertalet patienter ej aktuella för kirurgisk behandling</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Extrahepatiskt kolangiocarcinom</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Resektion (ofta pankreatikoduodenektomi)</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Kan krypa under intakt epitel - fryssnitt</a:t>
            </a:r>
            <a:endParaRPr/>
          </a:p>
        </p:txBody>
      </p:sp>
      <p:pic>
        <p:nvPicPr>
          <p:cNvPr id="649" name="Google Shape;649;p69"/>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650" name="Google Shape;650;p69"/>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51" name="Google Shape;651;p69"/>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0"/>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Prognos gallgångscancer</a:t>
            </a:r>
            <a:endParaRPr/>
          </a:p>
        </p:txBody>
      </p:sp>
      <p:pic>
        <p:nvPicPr>
          <p:cNvPr id="658" name="Google Shape;658;p70"/>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659" name="Google Shape;659;p70"/>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60" name="Google Shape;660;p70"/>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61" name="Google Shape;661;p70"/>
          <p:cNvPicPr preferRelativeResize="0"/>
          <p:nvPr/>
        </p:nvPicPr>
        <p:blipFill rotWithShape="1">
          <a:blip r:embed="rId4">
            <a:alphaModFix/>
          </a:blip>
          <a:srcRect/>
          <a:stretch/>
        </p:blipFill>
        <p:spPr>
          <a:xfrm>
            <a:off x="4740275" y="2390775"/>
            <a:ext cx="4262437" cy="2701925"/>
          </a:xfrm>
          <a:prstGeom prst="rect">
            <a:avLst/>
          </a:prstGeom>
          <a:noFill/>
          <a:ln>
            <a:noFill/>
          </a:ln>
        </p:spPr>
      </p:pic>
      <p:pic>
        <p:nvPicPr>
          <p:cNvPr id="662" name="Google Shape;662;p70"/>
          <p:cNvPicPr preferRelativeResize="0"/>
          <p:nvPr/>
        </p:nvPicPr>
        <p:blipFill rotWithShape="1">
          <a:blip r:embed="rId5">
            <a:alphaModFix/>
          </a:blip>
          <a:srcRect/>
          <a:stretch/>
        </p:blipFill>
        <p:spPr>
          <a:xfrm>
            <a:off x="471487" y="2376487"/>
            <a:ext cx="4038600" cy="27813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1"/>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Palliativ behandling</a:t>
            </a:r>
            <a:endParaRPr/>
          </a:p>
        </p:txBody>
      </p:sp>
      <p:sp>
        <p:nvSpPr>
          <p:cNvPr id="668" name="Google Shape;668;p7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Gallvägsavlastning (ERCP alt PTC)</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Eventuellt cellgiftsbehandling</a:t>
            </a:r>
            <a:endParaRPr/>
          </a:p>
        </p:txBody>
      </p:sp>
      <p:pic>
        <p:nvPicPr>
          <p:cNvPr id="669" name="Google Shape;669;p71"/>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670" name="Google Shape;670;p71"/>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71" name="Google Shape;671;p71"/>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72" name="Google Shape;672;p71" descr="Pont_Percutaneous_Approach"/>
          <p:cNvPicPr preferRelativeResize="0"/>
          <p:nvPr/>
        </p:nvPicPr>
        <p:blipFill rotWithShape="1">
          <a:blip r:embed="rId4">
            <a:alphaModFix/>
          </a:blip>
          <a:srcRect/>
          <a:stretch/>
        </p:blipFill>
        <p:spPr>
          <a:xfrm>
            <a:off x="2649537" y="2679700"/>
            <a:ext cx="3867150" cy="334168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2"/>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Gallblåsecancer</a:t>
            </a:r>
            <a:endParaRPr/>
          </a:p>
        </p:txBody>
      </p:sp>
      <p:sp>
        <p:nvSpPr>
          <p:cNvPr id="678" name="Google Shape;678;p7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Vanligare hos kvinnor</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Kronisk inflammation, stora stenar och förkalkningar i väggen och polyp kan vara riskfaktorer</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Tidig lokal spridning p.g.a. tunn vägg och avsaknad av serosa mot lever. Dessutom lymfogen och hematogen spridning.</a:t>
            </a:r>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Cholecystektomi, wedge resection och lymfkörtelutrymning.</a:t>
            </a:r>
            <a:endParaRPr/>
          </a:p>
        </p:txBody>
      </p:sp>
      <p:pic>
        <p:nvPicPr>
          <p:cNvPr id="679" name="Google Shape;679;p72"/>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680" name="Google Shape;680;p72"/>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81" name="Google Shape;681;p72"/>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4:1</a:t>
            </a:r>
            <a:endParaRPr/>
          </a:p>
        </p:txBody>
      </p:sp>
      <p:sp>
        <p:nvSpPr>
          <p:cNvPr id="687" name="Google Shape;687;p7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opererar en elektiv lap-galla på en 69-årig kvinna. Gallblåsan är inflammerad men tas ut utan komplikationer. Du klipper upp blåsan som är förtjockad och du finner en 2cm stor slutsten. Vad gör du?</a:t>
            </a:r>
            <a:endParaRPr/>
          </a:p>
        </p:txBody>
      </p:sp>
      <p:sp>
        <p:nvSpPr>
          <p:cNvPr id="688" name="Google Shape;688;p73"/>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89" name="Google Shape;689;p73"/>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1:2</a:t>
            </a:r>
            <a:endParaRPr/>
          </a:p>
        </p:txBody>
      </p:sp>
      <p:sp>
        <p:nvSpPr>
          <p:cNvPr id="162" name="Google Shape;162;p2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tänker att du måste försöka utesluta malignitet och vill ha en bättre undersökning av levern. </a:t>
            </a:r>
            <a:endParaRPr/>
          </a:p>
          <a:p>
            <a:pPr marL="342900" lvl="0" indent="-209550" algn="l" rtl="0">
              <a:lnSpc>
                <a:spcPct val="100000"/>
              </a:lnSpc>
              <a:spcBef>
                <a:spcPts val="560"/>
              </a:spcBef>
              <a:spcAft>
                <a:spcPts val="0"/>
              </a:spcAft>
              <a:buClr>
                <a:schemeClr val="lt2"/>
              </a:buClr>
              <a:buSzPts val="2100"/>
              <a:buFont typeface="Noto Sans Symbols"/>
              <a:buNone/>
            </a:pPr>
            <a:endParaRPr sz="2800" b="0" i="0" u="none">
              <a:solidFill>
                <a:schemeClr val="dk1"/>
              </a:solidFill>
              <a:latin typeface="Verdana"/>
              <a:ea typeface="Verdana"/>
              <a:cs typeface="Verdana"/>
              <a:sym typeface="Verdana"/>
            </a:endParaRPr>
          </a:p>
          <a:p>
            <a:pPr marL="34290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Vad väljer du och varför?</a:t>
            </a:r>
            <a:endParaRPr/>
          </a:p>
        </p:txBody>
      </p:sp>
      <p:pic>
        <p:nvPicPr>
          <p:cNvPr id="163" name="Google Shape;163;p20"/>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64" name="Google Shape;164;p20"/>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65" name="Google Shape;165;p20"/>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4"/>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4:2</a:t>
            </a:r>
            <a:endParaRPr/>
          </a:p>
        </p:txBody>
      </p:sp>
      <p:sp>
        <p:nvSpPr>
          <p:cNvPr id="695" name="Google Shape;695;p7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Gallblåsan går till PAD och efter två veckor får du svar; Gallblåsecancer med växt genom muskellagret (T2).</a:t>
            </a:r>
            <a:endParaRPr/>
          </a:p>
          <a:p>
            <a:pPr marL="342900" marR="0" lvl="0" indent="-342900" algn="l" rtl="0">
              <a:lnSpc>
                <a:spcPct val="100000"/>
              </a:lnSpc>
              <a:spcBef>
                <a:spcPts val="560"/>
              </a:spcBef>
              <a:spcAft>
                <a:spcPts val="0"/>
              </a:spcAft>
              <a:buClr>
                <a:schemeClr val="lt2"/>
              </a:buClr>
              <a:buSzPts val="2100"/>
              <a:buFont typeface="Noto Sans Symbols"/>
              <a:buNone/>
            </a:pPr>
            <a:r>
              <a:rPr lang="en-US" sz="2800" b="0" i="0" u="none">
                <a:solidFill>
                  <a:schemeClr val="dk1"/>
                </a:solidFill>
                <a:latin typeface="Verdana"/>
                <a:ea typeface="Verdana"/>
                <a:cs typeface="Verdana"/>
                <a:sym typeface="Verdana"/>
              </a:rPr>
              <a:t>	Vad gör du?</a:t>
            </a:r>
            <a:endParaRPr/>
          </a:p>
        </p:txBody>
      </p:sp>
      <p:sp>
        <p:nvSpPr>
          <p:cNvPr id="696" name="Google Shape;696;p74"/>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697" name="Google Shape;697;p74"/>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5"/>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Fall 4:3</a:t>
            </a:r>
            <a:endParaRPr/>
          </a:p>
        </p:txBody>
      </p:sp>
      <p:sp>
        <p:nvSpPr>
          <p:cNvPr id="703" name="Google Shape;703;p7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Du remitterar patienten omedelbart till närmaste levercentra.</a:t>
            </a:r>
            <a:endParaRPr/>
          </a:p>
          <a:p>
            <a:pPr marL="342900" marR="0" lvl="0" indent="-342900" algn="l" rtl="0">
              <a:lnSpc>
                <a:spcPct val="100000"/>
              </a:lnSpc>
              <a:spcBef>
                <a:spcPts val="56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Patienten tas upp på multidiciplinär konferens och man beslutar att omgående reoperera patienten med ”wedge resection” och utrymning av lokala lymfkörtlar.</a:t>
            </a:r>
            <a:endParaRPr/>
          </a:p>
        </p:txBody>
      </p:sp>
      <p:sp>
        <p:nvSpPr>
          <p:cNvPr id="704" name="Google Shape;704;p75"/>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705" name="Google Shape;705;p75"/>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6"/>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Prognos gallblåsecancer</a:t>
            </a:r>
            <a:endParaRPr/>
          </a:p>
        </p:txBody>
      </p:sp>
      <p:pic>
        <p:nvPicPr>
          <p:cNvPr id="712" name="Google Shape;712;p76"/>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713" name="Google Shape;713;p76"/>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714" name="Google Shape;714;p76"/>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715" name="Google Shape;715;p76"/>
          <p:cNvPicPr preferRelativeResize="0"/>
          <p:nvPr/>
        </p:nvPicPr>
        <p:blipFill rotWithShape="1">
          <a:blip r:embed="rId4">
            <a:alphaModFix/>
          </a:blip>
          <a:srcRect/>
          <a:stretch/>
        </p:blipFill>
        <p:spPr>
          <a:xfrm>
            <a:off x="468312" y="2276475"/>
            <a:ext cx="4025900" cy="2768600"/>
          </a:xfrm>
          <a:prstGeom prst="rect">
            <a:avLst/>
          </a:prstGeom>
          <a:noFill/>
          <a:ln>
            <a:noFill/>
          </a:ln>
        </p:spPr>
      </p:pic>
      <p:pic>
        <p:nvPicPr>
          <p:cNvPr id="716" name="Google Shape;716;p76"/>
          <p:cNvPicPr preferRelativeResize="0"/>
          <p:nvPr/>
        </p:nvPicPr>
        <p:blipFill rotWithShape="1">
          <a:blip r:embed="rId5">
            <a:alphaModFix/>
          </a:blip>
          <a:srcRect/>
          <a:stretch/>
        </p:blipFill>
        <p:spPr>
          <a:xfrm>
            <a:off x="4737100" y="2336800"/>
            <a:ext cx="3959225" cy="2708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77"/>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Take home messages</a:t>
            </a:r>
            <a:endParaRPr/>
          </a:p>
        </p:txBody>
      </p:sp>
      <p:sp>
        <p:nvSpPr>
          <p:cNvPr id="722" name="Google Shape;722;p7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Levertumörer ska bedömas av multidiciplinärt team med närvarande leverkirurg</a:t>
            </a:r>
            <a:endParaRPr/>
          </a:p>
          <a:p>
            <a:pPr marL="342900" marR="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MR lever med leverspecifik kontrast är bästa undersökningen för levern</a:t>
            </a:r>
            <a:endParaRPr/>
          </a:p>
          <a:p>
            <a:pPr marL="342900" marR="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Levertumörer behandlas på centra med specifik utrustning för leverkirurgi och i nära samarbete med radiologer, narkosläkare och onkologer</a:t>
            </a:r>
            <a:endParaRPr/>
          </a:p>
          <a:p>
            <a:pPr marL="342900" marR="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Flera behandlingsmodaliteter möjliggör behandling vid till synes avancerad sjukdom</a:t>
            </a:r>
            <a:endParaRPr/>
          </a:p>
          <a:p>
            <a:pPr marL="342900" marR="0" lvl="0" indent="-342900" algn="l" rtl="0">
              <a:lnSpc>
                <a:spcPct val="100000"/>
              </a:lnSpc>
              <a:spcBef>
                <a:spcPts val="480"/>
              </a:spcBef>
              <a:spcAft>
                <a:spcPts val="0"/>
              </a:spcAft>
              <a:buClr>
                <a:schemeClr val="lt2"/>
              </a:buClr>
              <a:buSzPts val="1800"/>
              <a:buFont typeface="Noto Sans Symbols"/>
              <a:buChar char="🞐"/>
            </a:pPr>
            <a:r>
              <a:rPr lang="en-US" sz="2400" b="0" i="0" u="none">
                <a:solidFill>
                  <a:schemeClr val="dk1"/>
                </a:solidFill>
                <a:latin typeface="Verdana"/>
                <a:ea typeface="Verdana"/>
                <a:cs typeface="Verdana"/>
                <a:sym typeface="Verdana"/>
              </a:rPr>
              <a:t>I många fall botande kirurgi för cancer som annars har dålig prognos.</a:t>
            </a:r>
            <a:endParaRPr/>
          </a:p>
        </p:txBody>
      </p:sp>
      <p:sp>
        <p:nvSpPr>
          <p:cNvPr id="723" name="Google Shape;723;p77"/>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724" name="Google Shape;724;p77"/>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Faktaruta</a:t>
            </a:r>
            <a:endParaRPr/>
          </a:p>
        </p:txBody>
      </p:sp>
      <p:sp>
        <p:nvSpPr>
          <p:cNvPr id="172" name="Google Shape;172;p2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Modaliteter för leverundersökning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Datortomografi (CT)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Magnetresonanstomografi (MR) med leverspecifik kontrast </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Ultraljudsundersökning med intravenös kontrast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Positronemissionstomografi (PET)</a:t>
            </a:r>
            <a:endParaRPr/>
          </a:p>
        </p:txBody>
      </p:sp>
      <p:pic>
        <p:nvPicPr>
          <p:cNvPr id="173" name="Google Shape;173;p21"/>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74" name="Google Shape;174;p21"/>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75" name="Google Shape;175;p21"/>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Utredning</a:t>
            </a:r>
            <a:endParaRPr/>
          </a:p>
        </p:txBody>
      </p:sp>
      <p:sp>
        <p:nvSpPr>
          <p:cNvPr id="182" name="Google Shape;182;p2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CT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Bör utföras i arteriell, portal/venös samt sen fas</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Levern scannas på ca 5 sek </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Bra spatiell upplösning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Kan även inkludera bäcken och thorax vid samma undersökning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Låg kostnad</a:t>
            </a:r>
            <a:endParaRPr/>
          </a:p>
        </p:txBody>
      </p:sp>
      <p:pic>
        <p:nvPicPr>
          <p:cNvPr id="183" name="Google Shape;183;p22"/>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84" name="Google Shape;184;p22"/>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85" name="Google Shape;185;p22"/>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a:spLocks noGrp="1"/>
          </p:cNvSpPr>
          <p:nvPr>
            <p:ph type="title"/>
          </p:nvPr>
        </p:nvSpPr>
        <p:spPr>
          <a:xfrm>
            <a:off x="457200" y="277812"/>
            <a:ext cx="8229600" cy="11398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Garamond"/>
              <a:buNone/>
            </a:pPr>
            <a:r>
              <a:rPr lang="en-US" sz="4400" b="0" i="0" u="none">
                <a:solidFill>
                  <a:schemeClr val="dk2"/>
                </a:solidFill>
                <a:latin typeface="Garamond"/>
                <a:ea typeface="Garamond"/>
                <a:cs typeface="Garamond"/>
                <a:sym typeface="Garamond"/>
              </a:rPr>
              <a:t>Utredning</a:t>
            </a:r>
            <a:endParaRPr/>
          </a:p>
        </p:txBody>
      </p:sp>
      <p:sp>
        <p:nvSpPr>
          <p:cNvPr id="192" name="Google Shape;192;p2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2"/>
              </a:buClr>
              <a:buSzPts val="2100"/>
              <a:buFont typeface="Noto Sans Symbols"/>
              <a:buChar char="🞐"/>
            </a:pPr>
            <a:r>
              <a:rPr lang="en-US" sz="2800" b="0" i="0" u="none">
                <a:solidFill>
                  <a:schemeClr val="dk1"/>
                </a:solidFill>
                <a:latin typeface="Verdana"/>
                <a:ea typeface="Verdana"/>
                <a:cs typeface="Verdana"/>
                <a:sym typeface="Verdana"/>
              </a:rPr>
              <a:t>MR</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Bättre sensitivitet än CT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Bättre specificitet än CT</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Kan även användas för MRCP</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Ingen radioaktiv strålning</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Bra tolerans för kontrastmedel</a:t>
            </a:r>
            <a:endParaRPr/>
          </a:p>
          <a:p>
            <a:pPr marL="742950" lvl="1" indent="-285750" algn="l" rtl="0">
              <a:lnSpc>
                <a:spcPct val="100000"/>
              </a:lnSpc>
              <a:spcBef>
                <a:spcPts val="480"/>
              </a:spcBef>
              <a:spcAft>
                <a:spcPts val="0"/>
              </a:spcAft>
              <a:buClr>
                <a:schemeClr val="dk2"/>
              </a:buClr>
              <a:buSzPts val="1800"/>
              <a:buFont typeface="Noto Sans Symbols"/>
              <a:buChar char="■"/>
            </a:pPr>
            <a:r>
              <a:rPr lang="en-US" sz="2400" b="0" i="0" u="none">
                <a:solidFill>
                  <a:schemeClr val="dk1"/>
                </a:solidFill>
                <a:latin typeface="Verdana"/>
                <a:ea typeface="Verdana"/>
                <a:cs typeface="Verdana"/>
                <a:sym typeface="Verdana"/>
              </a:rPr>
              <a:t>MR lever med leverspecifik kontrast för bäst sensitivitet och specificitet</a:t>
            </a:r>
            <a:endParaRPr/>
          </a:p>
        </p:txBody>
      </p:sp>
      <p:pic>
        <p:nvPicPr>
          <p:cNvPr id="193" name="Google Shape;193;p23"/>
          <p:cNvPicPr preferRelativeResize="0"/>
          <p:nvPr/>
        </p:nvPicPr>
        <p:blipFill rotWithShape="1">
          <a:blip r:embed="rId3">
            <a:alphaModFix/>
          </a:blip>
          <a:srcRect/>
          <a:stretch/>
        </p:blipFill>
        <p:spPr>
          <a:xfrm>
            <a:off x="7667625" y="6124575"/>
            <a:ext cx="1476375" cy="733425"/>
          </a:xfrm>
          <a:prstGeom prst="rect">
            <a:avLst/>
          </a:prstGeom>
          <a:noFill/>
          <a:ln>
            <a:noFill/>
          </a:ln>
        </p:spPr>
      </p:pic>
      <p:sp>
        <p:nvSpPr>
          <p:cNvPr id="194" name="Google Shape;194;p23"/>
          <p:cNvSpPr txBox="1"/>
          <p:nvPr/>
        </p:nvSpPr>
        <p:spPr>
          <a:xfrm>
            <a:off x="45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a:t>
            </a:r>
            <a:endParaRPr/>
          </a:p>
        </p:txBody>
      </p:sp>
      <p:sp>
        <p:nvSpPr>
          <p:cNvPr id="195" name="Google Shape;195;p23"/>
          <p:cNvSpPr txBox="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theme/theme1.xml><?xml version="1.0" encoding="utf-8"?>
<a:theme xmlns:a="http://schemas.openxmlformats.org/drawingml/2006/main" name="1_KUB-mall">
  <a:themeElements>
    <a:clrScheme name="Nivå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UB-mall">
  <a:themeElements>
    <a:clrScheme name="Nivå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2909</Words>
  <Application>Microsoft Office PowerPoint</Application>
  <PresentationFormat>Bildspel på skärmen (4:3)</PresentationFormat>
  <Paragraphs>460</Paragraphs>
  <Slides>63</Slides>
  <Notes>63</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63</vt:i4>
      </vt:variant>
    </vt:vector>
  </HeadingPairs>
  <TitlesOfParts>
    <vt:vector size="71" baseType="lpstr">
      <vt:lpstr>Verdana</vt:lpstr>
      <vt:lpstr>Garamond</vt:lpstr>
      <vt:lpstr>Arial</vt:lpstr>
      <vt:lpstr>Helvetica Neue</vt:lpstr>
      <vt:lpstr>Calibri</vt:lpstr>
      <vt:lpstr>Noto Sans Symbols</vt:lpstr>
      <vt:lpstr>1_KUB-mall</vt:lpstr>
      <vt:lpstr>KUB-mall</vt:lpstr>
      <vt:lpstr>Levertumörer</vt:lpstr>
      <vt:lpstr>Fall 1</vt:lpstr>
      <vt:lpstr>Fall 1</vt:lpstr>
      <vt:lpstr>Leveranatomi</vt:lpstr>
      <vt:lpstr>Faktaruta </vt:lpstr>
      <vt:lpstr>Fall 1:2</vt:lpstr>
      <vt:lpstr>Faktaruta</vt:lpstr>
      <vt:lpstr>Utredning</vt:lpstr>
      <vt:lpstr>Utredning</vt:lpstr>
      <vt:lpstr>Utredning</vt:lpstr>
      <vt:lpstr>Utredning</vt:lpstr>
      <vt:lpstr>Utredning</vt:lpstr>
      <vt:lpstr>Utredning; Tumörmarkörer</vt:lpstr>
      <vt:lpstr>Fall 1:3</vt:lpstr>
      <vt:lpstr>PowerPoint-presentation</vt:lpstr>
      <vt:lpstr>Faktaruta</vt:lpstr>
      <vt:lpstr>Faktaruta</vt:lpstr>
      <vt:lpstr>Fall 2</vt:lpstr>
      <vt:lpstr>Fall 2</vt:lpstr>
      <vt:lpstr>Faktaruta</vt:lpstr>
      <vt:lpstr>PowerPoint-presentation</vt:lpstr>
      <vt:lpstr>Fall 2</vt:lpstr>
      <vt:lpstr>Fall 2</vt:lpstr>
      <vt:lpstr>Faktaruta </vt:lpstr>
      <vt:lpstr>Levertransplantation vid HCC  </vt:lpstr>
      <vt:lpstr>Behandlingsalgoritm HCC  </vt:lpstr>
      <vt:lpstr>Fall 2</vt:lpstr>
      <vt:lpstr>Faktaruta</vt:lpstr>
      <vt:lpstr>TACE – transarteriell chemoembolisering</vt:lpstr>
      <vt:lpstr>PowerPoint-presentation</vt:lpstr>
      <vt:lpstr>TACE – transarteriell chemoembolisering</vt:lpstr>
      <vt:lpstr>PowerPoint-presentation</vt:lpstr>
      <vt:lpstr>Fall 3</vt:lpstr>
      <vt:lpstr>Fall 3:2</vt:lpstr>
      <vt:lpstr>Faktaruta; Kolorektala levermetastaser</vt:lpstr>
      <vt:lpstr>Onkologi; Kolorektala levermetastaser</vt:lpstr>
      <vt:lpstr>Resektionsmarginal vid metastaskirurgi</vt:lpstr>
      <vt:lpstr>Faktaruta</vt:lpstr>
      <vt:lpstr>Faktaruta</vt:lpstr>
      <vt:lpstr>Fall 3:3</vt:lpstr>
      <vt:lpstr>Fall 3:4</vt:lpstr>
      <vt:lpstr>Leverresektion</vt:lpstr>
      <vt:lpstr>PowerPoint-presentation</vt:lpstr>
      <vt:lpstr>Intraoperativ ultraljudsundersökning</vt:lpstr>
      <vt:lpstr>Atypisk resektion och CUSA</vt:lpstr>
      <vt:lpstr>Segmentresektion</vt:lpstr>
      <vt:lpstr>Segmentresektion</vt:lpstr>
      <vt:lpstr>Hemihepatektomi</vt:lpstr>
      <vt:lpstr>Faktaruta, operation</vt:lpstr>
      <vt:lpstr>PowerPoint-presentation</vt:lpstr>
      <vt:lpstr>Faktaruta, ablation</vt:lpstr>
      <vt:lpstr>PowerPoint-presentation</vt:lpstr>
      <vt:lpstr>Gallgångscancer</vt:lpstr>
      <vt:lpstr>PowerPoint-presentation</vt:lpstr>
      <vt:lpstr>Behandling gallgångscancer</vt:lpstr>
      <vt:lpstr>Prognos gallgångscancer</vt:lpstr>
      <vt:lpstr>Palliativ behandling</vt:lpstr>
      <vt:lpstr>Gallblåsecancer</vt:lpstr>
      <vt:lpstr>Fall 4:1</vt:lpstr>
      <vt:lpstr>Fall 4:2</vt:lpstr>
      <vt:lpstr>Fall 4:3</vt:lpstr>
      <vt:lpstr>Prognos gallblåsecancer</vt:lpstr>
      <vt:lpstr>Take home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Levertumörer</dc:title>
  <dc:creator>Simion Luana, Kir övre gastro sekt</dc:creator>
  <cp:lastModifiedBy>Simion Luana, Kir övre gastro sekt</cp:lastModifiedBy>
  <cp:revision>1</cp:revision>
  <dcterms:modified xsi:type="dcterms:W3CDTF">2022-09-04T14:56:54Z</dcterms:modified>
</cp:coreProperties>
</file>