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Garamond" panose="02020404030301010803" pitchFamily="18"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hFdrmP/jCRNcmqnID2i1JkRUl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Viktigt att följa förloppet då pat kan snabbt försämras. </a:t>
            </a:r>
            <a:r>
              <a:rPr lang="sv-SE" sz="1200"/>
              <a:t> Stigande CRP/LPK  indikerar potentiellt svår pancreatit, amylas/lipas har bara värde för diagnosen. </a:t>
            </a:r>
            <a:endParaRPr/>
          </a:p>
          <a:p>
            <a:pPr marL="0" lvl="0" indent="0" algn="l" rtl="0">
              <a:spcBef>
                <a:spcPts val="360"/>
              </a:spcBef>
              <a:spcAft>
                <a:spcPts val="0"/>
              </a:spcAft>
              <a:buNone/>
            </a:pPr>
            <a:r>
              <a:rPr lang="sv-SE"/>
              <a:t>Kan vara mer dehydrerad än man tror, vätska upp ordentlingt. Dock finns det data som talar för att övervätskning snarare ökar risken för SAP och multiorgansvikt. </a:t>
            </a:r>
            <a:endParaRPr/>
          </a:p>
          <a:p>
            <a:pPr marL="0" lvl="0" indent="0" algn="l" rtl="0">
              <a:spcBef>
                <a:spcPts val="360"/>
              </a:spcBef>
              <a:spcAft>
                <a:spcPts val="0"/>
              </a:spcAft>
              <a:buNone/>
            </a:pPr>
            <a:r>
              <a:rPr lang="sv-SE"/>
              <a:t>Det finns indikationer att man kan begränsa nekrosutvecklingen genom att optimera microcirulation och syresättning även om evidens saknas i nuläget.</a:t>
            </a:r>
            <a:endParaRPr/>
          </a:p>
          <a:p>
            <a:pPr marL="0" lvl="0" indent="0" algn="l" rtl="0">
              <a:spcBef>
                <a:spcPts val="360"/>
              </a:spcBef>
              <a:spcAft>
                <a:spcPts val="0"/>
              </a:spcAft>
              <a:buNone/>
            </a:pPr>
            <a:r>
              <a:rPr lang="sv-SE"/>
              <a:t>Abdominellt compartmentsyndrom: förhöjt buktryck och sekundärt till detta cirkulations/andnings-påverkan och anuri. Kräver i svårare fall dekomprimering- laparatomi och öppenbuk/vac-pac. Pat som är så dåliga att de kräver IVA vård bör man följa buktryck på.</a:t>
            </a:r>
            <a:endParaRPr/>
          </a:p>
        </p:txBody>
      </p:sp>
      <p:sp>
        <p:nvSpPr>
          <p:cNvPr id="196" name="Google Shape;19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Majoriteten(&gt;80%) av pat är bättre inom 1-2 dagar och kan som regel börja äta inom den tidsramen.</a:t>
            </a:r>
            <a:endParaRPr/>
          </a:p>
          <a:p>
            <a:pPr marL="0" lvl="0" indent="0" algn="l" rtl="0">
              <a:spcBef>
                <a:spcPts val="360"/>
              </a:spcBef>
              <a:spcAft>
                <a:spcPts val="0"/>
              </a:spcAft>
              <a:buNone/>
            </a:pPr>
            <a:r>
              <a:rPr lang="sv-SE"/>
              <a:t>Om gallstensorsak cholecystectomi så snart pat hämtat sig, helst inom samma vårdtillfälle. Tidigare cholecystectomerad pat –överväg  ERCP med papillotomi. Äldre pat kan man överväga enbart ERCP och avstå op.</a:t>
            </a:r>
            <a:endParaRPr/>
          </a:p>
          <a:p>
            <a:pPr marL="0" lvl="0" indent="0" algn="l" rtl="0">
              <a:spcBef>
                <a:spcPts val="360"/>
              </a:spcBef>
              <a:spcAft>
                <a:spcPts val="0"/>
              </a:spcAft>
              <a:buNone/>
            </a:pPr>
            <a:r>
              <a:rPr lang="sv-SE"/>
              <a:t> </a:t>
            </a:r>
            <a:endParaRPr/>
          </a:p>
          <a:p>
            <a:pPr marL="0" lvl="0" indent="0" algn="l" rtl="0">
              <a:spcBef>
                <a:spcPts val="360"/>
              </a:spcBef>
              <a:spcAft>
                <a:spcPts val="0"/>
              </a:spcAft>
              <a:buNone/>
            </a:pPr>
            <a:endParaRPr/>
          </a:p>
        </p:txBody>
      </p:sp>
      <p:sp>
        <p:nvSpPr>
          <p:cNvPr id="215" name="Google Shape;21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4" name="Google Shape;22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3" name="Google Shape;2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sv-SE"/>
              <a:t>CT 5 dagar efter insjuknandet. Notera tecken till nekros med svullet, dåligt kontrastuppladdande parenkym. Endast mindre områden med kontrastladdande parenkym i caput och i svansen. Fri vätska ffa mot svansen. Notera även sten i gallblåsan.</a:t>
            </a:r>
            <a:endParaRPr/>
          </a:p>
          <a:p>
            <a:pPr marL="0" lvl="0" indent="0" algn="l" rtl="0">
              <a:spcBef>
                <a:spcPts val="360"/>
              </a:spcBef>
              <a:spcAft>
                <a:spcPts val="0"/>
              </a:spcAft>
              <a:buNone/>
            </a:pPr>
            <a:endParaRPr/>
          </a:p>
        </p:txBody>
      </p:sp>
      <p:sp>
        <p:nvSpPr>
          <p:cNvPr id="234" name="Google Shape;2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4" name="Google Shape;2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CRP &gt; 210 e 4 dagar el &gt; 120 e en vecka talar för utveckling av svår akut pancreatit. CRP&lt; 150 e 48 tim talar emot.</a:t>
            </a:r>
            <a:endParaRPr/>
          </a:p>
          <a:p>
            <a:pPr marL="0" lvl="0" indent="0" algn="l" rtl="0">
              <a:spcBef>
                <a:spcPts val="360"/>
              </a:spcBef>
              <a:spcAft>
                <a:spcPts val="0"/>
              </a:spcAft>
              <a:buNone/>
            </a:pPr>
            <a:r>
              <a:rPr lang="sv-SE"/>
              <a:t>Viktigaste faktorerna för mortalitet v AP är infekterad pancreasnekros och/ eller tidig organsvikt. Endera medför en mortalitet på 15-30%, tillsammans ligger mortaliteten på över 50% i vissa studier. Högre risk att utveckla SAP om &gt; 60 år samt vid övervikt.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45" name="Google Shape;24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4" name="Google Shape;25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Notera abscesser med luftbubblor ( pil) och kontrastuppladdande kapsel. CT ca 3 v efter insjuknande i SAP. Notera även att delar av tidigare ej kontrastladdande parenkym (ffa svansen) nu verkar har delvis restituerats ( samma pat som föregående CT bilder).</a:t>
            </a:r>
            <a:endParaRPr/>
          </a:p>
        </p:txBody>
      </p:sp>
      <p:sp>
        <p:nvSpPr>
          <p:cNvPr id="264" name="Google Shape;26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6" name="Google Shape;27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Tveksam nytta av AB profylax vid nekros, sannolikt ökar man bara risken för sekundära svampinfektioner. Vid infekterad nekros bör nekrosectomi övervägas, dock bör man vänta så länge som möjligt ( min 5-6v)- tidig intervention är förenad med stor blödningsrisk och ökad mortalitet. Överväg kontakt med/ överföring till specialistcentra ( vanligen universitetssjukhus)</a:t>
            </a:r>
            <a:endParaRPr/>
          </a:p>
          <a:p>
            <a:pPr marL="0" lvl="0" indent="0" algn="l" rtl="0">
              <a:spcBef>
                <a:spcPts val="360"/>
              </a:spcBef>
              <a:spcAft>
                <a:spcPts val="0"/>
              </a:spcAft>
              <a:buNone/>
            </a:pPr>
            <a:r>
              <a:rPr lang="sv-SE"/>
              <a:t>Vätskeansamlingar utan tecken till infektion bör man låta vara.</a:t>
            </a:r>
            <a:endParaRPr/>
          </a:p>
        </p:txBody>
      </p:sp>
      <p:sp>
        <p:nvSpPr>
          <p:cNvPr id="277" name="Google Shape;27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44ecea74c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44ecea74c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g144ecea74c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6" name="Google Shape;2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Bild på nekrotisk pancreasvävnad uthämtad i ett stycke vid öppen nekrosectomi.</a:t>
            </a:r>
            <a:endParaRPr/>
          </a:p>
        </p:txBody>
      </p:sp>
      <p:sp>
        <p:nvSpPr>
          <p:cNvPr id="287" name="Google Shape;28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5" name="Google Shape;2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4" name="Google Shape;30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Då uppföljning och fortsatt handläggning skiljer sig beroende på etiologi är det väsentligt att så långt som möjligt klarlägga orsak. Ökad risk för diabetes, kronisk pancreatit, pancreasinsuff efter en SAP, viktigt med info till pat om symptom på detta skulle uppstå.</a:t>
            </a:r>
            <a:endParaRPr/>
          </a:p>
          <a:p>
            <a:pPr marL="0" lvl="0" indent="0" algn="l" rtl="0">
              <a:spcBef>
                <a:spcPts val="360"/>
              </a:spcBef>
              <a:spcAft>
                <a:spcPts val="0"/>
              </a:spcAft>
              <a:buNone/>
            </a:pPr>
            <a:r>
              <a:rPr lang="sv-SE"/>
              <a:t>. </a:t>
            </a:r>
            <a:endParaRPr/>
          </a:p>
        </p:txBody>
      </p:sp>
      <p:sp>
        <p:nvSpPr>
          <p:cNvPr id="305" name="Google Shape;30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CT ca 2 mån efter akut pancreatit. </a:t>
            </a:r>
            <a:endParaRPr/>
          </a:p>
        </p:txBody>
      </p:sp>
      <p:sp>
        <p:nvSpPr>
          <p:cNvPr id="315" name="Google Shape;31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4" name="Google Shape;3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Fibrös kapsel utan epitel. Kan gå tillbaka spontant, behöver ej åtgärdas om ej symptomgivande- smärtor, trycksymptom etc. Man skall dock vänta min 6 v </a:t>
            </a:r>
            <a:endParaRPr/>
          </a:p>
          <a:p>
            <a:pPr marL="0" lvl="0" indent="0" algn="l" rtl="0">
              <a:spcBef>
                <a:spcPts val="360"/>
              </a:spcBef>
              <a:spcAft>
                <a:spcPts val="0"/>
              </a:spcAft>
              <a:buNone/>
            </a:pPr>
            <a:r>
              <a:rPr lang="sv-SE"/>
              <a:t>Kan dräneras percutant( vanligt dock med recidiv), endoskopiskt ( bör göras med hjälp av EUS, mycket svårare än man tror att orientera sig i ventrikeln. Risk för perforation.) eller öppet- marsupilisation, Endoskopiskt och öppet baseras på att cystan löder fast mot ventrikelns baksida. </a:t>
            </a:r>
            <a:endParaRPr/>
          </a:p>
          <a:p>
            <a:pPr marL="0" lvl="0" indent="0" algn="l" rtl="0">
              <a:spcBef>
                <a:spcPts val="360"/>
              </a:spcBef>
              <a:spcAft>
                <a:spcPts val="0"/>
              </a:spcAft>
              <a:buNone/>
            </a:pPr>
            <a:endParaRPr/>
          </a:p>
        </p:txBody>
      </p:sp>
      <p:sp>
        <p:nvSpPr>
          <p:cNvPr id="325" name="Google Shape;32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3" name="Google Shape;3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Cystiska tumörer vanligen oligo/multicystiska och har tjockare kapsel än pseudocystor. Perifera förkalkningar och solida partier är malignitetstecken, Vid tveksamhet kan finnålspunktion med analys av cystvätska ge vägledning. Högt amylas talar starkt för pseudocysta, högt CEA och /eller förekomst av mucin talar för malign el premalign förändring.</a:t>
            </a:r>
            <a:endParaRPr/>
          </a:p>
        </p:txBody>
      </p:sp>
      <p:sp>
        <p:nvSpPr>
          <p:cNvPr id="334" name="Google Shape;33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2" name="Google Shape;34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Förkalkningar i caput pancreatis och vidgad pancreasgång med atrofiskt parenkym.</a:t>
            </a:r>
            <a:endParaRPr/>
          </a:p>
        </p:txBody>
      </p:sp>
      <p:sp>
        <p:nvSpPr>
          <p:cNvPr id="352" name="Google Shape;35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4" name="Google Shape;36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sv-SE"/>
              <a:t>Kronisk pancreatit uppstår vanligen efter upprepade akuta skov men även som resttillstånd efter en svår nekrotiserande pancreatit. Oklart vad som utlöser smärtorna men sannolikt har tryckstegring i pancreasgången  betydelse. Inflammatorisk retning av nervplexa kan också ha betydelse. Processen påskyndas av alkohol och rökning. Steatorre är ett sent symptompå exokrin insuff som uppstår först vid&lt; 10% av normal enzymproduktion.  Nyare forskning talar för att aktiverade pancreatic stellate cells (PSC) är av betydelse för utvecklingen av CP. PSC aktiveras bla av alkoholmetaboliter.</a:t>
            </a:r>
            <a:endParaRPr/>
          </a:p>
          <a:p>
            <a:pPr marL="0" lvl="0" indent="0" algn="l" rtl="0">
              <a:spcBef>
                <a:spcPts val="360"/>
              </a:spcBef>
              <a:spcAft>
                <a:spcPts val="0"/>
              </a:spcAft>
              <a:buNone/>
            </a:pPr>
            <a:endParaRPr/>
          </a:p>
        </p:txBody>
      </p:sp>
      <p:sp>
        <p:nvSpPr>
          <p:cNvPr id="365" name="Google Shape;36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4" name="Google Shape;37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sv-SE"/>
              <a:t>Väsentligt noga följa dessa patienter. När pat är väl inställd kan fortsatt uppföljning göras via VdC. Svårare fall kräver dock ofta gemensamma insatser av kirurg/gastroenterolog/smärtläkare/psykiater (missbruksenhet) då man lätt hamnar i överkonsumption / analgeticamissbruk. Olika varianter på avlastande op tex med duodenalsparande resektion av caput (Beger) el klyvning av gången och pancreaticojejunostomi ( Partington-Rochelle)</a:t>
            </a:r>
            <a:endParaRPr/>
          </a:p>
          <a:p>
            <a:pPr marL="0" lvl="0" indent="0" algn="l" rtl="0">
              <a:spcBef>
                <a:spcPts val="360"/>
              </a:spcBef>
              <a:spcAft>
                <a:spcPts val="0"/>
              </a:spcAft>
              <a:buNone/>
            </a:pPr>
            <a:endParaRPr/>
          </a:p>
        </p:txBody>
      </p:sp>
      <p:sp>
        <p:nvSpPr>
          <p:cNvPr id="375" name="Google Shape;37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sv-SE" sz="1200"/>
              <a:t>Stor variation i svåighetsgrad,allt ifrån måttliga smärtor med visst illamående till svår allmänpåverkan med peritonitbild och hypotension. </a:t>
            </a:r>
            <a:r>
              <a:rPr lang="sv-SE"/>
              <a:t>Paralys/gastropares är ofta ganska uttalad vid pancreatit vilket ger illamående/kräkningar. Lipas stiger mer och förhöjningen kvarstår längre än amylas vilket kan ha ett värde om pat kommer sent i förloppet. Lipas förefaller också vara mer specifikt för pancreatit. Bägge har dock endast värde för diagosen, ej för att följa förloppet. Obs- amylas/lipas bör vara &gt;3 gånger normalvärdet för en pancreatitdiagnos. </a:t>
            </a:r>
            <a:endParaRPr/>
          </a:p>
          <a:p>
            <a:pPr marL="0" lvl="0" indent="0" algn="l" rtl="0">
              <a:spcBef>
                <a:spcPts val="360"/>
              </a:spcBef>
              <a:spcAft>
                <a:spcPts val="0"/>
              </a:spcAft>
              <a:buNone/>
            </a:pPr>
            <a:endParaRPr/>
          </a:p>
        </p:txBody>
      </p:sp>
      <p:sp>
        <p:nvSpPr>
          <p:cNvPr id="148" name="Google Shape;14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Gallsten/alkohol står tillsammans för ca 80% av alla fall av AP i Sverige. Gallsten vanligaste orsak hos kvinnor, alkohol hos män. Stor variation i incidenssiffror i olika länder, Finland  tex 70-75 fall/100000/år och alkohol står för majoriteten.</a:t>
            </a:r>
            <a:endParaRPr/>
          </a:p>
          <a:p>
            <a:pPr marL="0" lvl="0" indent="0" algn="l" rtl="0">
              <a:spcBef>
                <a:spcPts val="360"/>
              </a:spcBef>
              <a:spcAft>
                <a:spcPts val="0"/>
              </a:spcAft>
              <a:buNone/>
            </a:pPr>
            <a:r>
              <a:rPr lang="sv-SE"/>
              <a:t>Andra orsaker läkemedel,  pancreasgångobstruktion- tumör, papillstenos, pancreas divisum, annan sjukdom- cystisk fibros, infektion autoimmuna sjd, trauma. ERCP vanligaste iatrogena orsaken(2-10% i olika studier). Höga blodfetter ( triglycerider &gt;10g) och hypercalcemi kan också öka risken för pancreatit. Finns även ärftliga former.</a:t>
            </a:r>
            <a:endParaRPr/>
          </a:p>
          <a:p>
            <a:pPr marL="0" lvl="0" indent="0" algn="l" rtl="0">
              <a:spcBef>
                <a:spcPts val="360"/>
              </a:spcBef>
              <a:spcAft>
                <a:spcPts val="0"/>
              </a:spcAft>
              <a:buNone/>
            </a:pPr>
            <a:r>
              <a:rPr lang="sv-SE"/>
              <a:t>Mortaliteten har 2 toppar, en tidig pga multiorgansvikt samt en e ca 2 v pga infekterad nekros och sepsis.</a:t>
            </a:r>
            <a:endParaRPr/>
          </a:p>
        </p:txBody>
      </p:sp>
      <p:sp>
        <p:nvSpPr>
          <p:cNvPr id="158" name="Google Shape;15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Orsaken kan vara toxisk( alkohol, läkemedel) mekanisk ( gallsten, ERCP) traumatisk etc. Gemensamt ( åtminståne för de 2 första) är att utsöndringen från acini påverkas/ förhindras och att en tryckökning utlöses i systemet. Den exakta mekanismen är ännu inte helt klarlagd. Det finns genetiska defekter som ökar benägenheten att utveckla pancreatit ( &lt; 10 % av befolkningen), samtliga kända påverkar antingen trypsinogen eller dess aktivatorer/hämmare., </a:t>
            </a:r>
            <a:endParaRPr/>
          </a:p>
          <a:p>
            <a:pPr marL="0" lvl="0" indent="0" algn="l" rtl="0">
              <a:spcBef>
                <a:spcPts val="360"/>
              </a:spcBef>
              <a:spcAft>
                <a:spcPts val="0"/>
              </a:spcAft>
              <a:buNone/>
            </a:pPr>
            <a:r>
              <a:rPr lang="sv-SE"/>
              <a:t>När väl processen startats blir den mer eller mindre självgående. Systemiskt inflammatoriskt svar ger förutsättningar för multiorgansvikt. </a:t>
            </a:r>
            <a:endParaRPr/>
          </a:p>
          <a:p>
            <a:pPr marL="0" lvl="0" indent="0" algn="l" rtl="0">
              <a:spcBef>
                <a:spcPts val="360"/>
              </a:spcBef>
              <a:spcAft>
                <a:spcPts val="0"/>
              </a:spcAft>
              <a:buNone/>
            </a:pPr>
            <a:endParaRPr/>
          </a:p>
        </p:txBody>
      </p:sp>
      <p:sp>
        <p:nvSpPr>
          <p:cNvPr id="168" name="Google Shape;1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sv-SE"/>
              <a:t>Orsaken kan vara toxisk( alkohol, läkemedel) mekanisk ( gallsten, ERCP) traumatisk etc. Gemensamt ( åtminståne för de 2 första) är att utsöndringen från acini påverkas/ förhindras och att en tryckökning utlöses i systemet. Den exakta mekanismen är ännu inte helt klarlagd. Det finns genetiska defekter som ökar benägenheten att utveckla pancreatit ( &lt; 10 % av befolkningen), samtliga kända påverkar antingen trypsinogen eller dess aktivatorer/hämmare., </a:t>
            </a:r>
            <a:endParaRPr/>
          </a:p>
          <a:p>
            <a:pPr marL="0" lvl="0" indent="0" algn="l" rtl="0">
              <a:spcBef>
                <a:spcPts val="360"/>
              </a:spcBef>
              <a:spcAft>
                <a:spcPts val="0"/>
              </a:spcAft>
              <a:buNone/>
            </a:pPr>
            <a:r>
              <a:rPr lang="sv-SE"/>
              <a:t>När väl processen startats blir den mer eller mindre självgående. Systemiskt inflammatoriskt svar ger förutsättningar för multiorgansvikt. </a:t>
            </a:r>
            <a:endParaRPr/>
          </a:p>
        </p:txBody>
      </p:sp>
      <p:sp>
        <p:nvSpPr>
          <p:cNvPr id="178" name="Google Shape;17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Rubrikbild" type="title">
  <p:cSld name="TITLE">
    <p:spTree>
      <p:nvGrpSpPr>
        <p:cNvPr id="1" name="Shape 19"/>
        <p:cNvGrpSpPr/>
        <p:nvPr/>
      </p:nvGrpSpPr>
      <p:grpSpPr>
        <a:xfrm>
          <a:off x="0" y="0"/>
          <a:ext cx="0" cy="0"/>
          <a:chOff x="0" y="0"/>
          <a:chExt cx="0" cy="0"/>
        </a:xfrm>
      </p:grpSpPr>
      <p:grpSp>
        <p:nvGrpSpPr>
          <p:cNvPr id="20" name="Google Shape;20;p30"/>
          <p:cNvGrpSpPr/>
          <p:nvPr/>
        </p:nvGrpSpPr>
        <p:grpSpPr>
          <a:xfrm>
            <a:off x="228600" y="2889250"/>
            <a:ext cx="8610600" cy="201613"/>
            <a:chOff x="144" y="1680"/>
            <a:chExt cx="5424" cy="144"/>
          </a:xfrm>
        </p:grpSpPr>
        <p:sp>
          <p:nvSpPr>
            <p:cNvPr id="21" name="Google Shape;21;p30"/>
            <p:cNvSpPr/>
            <p:nvPr/>
          </p:nvSpPr>
          <p:spPr>
            <a:xfrm>
              <a:off x="144" y="1680"/>
              <a:ext cx="1808" cy="144"/>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22" name="Google Shape;22;p30"/>
            <p:cNvSpPr/>
            <p:nvPr/>
          </p:nvSpPr>
          <p:spPr>
            <a:xfrm>
              <a:off x="1952" y="1680"/>
              <a:ext cx="1808" cy="1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23" name="Google Shape;23;p30"/>
            <p:cNvSpPr/>
            <p:nvPr/>
          </p:nvSpPr>
          <p:spPr>
            <a:xfrm>
              <a:off x="3760" y="1680"/>
              <a:ext cx="1808" cy="14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grpSp>
      <p:sp>
        <p:nvSpPr>
          <p:cNvPr id="24" name="Google Shape;24;p30"/>
          <p:cNvSpPr txBox="1">
            <a:spLocks noGrp="1"/>
          </p:cNvSpPr>
          <p:nvPr>
            <p:ph type="ctrTitle"/>
          </p:nvPr>
        </p:nvSpPr>
        <p:spPr>
          <a:xfrm>
            <a:off x="685800" y="685800"/>
            <a:ext cx="7772400" cy="2127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5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ubTitle" idx="1"/>
          </p:nvPr>
        </p:nvSpPr>
        <p:spPr>
          <a:xfrm>
            <a:off x="1371600" y="3270250"/>
            <a:ext cx="6400800" cy="2209800"/>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SzPts val="2250"/>
              <a:buFont typeface="Noto Sans Symbols"/>
              <a:buNone/>
              <a:defRPr sz="3000"/>
            </a:lvl1pPr>
            <a:lvl2pPr lvl="1" algn="l">
              <a:spcBef>
                <a:spcPts val="360"/>
              </a:spcBef>
              <a:spcAft>
                <a:spcPts val="0"/>
              </a:spcAft>
              <a:buSzPts val="1350"/>
              <a:buChar char="■"/>
              <a:defRPr/>
            </a:lvl2pPr>
            <a:lvl3pPr lvl="2" algn="l">
              <a:spcBef>
                <a:spcPts val="360"/>
              </a:spcBef>
              <a:spcAft>
                <a:spcPts val="0"/>
              </a:spcAft>
              <a:buSzPts val="1170"/>
              <a:buChar char="🞐"/>
              <a:defRPr/>
            </a:lvl3pPr>
            <a:lvl4pPr lvl="3" algn="l">
              <a:spcBef>
                <a:spcPts val="360"/>
              </a:spcBef>
              <a:spcAft>
                <a:spcPts val="0"/>
              </a:spcAft>
              <a:buSzPts val="180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a:p>
        </p:txBody>
      </p:sp>
      <p:sp>
        <p:nvSpPr>
          <p:cNvPr id="26" name="Google Shape;26;p3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a:spLocks noGrp="1"/>
          </p:cNvSpPr>
          <p:nvPr>
            <p:ph type="pic" idx="2"/>
          </p:nvPr>
        </p:nvSpPr>
        <p:spPr>
          <a:xfrm>
            <a:off x="1792288" y="612775"/>
            <a:ext cx="5486400" cy="4114800"/>
          </a:xfrm>
          <a:prstGeom prst="rect">
            <a:avLst/>
          </a:prstGeom>
          <a:noFill/>
          <a:ln>
            <a:noFill/>
          </a:ln>
        </p:spPr>
      </p:sp>
      <p:sp>
        <p:nvSpPr>
          <p:cNvPr id="83" name="Google Shape;83;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84" name="Google Shape;84;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rot="5400000">
            <a:off x="2306638" y="-249237"/>
            <a:ext cx="4530725"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90" name="Google Shape;90;p4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3"/>
        <p:cNvGrpSpPr/>
        <p:nvPr/>
      </p:nvGrpSpPr>
      <p:grpSpPr>
        <a:xfrm>
          <a:off x="0" y="0"/>
          <a:ext cx="0" cy="0"/>
          <a:chOff x="0" y="0"/>
          <a:chExt cx="0" cy="0"/>
        </a:xfrm>
      </p:grpSpPr>
      <p:sp>
        <p:nvSpPr>
          <p:cNvPr id="94" name="Google Shape;94;p41"/>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1"/>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96" name="Google Shape;96;p4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text och innehåll" type="txAndObj">
  <p:cSld name="TEXT_AND_OBJECT">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32" name="Google Shape;32;p31"/>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33" name="Google Shape;33;p3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39" name="Google Shape;39;p32"/>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40" name="Google Shape;40;p3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43"/>
        <p:cNvGrpSpPr/>
        <p:nvPr/>
      </p:nvGrpSpPr>
      <p:grpSpPr>
        <a:xfrm>
          <a:off x="0" y="0"/>
          <a:ext cx="0" cy="0"/>
          <a:chOff x="0" y="0"/>
          <a:chExt cx="0" cy="0"/>
        </a:xfrm>
      </p:grpSpPr>
      <p:sp>
        <p:nvSpPr>
          <p:cNvPr id="44" name="Google Shape;44;p3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46" name="Google Shape;46;p3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52" name="Google Shape;52;p3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58" name="Google Shape;58;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59" name="Google Shape;59;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60" name="Google Shape;60;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61" name="Google Shape;61;p3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69"/>
        <p:cNvGrpSpPr/>
        <p:nvPr/>
      </p:nvGrpSpPr>
      <p:grpSpPr>
        <a:xfrm>
          <a:off x="0" y="0"/>
          <a:ext cx="0" cy="0"/>
          <a:chOff x="0" y="0"/>
          <a:chExt cx="0" cy="0"/>
        </a:xfrm>
      </p:grpSpPr>
      <p:sp>
        <p:nvSpPr>
          <p:cNvPr id="70" name="Google Shape;70;p3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61950" algn="l">
              <a:spcBef>
                <a:spcPts val="560"/>
              </a:spcBef>
              <a:spcAft>
                <a:spcPts val="0"/>
              </a:spcAft>
              <a:buSzPts val="2100"/>
              <a:buChar char="■"/>
              <a:defRPr sz="2800"/>
            </a:lvl2pPr>
            <a:lvl3pPr marL="1371600" lvl="2" indent="-327660" algn="l">
              <a:spcBef>
                <a:spcPts val="480"/>
              </a:spcBef>
              <a:spcAft>
                <a:spcPts val="0"/>
              </a:spcAft>
              <a:buSzPts val="1560"/>
              <a:buChar char="🞐"/>
              <a:defRPr sz="2400"/>
            </a:lvl3pPr>
            <a:lvl4pPr marL="1828800" lvl="3" indent="-355600" algn="l">
              <a:spcBef>
                <a:spcPts val="400"/>
              </a:spcBef>
              <a:spcAft>
                <a:spcPts val="0"/>
              </a:spcAft>
              <a:buSzPts val="20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76" name="Google Shape;76;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77" name="Google Shape;77;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11" name="Google Shape;11;p2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30200" algn="l" rtl="0">
              <a:spcBef>
                <a:spcPts val="400"/>
              </a:spcBef>
              <a:spcAft>
                <a:spcPts val="0"/>
              </a:spcAft>
              <a:buClr>
                <a:schemeClr val="dk2"/>
              </a:buClr>
              <a:buSzPts val="16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12" name="Google Shape;12;p2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sv-SE"/>
              <a:t>‹#›</a:t>
            </a:fld>
            <a:endParaRPr/>
          </a:p>
        </p:txBody>
      </p:sp>
      <p:sp>
        <p:nvSpPr>
          <p:cNvPr id="15" name="Google Shape;15;p29"/>
          <p:cNvSpPr/>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16" name="Google Shape;16;p29"/>
          <p:cNvCxnSpPr/>
          <p:nvPr/>
        </p:nvCxnSpPr>
        <p:spPr>
          <a:xfrm>
            <a:off x="457200" y="1447800"/>
            <a:ext cx="8077200" cy="0"/>
          </a:xfrm>
          <a:prstGeom prst="straightConnector1">
            <a:avLst/>
          </a:prstGeom>
          <a:noFill/>
          <a:ln w="19050" cap="flat" cmpd="sng">
            <a:solidFill>
              <a:schemeClr val="dk2"/>
            </a:solidFill>
            <a:prstDash val="solid"/>
            <a:round/>
            <a:headEnd type="none" w="med" len="med"/>
            <a:tailEnd type="none" w="med" len="med"/>
          </a:ln>
        </p:spPr>
      </p:cxnSp>
      <p:sp>
        <p:nvSpPr>
          <p:cNvPr id="17" name="Google Shape;17;p29"/>
          <p:cNvSpPr/>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8" name="Google Shape;18;p29"/>
          <p:cNvSpPr/>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04" name="Google Shape;104;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105" name="Google Shape;105;p1"/>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1000" b="0" i="0" u="none" strike="noStrike" cap="none">
                <a:solidFill>
                  <a:schemeClr val="dk1"/>
                </a:solidFill>
                <a:latin typeface="Verdana"/>
                <a:ea typeface="Verdana"/>
                <a:cs typeface="Verdana"/>
                <a:sym typeface="Verdana"/>
              </a:rPr>
              <a:t>KUB - Kurs Svensk Kirurgisk Förening För Övre abdominell Kirurgi</a:t>
            </a:r>
            <a:endParaRPr/>
          </a:p>
        </p:txBody>
      </p:sp>
      <p:sp>
        <p:nvSpPr>
          <p:cNvPr id="106" name="Google Shape;106;p1"/>
          <p:cNvSpPr txBox="1">
            <a:spLocks noGrp="1"/>
          </p:cNvSpPr>
          <p:nvPr>
            <p:ph type="ctrTitle"/>
          </p:nvPr>
        </p:nvSpPr>
        <p:spPr>
          <a:xfrm>
            <a:off x="685800" y="685800"/>
            <a:ext cx="7772400" cy="21272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sv-SE" sz="4400"/>
              <a:t>PANCREATIT</a:t>
            </a:r>
            <a:endParaRPr/>
          </a:p>
        </p:txBody>
      </p:sp>
      <p:sp>
        <p:nvSpPr>
          <p:cNvPr id="107" name="Google Shape;107;p1"/>
          <p:cNvSpPr txBox="1">
            <a:spLocks noGrp="1"/>
          </p:cNvSpPr>
          <p:nvPr>
            <p:ph type="subTitle" idx="1"/>
          </p:nvPr>
        </p:nvSpPr>
        <p:spPr>
          <a:xfrm>
            <a:off x="1371600" y="4354513"/>
            <a:ext cx="6400800" cy="11255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250"/>
              <a:buNone/>
            </a:pPr>
            <a:r>
              <a:rPr lang="sv-SE"/>
              <a:t>Cecilia Nordenson</a:t>
            </a:r>
            <a:endParaRPr/>
          </a:p>
          <a:p>
            <a:pPr marL="0" lvl="0" indent="0" algn="ctr" rtl="0">
              <a:spcBef>
                <a:spcPts val="600"/>
              </a:spcBef>
              <a:spcAft>
                <a:spcPts val="0"/>
              </a:spcAft>
              <a:buSzPts val="2250"/>
              <a:buNone/>
            </a:pPr>
            <a:r>
              <a:rPr lang="sv-SE"/>
              <a:t>Kir Klin Umeå</a:t>
            </a:r>
            <a:endParaRPr/>
          </a:p>
        </p:txBody>
      </p:sp>
      <p:pic>
        <p:nvPicPr>
          <p:cNvPr id="108" name="Google Shape;108;p1"/>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89" name="Google Shape;189;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190" name="Google Shape;190;p9"/>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Fall 1:3</a:t>
            </a:r>
            <a:endParaRPr/>
          </a:p>
        </p:txBody>
      </p:sp>
      <p:sp>
        <p:nvSpPr>
          <p:cNvPr id="191" name="Google Shape;191;p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Du drar slutsatsen att hon drabbats av gallstenspancreatit och lägger in henne på avdelning. Vilka ordinationer ger du sköterskan på avdelningen och vilka parametrar är viktigast att följa?</a:t>
            </a:r>
            <a:endParaRPr/>
          </a:p>
          <a:p>
            <a:pPr marL="342900" lvl="0" indent="-209550" algn="l" rtl="0">
              <a:spcBef>
                <a:spcPts val="560"/>
              </a:spcBef>
              <a:spcAft>
                <a:spcPts val="0"/>
              </a:spcAft>
              <a:buSzPts val="2100"/>
              <a:buNone/>
            </a:pPr>
            <a:endParaRPr/>
          </a:p>
        </p:txBody>
      </p:sp>
      <p:pic>
        <p:nvPicPr>
          <p:cNvPr id="192" name="Google Shape;192;p9"/>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99" name="Google Shape;199;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00" name="Google Shape;200;p10"/>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000"/>
              <a:t>Faktaruta 5; Initialt omhändertagande</a:t>
            </a:r>
            <a:endParaRPr/>
          </a:p>
        </p:txBody>
      </p:sp>
      <p:sp>
        <p:nvSpPr>
          <p:cNvPr id="201" name="Google Shape;201;p1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725"/>
              <a:buChar char="🞐"/>
            </a:pPr>
            <a:r>
              <a:rPr lang="sv-SE" sz="2300"/>
              <a:t>Stabil patient - vårdavdelning med puls, blodtryck och saturationskontroller. O2 vb.Urinmätning, stöddropp, uppvätskning vb. Bedöm grad av dehydrering. Antibiotika normalt ej indicerat. </a:t>
            </a:r>
            <a:endParaRPr/>
          </a:p>
          <a:p>
            <a:pPr marL="342900" lvl="0" indent="-342900" algn="l" rtl="0">
              <a:lnSpc>
                <a:spcPct val="80000"/>
              </a:lnSpc>
              <a:spcBef>
                <a:spcPts val="460"/>
              </a:spcBef>
              <a:spcAft>
                <a:spcPts val="0"/>
              </a:spcAft>
              <a:buSzPts val="1725"/>
              <a:buChar char="🞐"/>
            </a:pPr>
            <a:r>
              <a:rPr lang="sv-SE" sz="2300"/>
              <a:t>Smärtlindring, överväg EDA om opiater ej räcker.</a:t>
            </a:r>
            <a:endParaRPr/>
          </a:p>
          <a:p>
            <a:pPr marL="342900" lvl="0" indent="-342900" algn="l" rtl="0">
              <a:lnSpc>
                <a:spcPct val="80000"/>
              </a:lnSpc>
              <a:spcBef>
                <a:spcPts val="460"/>
              </a:spcBef>
              <a:spcAft>
                <a:spcPts val="0"/>
              </a:spcAft>
              <a:buSzPts val="1725"/>
              <a:buChar char="🞐"/>
            </a:pPr>
            <a:r>
              <a:rPr lang="sv-SE" sz="2300"/>
              <a:t>Behöver inte fasta.  </a:t>
            </a:r>
            <a:endParaRPr/>
          </a:p>
          <a:p>
            <a:pPr marL="342900" lvl="0" indent="-342900" algn="l" rtl="0">
              <a:lnSpc>
                <a:spcPct val="80000"/>
              </a:lnSpc>
              <a:spcBef>
                <a:spcPts val="460"/>
              </a:spcBef>
              <a:spcAft>
                <a:spcPts val="0"/>
              </a:spcAft>
              <a:buSzPts val="1725"/>
              <a:buChar char="🞐"/>
            </a:pPr>
            <a:r>
              <a:rPr lang="sv-SE" sz="2300"/>
              <a:t>Dagliga prover, daglig vikt tills förbättring.</a:t>
            </a:r>
            <a:endParaRPr/>
          </a:p>
          <a:p>
            <a:pPr marL="342900" lvl="0" indent="-342900" algn="l" rtl="0">
              <a:lnSpc>
                <a:spcPct val="80000"/>
              </a:lnSpc>
              <a:spcBef>
                <a:spcPts val="460"/>
              </a:spcBef>
              <a:spcAft>
                <a:spcPts val="0"/>
              </a:spcAft>
              <a:buSzPts val="1725"/>
              <a:buChar char="🞐"/>
            </a:pPr>
            <a:r>
              <a:rPr lang="sv-SE" sz="2300"/>
              <a:t>UL gallvägar- sten? CT pancreas om försämring.</a:t>
            </a:r>
            <a:endParaRPr/>
          </a:p>
          <a:p>
            <a:pPr marL="342900" lvl="0" indent="-342900" algn="l" rtl="0">
              <a:lnSpc>
                <a:spcPct val="80000"/>
              </a:lnSpc>
              <a:spcBef>
                <a:spcPts val="480"/>
              </a:spcBef>
              <a:spcAft>
                <a:spcPts val="0"/>
              </a:spcAft>
              <a:buSzPts val="1725"/>
              <a:buChar char="🞐"/>
            </a:pPr>
            <a:r>
              <a:rPr lang="sv-SE" sz="2300"/>
              <a:t>Instabil patient är IVA-fall. Risk för multiorgansvikt</a:t>
            </a:r>
            <a:r>
              <a:rPr lang="sv-SE" sz="2000"/>
              <a:t> </a:t>
            </a:r>
            <a:r>
              <a:rPr lang="sv-SE" sz="2300"/>
              <a:t>och abdominellt compartmentsyndrom</a:t>
            </a:r>
            <a:r>
              <a:rPr lang="sv-SE" sz="2400"/>
              <a:t>.</a:t>
            </a:r>
            <a:endParaRPr/>
          </a:p>
          <a:p>
            <a:pPr marL="342900" lvl="0" indent="-228600" algn="l" rtl="0">
              <a:spcBef>
                <a:spcPts val="480"/>
              </a:spcBef>
              <a:spcAft>
                <a:spcPts val="0"/>
              </a:spcAft>
              <a:buSzPts val="1800"/>
              <a:buNone/>
            </a:pPr>
            <a:endParaRPr sz="2400"/>
          </a:p>
        </p:txBody>
      </p:sp>
      <p:pic>
        <p:nvPicPr>
          <p:cNvPr id="202" name="Google Shape;202;p10"/>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08" name="Google Shape;208;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09" name="Google Shape;209;p1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Fall 1:4</a:t>
            </a:r>
            <a:endParaRPr/>
          </a:p>
        </p:txBody>
      </p:sp>
      <p:sp>
        <p:nvSpPr>
          <p:cNvPr id="210" name="Google Shape;210;p1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Kvinnan läggs in på vårdavdelnig med puls och BT- kontroller. Dagen efter har amylas sjunkit till 18(lipas130), CRP är 35 och LPK 8,2. Hon har fortfarande ont men illamåendet har börjat ge med sig och hon känner sig allmänt bättre. På ronden frågar hon när hon får åka hem. </a:t>
            </a:r>
            <a:endParaRPr/>
          </a:p>
          <a:p>
            <a:pPr marL="342900" lvl="0" indent="-342900" algn="l" rtl="0">
              <a:spcBef>
                <a:spcPts val="560"/>
              </a:spcBef>
              <a:spcAft>
                <a:spcPts val="0"/>
              </a:spcAft>
              <a:buSzPts val="2100"/>
              <a:buChar char="🞐"/>
            </a:pPr>
            <a:r>
              <a:rPr lang="sv-SE"/>
              <a:t>Hur vill du handlägga denna patient i fortsättningen? </a:t>
            </a:r>
            <a:endParaRPr/>
          </a:p>
          <a:p>
            <a:pPr marL="342900" lvl="0" indent="-209550" algn="l" rtl="0">
              <a:spcBef>
                <a:spcPts val="560"/>
              </a:spcBef>
              <a:spcAft>
                <a:spcPts val="0"/>
              </a:spcAft>
              <a:buSzPts val="2100"/>
              <a:buNone/>
            </a:pPr>
            <a:endParaRPr/>
          </a:p>
        </p:txBody>
      </p:sp>
      <p:pic>
        <p:nvPicPr>
          <p:cNvPr id="211" name="Google Shape;211;p11"/>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18" name="Google Shape;218;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19" name="Google Shape;219;p12"/>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6; Lindrig akut pancreatit</a:t>
            </a:r>
            <a:endParaRPr/>
          </a:p>
        </p:txBody>
      </p:sp>
      <p:sp>
        <p:nvSpPr>
          <p:cNvPr id="220" name="Google Shape;220;p1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Som regel snabbt övergående förlopp. </a:t>
            </a:r>
            <a:endParaRPr/>
          </a:p>
          <a:p>
            <a:pPr marL="342900" lvl="0" indent="-342900" algn="l" rtl="0">
              <a:spcBef>
                <a:spcPts val="560"/>
              </a:spcBef>
              <a:spcAft>
                <a:spcPts val="0"/>
              </a:spcAft>
              <a:buSzPts val="2100"/>
              <a:buChar char="🞐"/>
            </a:pPr>
            <a:r>
              <a:rPr lang="sv-SE"/>
              <a:t>Cholecystectomi/ERCP helst inom samma vårdtillfälle.</a:t>
            </a:r>
            <a:endParaRPr/>
          </a:p>
          <a:p>
            <a:pPr marL="342900" lvl="0" indent="-342900" algn="l" rtl="0">
              <a:spcBef>
                <a:spcPts val="560"/>
              </a:spcBef>
              <a:spcAft>
                <a:spcPts val="0"/>
              </a:spcAft>
              <a:buSzPts val="2100"/>
              <a:buChar char="🞐"/>
            </a:pPr>
            <a:r>
              <a:rPr lang="sv-SE"/>
              <a:t>Skör patient- MRCP innan behandlingsbeslut.</a:t>
            </a:r>
            <a:endParaRPr/>
          </a:p>
          <a:p>
            <a:pPr marL="342900" lvl="0" indent="-342900" algn="l" rtl="0">
              <a:spcBef>
                <a:spcPts val="560"/>
              </a:spcBef>
              <a:spcAft>
                <a:spcPts val="0"/>
              </a:spcAft>
              <a:buSzPts val="2100"/>
              <a:buChar char="🞐"/>
            </a:pPr>
            <a:r>
              <a:rPr lang="sv-SE"/>
              <a:t>Efter cholecystectomi med invändningsfri cholangiografi behöver normalt pat inte följas upp ytterligare utan det räcker med noggrann information.</a:t>
            </a:r>
            <a:endParaRPr/>
          </a:p>
          <a:p>
            <a:pPr marL="342900" lvl="0" indent="-209550" algn="l" rtl="0">
              <a:spcBef>
                <a:spcPts val="560"/>
              </a:spcBef>
              <a:spcAft>
                <a:spcPts val="0"/>
              </a:spcAft>
              <a:buSzPts val="2100"/>
              <a:buNone/>
            </a:pPr>
            <a:endParaRPr/>
          </a:p>
        </p:txBody>
      </p:sp>
      <p:pic>
        <p:nvPicPr>
          <p:cNvPr id="221" name="Google Shape;221;p12"/>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27" name="Google Shape;227;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28" name="Google Shape;228;p1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Fall 2:1</a:t>
            </a:r>
            <a:endParaRPr/>
          </a:p>
        </p:txBody>
      </p:sp>
      <p:sp>
        <p:nvSpPr>
          <p:cNvPr id="229" name="Google Shape;229;p1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100"/>
              <a:buChar char="🞐"/>
            </a:pPr>
            <a:r>
              <a:rPr lang="sv-SE"/>
              <a:t>Samma patient som tidigare men CRP har stigit till 165 och LPK till 16 dagen efter. Temp 37,8C. Hon har fått 4 l vätska under dygnet men bara kissat 1300ml. Trots inj Ketogan nästan varje timma har hon fortfarande ont. Hon har även blivit allt mer allmänpåverkad.</a:t>
            </a:r>
            <a:endParaRPr/>
          </a:p>
          <a:p>
            <a:pPr marL="342900" lvl="0" indent="-209550" algn="l" rtl="0">
              <a:lnSpc>
                <a:spcPct val="90000"/>
              </a:lnSpc>
              <a:spcBef>
                <a:spcPts val="560"/>
              </a:spcBef>
              <a:spcAft>
                <a:spcPts val="0"/>
              </a:spcAft>
              <a:buSzPts val="2100"/>
              <a:buNone/>
            </a:pPr>
            <a:endParaRPr/>
          </a:p>
          <a:p>
            <a:pPr marL="342900" lvl="0" indent="-342900" algn="l" rtl="0">
              <a:lnSpc>
                <a:spcPct val="90000"/>
              </a:lnSpc>
              <a:spcBef>
                <a:spcPts val="560"/>
              </a:spcBef>
              <a:spcAft>
                <a:spcPts val="0"/>
              </a:spcAft>
              <a:buSzPts val="2100"/>
              <a:buChar char="🞐"/>
            </a:pPr>
            <a:r>
              <a:rPr lang="sv-SE"/>
              <a:t>Hur bedömer/hanterar du situationen? Vårdnivå? Vad säger CT bilden?</a:t>
            </a:r>
            <a:endParaRPr/>
          </a:p>
          <a:p>
            <a:pPr marL="342900" lvl="0" indent="-209550" algn="l" rtl="0">
              <a:lnSpc>
                <a:spcPct val="90000"/>
              </a:lnSpc>
              <a:spcBef>
                <a:spcPts val="560"/>
              </a:spcBef>
              <a:spcAft>
                <a:spcPts val="0"/>
              </a:spcAft>
              <a:buSzPts val="2100"/>
              <a:buNone/>
            </a:pPr>
            <a:endParaRPr/>
          </a:p>
        </p:txBody>
      </p:sp>
      <p:pic>
        <p:nvPicPr>
          <p:cNvPr id="230" name="Google Shape;230;p13"/>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37" name="Google Shape;237;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38" name="Google Shape;238;p1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CT SAP</a:t>
            </a:r>
            <a:endParaRPr/>
          </a:p>
        </p:txBody>
      </p:sp>
      <p:pic>
        <p:nvPicPr>
          <p:cNvPr id="239" name="Google Shape;239;p14" descr="akut_pancreatit1.jpg"/>
          <p:cNvPicPr preferRelativeResize="0">
            <a:picLocks noGrp="1"/>
          </p:cNvPicPr>
          <p:nvPr>
            <p:ph type="body" idx="1"/>
          </p:nvPr>
        </p:nvPicPr>
        <p:blipFill rotWithShape="1">
          <a:blip r:embed="rId3">
            <a:alphaModFix/>
          </a:blip>
          <a:srcRect t="-24997" b="-24996"/>
          <a:stretch/>
        </p:blipFill>
        <p:spPr>
          <a:xfrm>
            <a:off x="457200" y="1484313"/>
            <a:ext cx="4038600" cy="4968875"/>
          </a:xfrm>
          <a:prstGeom prst="rect">
            <a:avLst/>
          </a:prstGeom>
          <a:noFill/>
          <a:ln>
            <a:noFill/>
          </a:ln>
        </p:spPr>
      </p:pic>
      <p:pic>
        <p:nvPicPr>
          <p:cNvPr id="240" name="Google Shape;240;p14" descr="akut_pancreatit_frontal.jpg"/>
          <p:cNvPicPr preferRelativeResize="0">
            <a:picLocks noGrp="1"/>
          </p:cNvPicPr>
          <p:nvPr>
            <p:ph type="body" idx="2"/>
          </p:nvPr>
        </p:nvPicPr>
        <p:blipFill rotWithShape="1">
          <a:blip r:embed="rId4">
            <a:alphaModFix/>
          </a:blip>
          <a:srcRect t="-22329" b="-22329"/>
          <a:stretch/>
        </p:blipFill>
        <p:spPr>
          <a:xfrm>
            <a:off x="4643438" y="1052513"/>
            <a:ext cx="4038600" cy="5400675"/>
          </a:xfrm>
          <a:prstGeom prst="rect">
            <a:avLst/>
          </a:prstGeom>
          <a:noFill/>
          <a:ln>
            <a:noFill/>
          </a:ln>
        </p:spPr>
      </p:pic>
      <p:pic>
        <p:nvPicPr>
          <p:cNvPr id="241" name="Google Shape;241;p14"/>
          <p:cNvPicPr preferRelativeResize="0"/>
          <p:nvPr/>
        </p:nvPicPr>
        <p:blipFill rotWithShape="1">
          <a:blip r:embed="rId5">
            <a:alphaModFix/>
          </a:blip>
          <a:srcRect/>
          <a:stretch/>
        </p:blipFill>
        <p:spPr>
          <a:xfrm>
            <a:off x="7667625" y="6124575"/>
            <a:ext cx="1476375" cy="733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48" name="Google Shape;248;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49" name="Google Shape;249;p15"/>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000"/>
              <a:t>Faktaruta 7; Svår akut pancreatit- SAP</a:t>
            </a:r>
            <a:endParaRPr/>
          </a:p>
        </p:txBody>
      </p:sp>
      <p:sp>
        <p:nvSpPr>
          <p:cNvPr id="250" name="Google Shape;250;p1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Definitionsmässigt AP med sekundär organsvikt, pancreasnekroser, abscesser och/eller symptomgivande pseudocystutveckling ( Atlantaklassifikationen). </a:t>
            </a:r>
            <a:endParaRPr/>
          </a:p>
          <a:p>
            <a:pPr marL="342900" lvl="0" indent="-342900" algn="l" rtl="0">
              <a:spcBef>
                <a:spcPts val="560"/>
              </a:spcBef>
              <a:spcAft>
                <a:spcPts val="0"/>
              </a:spcAft>
              <a:buSzPts val="2100"/>
              <a:buChar char="🞐"/>
            </a:pPr>
            <a:r>
              <a:rPr lang="sv-SE"/>
              <a:t>CRP bäst för att följa förloppet och indikera utveckling av SAP.</a:t>
            </a:r>
            <a:endParaRPr/>
          </a:p>
          <a:p>
            <a:pPr marL="342900" lvl="0" indent="-342900" algn="l" rtl="0">
              <a:spcBef>
                <a:spcPts val="560"/>
              </a:spcBef>
              <a:spcAft>
                <a:spcPts val="0"/>
              </a:spcAft>
              <a:buSzPts val="2100"/>
              <a:buChar char="🞐"/>
            </a:pPr>
            <a:r>
              <a:rPr lang="sv-SE"/>
              <a:t>Äldre och överviktiga högre risk.</a:t>
            </a:r>
            <a:endParaRPr/>
          </a:p>
          <a:p>
            <a:pPr marL="342900" lvl="0" indent="-209550" algn="l" rtl="0">
              <a:spcBef>
                <a:spcPts val="560"/>
              </a:spcBef>
              <a:spcAft>
                <a:spcPts val="0"/>
              </a:spcAft>
              <a:buSzPts val="2100"/>
              <a:buNone/>
            </a:pPr>
            <a:endParaRPr/>
          </a:p>
          <a:p>
            <a:pPr marL="342900" lvl="0" indent="-209550" algn="l" rtl="0">
              <a:spcBef>
                <a:spcPts val="560"/>
              </a:spcBef>
              <a:spcAft>
                <a:spcPts val="0"/>
              </a:spcAft>
              <a:buSzPts val="2100"/>
              <a:buNone/>
            </a:pPr>
            <a:endParaRPr/>
          </a:p>
        </p:txBody>
      </p:sp>
      <p:pic>
        <p:nvPicPr>
          <p:cNvPr id="251" name="Google Shape;251;p15"/>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57" name="Google Shape;257;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58" name="Google Shape;258;p16"/>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Fall 2:2</a:t>
            </a:r>
            <a:endParaRPr/>
          </a:p>
        </p:txBody>
      </p:sp>
      <p:sp>
        <p:nvSpPr>
          <p:cNvPr id="259" name="Google Shape;259;p1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800"/>
              <a:buChar char="🞐"/>
            </a:pPr>
            <a:r>
              <a:rPr lang="sv-SE" sz="2400"/>
              <a:t>Efter diskussion med IVAjouren läggs kvinnan på IVA för stabilisering. Hon får även en EDA och blir i stor sett smärtfri. Initialt krävs dock CPAP för att hålla saturationen. Urinproduktionen förbättras och patienten kan återgå till avdelningen efter några dygn. Efter en knapp månad har dock CRP parkerat sig runt 300 och hon är fortsatt subfebril även om allmäntillståndet är klart bättre. Ny CT visar begynnande abscessutveckling.</a:t>
            </a:r>
            <a:endParaRPr/>
          </a:p>
          <a:p>
            <a:pPr marL="342900" lvl="0" indent="-228600" algn="l" rtl="0">
              <a:lnSpc>
                <a:spcPct val="90000"/>
              </a:lnSpc>
              <a:spcBef>
                <a:spcPts val="480"/>
              </a:spcBef>
              <a:spcAft>
                <a:spcPts val="0"/>
              </a:spcAft>
              <a:buSzPts val="1800"/>
              <a:buNone/>
            </a:pPr>
            <a:endParaRPr sz="2400"/>
          </a:p>
          <a:p>
            <a:pPr marL="342900" lvl="0" indent="-342900" algn="l" rtl="0">
              <a:lnSpc>
                <a:spcPct val="90000"/>
              </a:lnSpc>
              <a:spcBef>
                <a:spcPts val="560"/>
              </a:spcBef>
              <a:spcAft>
                <a:spcPts val="0"/>
              </a:spcAft>
              <a:buSzPts val="2100"/>
              <a:buChar char="🞐"/>
            </a:pPr>
            <a:r>
              <a:rPr lang="sv-SE"/>
              <a:t>Vad göra?</a:t>
            </a:r>
            <a:endParaRPr/>
          </a:p>
        </p:txBody>
      </p:sp>
      <p:pic>
        <p:nvPicPr>
          <p:cNvPr id="260" name="Google Shape;260;p16"/>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67" name="Google Shape;267;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68" name="Google Shape;268;p1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CT pancreasabscess</a:t>
            </a:r>
            <a:endParaRPr/>
          </a:p>
        </p:txBody>
      </p:sp>
      <p:pic>
        <p:nvPicPr>
          <p:cNvPr id="269" name="Google Shape;269;p17" descr="akut_pancreatit_abscess.jpg"/>
          <p:cNvPicPr preferRelativeResize="0">
            <a:picLocks noGrp="1"/>
          </p:cNvPicPr>
          <p:nvPr>
            <p:ph type="body" idx="1"/>
          </p:nvPr>
        </p:nvPicPr>
        <p:blipFill rotWithShape="1">
          <a:blip r:embed="rId3">
            <a:alphaModFix/>
          </a:blip>
          <a:srcRect t="-20016" b="-20015"/>
          <a:stretch/>
        </p:blipFill>
        <p:spPr>
          <a:xfrm>
            <a:off x="457200" y="1700213"/>
            <a:ext cx="4038600" cy="4968875"/>
          </a:xfrm>
          <a:prstGeom prst="rect">
            <a:avLst/>
          </a:prstGeom>
          <a:noFill/>
          <a:ln>
            <a:noFill/>
          </a:ln>
        </p:spPr>
      </p:pic>
      <p:pic>
        <p:nvPicPr>
          <p:cNvPr id="270" name="Google Shape;270;p17" descr="pancreasabcess1.jpg"/>
          <p:cNvPicPr preferRelativeResize="0">
            <a:picLocks noGrp="1"/>
          </p:cNvPicPr>
          <p:nvPr>
            <p:ph type="body" idx="2"/>
          </p:nvPr>
        </p:nvPicPr>
        <p:blipFill rotWithShape="1">
          <a:blip r:embed="rId4">
            <a:alphaModFix/>
          </a:blip>
          <a:srcRect t="-27060" b="-27059"/>
          <a:stretch/>
        </p:blipFill>
        <p:spPr>
          <a:xfrm>
            <a:off x="4648200" y="1484313"/>
            <a:ext cx="4038600" cy="5373687"/>
          </a:xfrm>
          <a:prstGeom prst="rect">
            <a:avLst/>
          </a:prstGeom>
          <a:noFill/>
          <a:ln>
            <a:noFill/>
          </a:ln>
        </p:spPr>
      </p:pic>
      <p:pic>
        <p:nvPicPr>
          <p:cNvPr id="271" name="Google Shape;271;p17"/>
          <p:cNvPicPr preferRelativeResize="0"/>
          <p:nvPr/>
        </p:nvPicPr>
        <p:blipFill rotWithShape="1">
          <a:blip r:embed="rId5">
            <a:alphaModFix/>
          </a:blip>
          <a:srcRect/>
          <a:stretch/>
        </p:blipFill>
        <p:spPr>
          <a:xfrm>
            <a:off x="7667625" y="6124575"/>
            <a:ext cx="1476375" cy="733425"/>
          </a:xfrm>
          <a:prstGeom prst="rect">
            <a:avLst/>
          </a:prstGeom>
          <a:noFill/>
          <a:ln>
            <a:noFill/>
          </a:ln>
        </p:spPr>
      </p:pic>
      <p:cxnSp>
        <p:nvCxnSpPr>
          <p:cNvPr id="272" name="Google Shape;272;p17"/>
          <p:cNvCxnSpPr/>
          <p:nvPr/>
        </p:nvCxnSpPr>
        <p:spPr>
          <a:xfrm rot="-5400000" flipH="1">
            <a:off x="2171700" y="3314700"/>
            <a:ext cx="685800" cy="3048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73" name="Google Shape;273;p17"/>
          <p:cNvCxnSpPr/>
          <p:nvPr/>
        </p:nvCxnSpPr>
        <p:spPr>
          <a:xfrm rot="-5400000" flipH="1">
            <a:off x="6172200" y="2971800"/>
            <a:ext cx="381000" cy="2286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80" name="Google Shape;280;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81" name="Google Shape;281;p18"/>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8; Pancreasabscess</a:t>
            </a:r>
            <a:endParaRPr/>
          </a:p>
        </p:txBody>
      </p:sp>
      <p:sp>
        <p:nvSpPr>
          <p:cNvPr id="282" name="Google Shape;282;p1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Skilj mellan infekterad nekros och abscess.</a:t>
            </a:r>
            <a:endParaRPr/>
          </a:p>
          <a:p>
            <a:pPr marL="342900" lvl="0" indent="-342900" algn="l" rtl="0">
              <a:spcBef>
                <a:spcPts val="560"/>
              </a:spcBef>
              <a:spcAft>
                <a:spcPts val="0"/>
              </a:spcAft>
              <a:buSzPts val="2100"/>
              <a:buChar char="🞐"/>
            </a:pPr>
            <a:r>
              <a:rPr lang="sv-SE"/>
              <a:t>Profylax vid nekroser?? </a:t>
            </a:r>
            <a:endParaRPr/>
          </a:p>
          <a:p>
            <a:pPr marL="342900" lvl="0" indent="-342900" algn="l" rtl="0">
              <a:spcBef>
                <a:spcPts val="560"/>
              </a:spcBef>
              <a:spcAft>
                <a:spcPts val="0"/>
              </a:spcAft>
              <a:buSzPts val="2100"/>
              <a:buChar char="🞐"/>
            </a:pPr>
            <a:r>
              <a:rPr lang="sv-SE"/>
              <a:t>Större abscesser bör dräneras. Odling för resistensbestämning. Vätskeansamlingar?</a:t>
            </a:r>
            <a:endParaRPr/>
          </a:p>
          <a:p>
            <a:pPr marL="342900" lvl="0" indent="-342900" algn="l" rtl="0">
              <a:spcBef>
                <a:spcPts val="560"/>
              </a:spcBef>
              <a:spcAft>
                <a:spcPts val="0"/>
              </a:spcAft>
              <a:buSzPts val="2100"/>
              <a:buChar char="🞐"/>
            </a:pPr>
            <a:r>
              <a:rPr lang="sv-SE"/>
              <a:t>Vid långvarig antibiotikabehandling- risk för svampinfektioner. </a:t>
            </a:r>
            <a:endParaRPr/>
          </a:p>
          <a:p>
            <a:pPr marL="342900" lvl="0" indent="-342900" algn="l" rtl="0">
              <a:spcBef>
                <a:spcPts val="560"/>
              </a:spcBef>
              <a:spcAft>
                <a:spcPts val="0"/>
              </a:spcAft>
              <a:buSzPts val="2100"/>
              <a:buChar char="🞐"/>
            </a:pPr>
            <a:r>
              <a:rPr lang="sv-SE"/>
              <a:t>I sista hand måste öppen dränering och nekrosectomi övervägas. </a:t>
            </a:r>
            <a:endParaRPr/>
          </a:p>
        </p:txBody>
      </p:sp>
      <p:pic>
        <p:nvPicPr>
          <p:cNvPr id="283" name="Google Shape;283;p18"/>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44ecea74c5_0_0"/>
          <p:cNvSpPr txBox="1">
            <a:spLocks noGrp="1"/>
          </p:cNvSpPr>
          <p:nvPr>
            <p:ph type="ctrTitle"/>
          </p:nvPr>
        </p:nvSpPr>
        <p:spPr>
          <a:xfrm>
            <a:off x="685800" y="685800"/>
            <a:ext cx="7772400" cy="2127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p:txBody>
      </p:sp>
      <p:sp>
        <p:nvSpPr>
          <p:cNvPr id="115" name="Google Shape;115;g144ecea74c5_0_0"/>
          <p:cNvSpPr txBox="1">
            <a:spLocks noGrp="1"/>
          </p:cNvSpPr>
          <p:nvPr>
            <p:ph type="subTitle" idx="1"/>
          </p:nvPr>
        </p:nvSpPr>
        <p:spPr>
          <a:xfrm>
            <a:off x="1371600" y="3270250"/>
            <a:ext cx="6400800" cy="2209800"/>
          </a:xfrm>
          <a:prstGeom prst="rect">
            <a:avLst/>
          </a:prstGeom>
        </p:spPr>
        <p:txBody>
          <a:bodyPr spcFirstLastPara="1" wrap="square" lIns="91425" tIns="45700" rIns="91425" bIns="45700" anchor="t" anchorCtr="0">
            <a:noAutofit/>
          </a:bodyPr>
          <a:lstStyle/>
          <a:p>
            <a:pPr marL="0" lvl="0" indent="0" algn="ctr" rtl="0">
              <a:spcBef>
                <a:spcPts val="6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Necrosectomi</a:t>
            </a:r>
            <a:endParaRPr/>
          </a:p>
        </p:txBody>
      </p:sp>
      <p:pic>
        <p:nvPicPr>
          <p:cNvPr id="290" name="Google Shape;290;p19" descr="pancreasnekros.jpg"/>
          <p:cNvPicPr preferRelativeResize="0">
            <a:picLocks noGrp="1"/>
          </p:cNvPicPr>
          <p:nvPr>
            <p:ph type="body" idx="1"/>
          </p:nvPr>
        </p:nvPicPr>
        <p:blipFill rotWithShape="1">
          <a:blip r:embed="rId3">
            <a:alphaModFix/>
          </a:blip>
          <a:srcRect l="-25333" r="-25332"/>
          <a:stretch/>
        </p:blipFill>
        <p:spPr>
          <a:xfrm>
            <a:off x="457200" y="1600200"/>
            <a:ext cx="8229600" cy="4530725"/>
          </a:xfrm>
          <a:prstGeom prst="rect">
            <a:avLst/>
          </a:prstGeom>
          <a:noFill/>
          <a:ln>
            <a:noFill/>
          </a:ln>
        </p:spPr>
      </p:pic>
      <p:sp>
        <p:nvSpPr>
          <p:cNvPr id="291" name="Google Shape;291;p1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92" name="Google Shape;292;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298" name="Google Shape;298;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299" name="Google Shape;299;p20"/>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Fall 2:3</a:t>
            </a:r>
            <a:endParaRPr/>
          </a:p>
        </p:txBody>
      </p:sp>
      <p:sp>
        <p:nvSpPr>
          <p:cNvPr id="300" name="Google Shape;300;p2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Abscessen dräneras framgångsrikt och man kan avsluta antibiotikabehandlingen. Efter drygt en månad kan patienten skrivas hem. </a:t>
            </a:r>
            <a:endParaRPr/>
          </a:p>
          <a:p>
            <a:pPr marL="342900" lvl="0" indent="-342900" algn="l" rtl="0">
              <a:spcBef>
                <a:spcPts val="560"/>
              </a:spcBef>
              <a:spcAft>
                <a:spcPts val="0"/>
              </a:spcAft>
              <a:buSzPts val="2100"/>
              <a:buChar char="🞐"/>
            </a:pPr>
            <a:r>
              <a:rPr lang="sv-SE"/>
              <a:t>Hur vill du följa upp denna patient? Finns det ytterligare komplikationer som kan inträffa? Om pancreatiten varit helt okomplicerad, är det skillnad i uppföljning?</a:t>
            </a:r>
            <a:endParaRPr/>
          </a:p>
          <a:p>
            <a:pPr marL="342900" lvl="0" indent="-209550" algn="l" rtl="0">
              <a:spcBef>
                <a:spcPts val="560"/>
              </a:spcBef>
              <a:spcAft>
                <a:spcPts val="0"/>
              </a:spcAft>
              <a:buSzPts val="2100"/>
              <a:buNone/>
            </a:pPr>
            <a:endParaRPr/>
          </a:p>
        </p:txBody>
      </p:sp>
      <p:pic>
        <p:nvPicPr>
          <p:cNvPr id="301" name="Google Shape;301;p20"/>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308" name="Google Shape;308;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309" name="Google Shape;309;p2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8; Uppföljning</a:t>
            </a:r>
            <a:endParaRPr/>
          </a:p>
        </p:txBody>
      </p:sp>
      <p:sp>
        <p:nvSpPr>
          <p:cNvPr id="310" name="Google Shape;310;p2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Återbesök efter ca 1 månad med CT och lab.</a:t>
            </a:r>
            <a:endParaRPr/>
          </a:p>
          <a:p>
            <a:pPr marL="342900" lvl="0" indent="-209550" algn="l" rtl="0">
              <a:spcBef>
                <a:spcPts val="560"/>
              </a:spcBef>
              <a:spcAft>
                <a:spcPts val="0"/>
              </a:spcAft>
              <a:buSzPts val="2100"/>
              <a:buNone/>
            </a:pPr>
            <a:endParaRPr/>
          </a:p>
          <a:p>
            <a:pPr marL="342900" lvl="0" indent="-342900" algn="l" rtl="0">
              <a:spcBef>
                <a:spcPts val="560"/>
              </a:spcBef>
              <a:spcAft>
                <a:spcPts val="0"/>
              </a:spcAft>
              <a:buSzPts val="2100"/>
              <a:buChar char="🞐"/>
            </a:pPr>
            <a:r>
              <a:rPr lang="sv-SE"/>
              <a:t>Ställningstagande till cholecystectomi. Ev MR/MRCP .</a:t>
            </a:r>
            <a:endParaRPr/>
          </a:p>
          <a:p>
            <a:pPr marL="342900" lvl="0" indent="-209550" algn="l" rtl="0">
              <a:spcBef>
                <a:spcPts val="560"/>
              </a:spcBef>
              <a:spcAft>
                <a:spcPts val="0"/>
              </a:spcAft>
              <a:buSzPts val="2100"/>
              <a:buNone/>
            </a:pPr>
            <a:endParaRPr/>
          </a:p>
          <a:p>
            <a:pPr marL="342900" lvl="0" indent="-342900" algn="l" rtl="0">
              <a:spcBef>
                <a:spcPts val="560"/>
              </a:spcBef>
              <a:spcAft>
                <a:spcPts val="0"/>
              </a:spcAft>
              <a:buSzPts val="2100"/>
              <a:buChar char="🞐"/>
            </a:pPr>
            <a:r>
              <a:rPr lang="sv-SE"/>
              <a:t>Är orsaken till pancreatiten klarlagd?</a:t>
            </a:r>
            <a:endParaRPr/>
          </a:p>
          <a:p>
            <a:pPr marL="342900" lvl="0" indent="-209550" algn="l" rtl="0">
              <a:spcBef>
                <a:spcPts val="560"/>
              </a:spcBef>
              <a:spcAft>
                <a:spcPts val="0"/>
              </a:spcAft>
              <a:buSzPts val="2100"/>
              <a:buNone/>
            </a:pPr>
            <a:endParaRPr/>
          </a:p>
        </p:txBody>
      </p:sp>
      <p:pic>
        <p:nvPicPr>
          <p:cNvPr id="311" name="Google Shape;311;p21"/>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318" name="Google Shape;318;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319" name="Google Shape;319;p22"/>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CT pseudocysta</a:t>
            </a:r>
            <a:endParaRPr/>
          </a:p>
        </p:txBody>
      </p:sp>
      <p:pic>
        <p:nvPicPr>
          <p:cNvPr id="320" name="Google Shape;320;p22" descr="akut_pancreatit_pseudocysta.jpg"/>
          <p:cNvPicPr preferRelativeResize="0">
            <a:picLocks noGrp="1"/>
          </p:cNvPicPr>
          <p:nvPr>
            <p:ph type="body" idx="1"/>
          </p:nvPr>
        </p:nvPicPr>
        <p:blipFill rotWithShape="1">
          <a:blip r:embed="rId3">
            <a:alphaModFix/>
          </a:blip>
          <a:srcRect l="-22733" r="-22732"/>
          <a:stretch/>
        </p:blipFill>
        <p:spPr>
          <a:xfrm>
            <a:off x="250825" y="1636712"/>
            <a:ext cx="8642350" cy="5068888"/>
          </a:xfrm>
          <a:prstGeom prst="rect">
            <a:avLst/>
          </a:prstGeom>
          <a:noFill/>
          <a:ln>
            <a:noFill/>
          </a:ln>
        </p:spPr>
      </p:pic>
      <p:sp>
        <p:nvSpPr>
          <p:cNvPr id="321" name="Google Shape;321;p22"/>
          <p:cNvSpPr/>
          <p:nvPr/>
        </p:nvSpPr>
        <p:spPr>
          <a:xfrm>
            <a:off x="4762347" y="2904288"/>
            <a:ext cx="954950" cy="1081759"/>
          </a:xfrm>
          <a:custGeom>
            <a:avLst/>
            <a:gdLst/>
            <a:ahLst/>
            <a:cxnLst/>
            <a:rect l="l" t="t" r="r" b="b"/>
            <a:pathLst>
              <a:path w="954950" h="1081759" extrusionOk="0">
                <a:moveTo>
                  <a:pt x="282213" y="176374"/>
                </a:moveTo>
                <a:cubicBezTo>
                  <a:pt x="297892" y="184213"/>
                  <a:pt x="313137" y="192985"/>
                  <a:pt x="329249" y="199890"/>
                </a:cubicBezTo>
                <a:cubicBezTo>
                  <a:pt x="340642" y="204772"/>
                  <a:pt x="354846" y="203906"/>
                  <a:pt x="364525" y="211649"/>
                </a:cubicBezTo>
                <a:cubicBezTo>
                  <a:pt x="375560" y="220477"/>
                  <a:pt x="378654" y="236361"/>
                  <a:pt x="388043" y="246923"/>
                </a:cubicBezTo>
                <a:cubicBezTo>
                  <a:pt x="454838" y="322064"/>
                  <a:pt x="431711" y="308512"/>
                  <a:pt x="493873" y="329231"/>
                </a:cubicBezTo>
                <a:cubicBezTo>
                  <a:pt x="587948" y="391945"/>
                  <a:pt x="474274" y="309633"/>
                  <a:pt x="552667" y="388022"/>
                </a:cubicBezTo>
                <a:cubicBezTo>
                  <a:pt x="575463" y="410817"/>
                  <a:pt x="594529" y="413734"/>
                  <a:pt x="623221" y="423297"/>
                </a:cubicBezTo>
                <a:cubicBezTo>
                  <a:pt x="646739" y="438975"/>
                  <a:pt x="678095" y="446813"/>
                  <a:pt x="693774" y="470330"/>
                </a:cubicBezTo>
                <a:cubicBezTo>
                  <a:pt x="701613" y="482088"/>
                  <a:pt x="708245" y="494749"/>
                  <a:pt x="717292" y="505605"/>
                </a:cubicBezTo>
                <a:cubicBezTo>
                  <a:pt x="727938" y="518380"/>
                  <a:pt x="742902" y="527349"/>
                  <a:pt x="752568" y="540880"/>
                </a:cubicBezTo>
                <a:cubicBezTo>
                  <a:pt x="762756" y="555143"/>
                  <a:pt x="767389" y="572694"/>
                  <a:pt x="776086" y="587913"/>
                </a:cubicBezTo>
                <a:cubicBezTo>
                  <a:pt x="783098" y="600183"/>
                  <a:pt x="791765" y="611429"/>
                  <a:pt x="799604" y="623187"/>
                </a:cubicBezTo>
                <a:cubicBezTo>
                  <a:pt x="808600" y="659167"/>
                  <a:pt x="807813" y="678429"/>
                  <a:pt x="834880" y="705495"/>
                </a:cubicBezTo>
                <a:cubicBezTo>
                  <a:pt x="844873" y="715488"/>
                  <a:pt x="858398" y="721173"/>
                  <a:pt x="870157" y="729012"/>
                </a:cubicBezTo>
                <a:cubicBezTo>
                  <a:pt x="877996" y="740770"/>
                  <a:pt x="886812" y="751933"/>
                  <a:pt x="893675" y="764286"/>
                </a:cubicBezTo>
                <a:cubicBezTo>
                  <a:pt x="954950" y="874573"/>
                  <a:pt x="935619" y="847934"/>
                  <a:pt x="917193" y="1022968"/>
                </a:cubicBezTo>
                <a:cubicBezTo>
                  <a:pt x="915895" y="1035294"/>
                  <a:pt x="914198" y="1049479"/>
                  <a:pt x="905434" y="1058243"/>
                </a:cubicBezTo>
                <a:cubicBezTo>
                  <a:pt x="896669" y="1067007"/>
                  <a:pt x="882182" y="1066995"/>
                  <a:pt x="870157" y="1070001"/>
                </a:cubicBezTo>
                <a:cubicBezTo>
                  <a:pt x="850768" y="1074848"/>
                  <a:pt x="830961" y="1077840"/>
                  <a:pt x="811363" y="1081759"/>
                </a:cubicBezTo>
                <a:cubicBezTo>
                  <a:pt x="760152" y="1078101"/>
                  <a:pt x="502386" y="1065541"/>
                  <a:pt x="388043" y="1046484"/>
                </a:cubicBezTo>
                <a:cubicBezTo>
                  <a:pt x="371768" y="1043772"/>
                  <a:pt x="323525" y="1030594"/>
                  <a:pt x="305731" y="1022968"/>
                </a:cubicBezTo>
                <a:cubicBezTo>
                  <a:pt x="289619" y="1016063"/>
                  <a:pt x="274807" y="1006356"/>
                  <a:pt x="258695" y="999451"/>
                </a:cubicBezTo>
                <a:cubicBezTo>
                  <a:pt x="230502" y="987369"/>
                  <a:pt x="206218" y="984458"/>
                  <a:pt x="176383" y="975935"/>
                </a:cubicBezTo>
                <a:cubicBezTo>
                  <a:pt x="164465" y="972530"/>
                  <a:pt x="152865" y="968096"/>
                  <a:pt x="141106" y="964177"/>
                </a:cubicBezTo>
                <a:cubicBezTo>
                  <a:pt x="133267" y="952419"/>
                  <a:pt x="125803" y="940401"/>
                  <a:pt x="117589" y="928902"/>
                </a:cubicBezTo>
                <a:cubicBezTo>
                  <a:pt x="106198" y="912955"/>
                  <a:pt x="89850" y="899959"/>
                  <a:pt x="82312" y="881869"/>
                </a:cubicBezTo>
                <a:cubicBezTo>
                  <a:pt x="32034" y="761209"/>
                  <a:pt x="78683" y="823951"/>
                  <a:pt x="47035" y="729012"/>
                </a:cubicBezTo>
                <a:cubicBezTo>
                  <a:pt x="41492" y="712383"/>
                  <a:pt x="31357" y="697657"/>
                  <a:pt x="23518" y="681979"/>
                </a:cubicBezTo>
                <a:cubicBezTo>
                  <a:pt x="19598" y="658462"/>
                  <a:pt x="16435" y="634807"/>
                  <a:pt x="11759" y="611429"/>
                </a:cubicBezTo>
                <a:cubicBezTo>
                  <a:pt x="8590" y="595583"/>
                  <a:pt x="0" y="580556"/>
                  <a:pt x="0" y="564396"/>
                </a:cubicBezTo>
                <a:cubicBezTo>
                  <a:pt x="0" y="458499"/>
                  <a:pt x="5717" y="352647"/>
                  <a:pt x="11759" y="246923"/>
                </a:cubicBezTo>
                <a:cubicBezTo>
                  <a:pt x="13562" y="215375"/>
                  <a:pt x="15203" y="183343"/>
                  <a:pt x="23518" y="152857"/>
                </a:cubicBezTo>
                <a:cubicBezTo>
                  <a:pt x="27236" y="139223"/>
                  <a:pt x="37529" y="128039"/>
                  <a:pt x="47035" y="117583"/>
                </a:cubicBezTo>
                <a:cubicBezTo>
                  <a:pt x="127084" y="29534"/>
                  <a:pt x="111862" y="43012"/>
                  <a:pt x="176383" y="0"/>
                </a:cubicBezTo>
                <a:cubicBezTo>
                  <a:pt x="188142" y="11758"/>
                  <a:pt x="201014" y="22500"/>
                  <a:pt x="211660" y="35275"/>
                </a:cubicBezTo>
                <a:cubicBezTo>
                  <a:pt x="248595" y="79595"/>
                  <a:pt x="227942" y="91655"/>
                  <a:pt x="305731" y="117583"/>
                </a:cubicBezTo>
                <a:lnTo>
                  <a:pt x="376284" y="141099"/>
                </a:lnTo>
                <a:lnTo>
                  <a:pt x="411561" y="152857"/>
                </a:lnTo>
                <a:cubicBezTo>
                  <a:pt x="441118" y="241522"/>
                  <a:pt x="401248" y="132231"/>
                  <a:pt x="446837" y="223407"/>
                </a:cubicBezTo>
                <a:cubicBezTo>
                  <a:pt x="452380" y="234493"/>
                  <a:pt x="453993" y="247174"/>
                  <a:pt x="458596" y="258682"/>
                </a:cubicBezTo>
                <a:cubicBezTo>
                  <a:pt x="461851" y="266819"/>
                  <a:pt x="466435" y="274359"/>
                  <a:pt x="470355" y="282198"/>
                </a:cubicBezTo>
              </a:path>
            </a:pathLst>
          </a:cu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9; Pseudocysta</a:t>
            </a:r>
            <a:endParaRPr/>
          </a:p>
        </p:txBody>
      </p:sp>
      <p:sp>
        <p:nvSpPr>
          <p:cNvPr id="328" name="Google Shape;328;p2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Ansamling av pancreassaft i vävnaden pga ruptur av gångar avstängda pga  inflammation.</a:t>
            </a:r>
            <a:endParaRPr/>
          </a:p>
          <a:p>
            <a:pPr marL="342900" lvl="0" indent="-342900" algn="l" rtl="0">
              <a:spcBef>
                <a:spcPts val="560"/>
              </a:spcBef>
              <a:spcAft>
                <a:spcPts val="0"/>
              </a:spcAft>
              <a:buSzPts val="2100"/>
              <a:buChar char="🞐"/>
            </a:pPr>
            <a:r>
              <a:rPr lang="sv-SE"/>
              <a:t>Fibrös kapsel utan epitel</a:t>
            </a:r>
            <a:endParaRPr/>
          </a:p>
          <a:p>
            <a:pPr marL="342900" lvl="0" indent="-342900" algn="l" rtl="0">
              <a:spcBef>
                <a:spcPts val="560"/>
              </a:spcBef>
              <a:spcAft>
                <a:spcPts val="0"/>
              </a:spcAft>
              <a:buSzPts val="2100"/>
              <a:buChar char="🞐"/>
            </a:pPr>
            <a:r>
              <a:rPr lang="sv-SE"/>
              <a:t>Kan bli mycket stora.</a:t>
            </a:r>
            <a:endParaRPr/>
          </a:p>
          <a:p>
            <a:pPr marL="342900" lvl="0" indent="-342900" algn="l" rtl="0">
              <a:spcBef>
                <a:spcPts val="560"/>
              </a:spcBef>
              <a:spcAft>
                <a:spcPts val="0"/>
              </a:spcAft>
              <a:buSzPts val="2100"/>
              <a:buChar char="🞐"/>
            </a:pPr>
            <a:r>
              <a:rPr lang="sv-SE"/>
              <a:t>Behöver ej åtgärdas om ej symptomgivande.</a:t>
            </a:r>
            <a:endParaRPr/>
          </a:p>
          <a:p>
            <a:pPr marL="342900" lvl="0" indent="-209550" algn="l" rtl="0">
              <a:spcBef>
                <a:spcPts val="560"/>
              </a:spcBef>
              <a:spcAft>
                <a:spcPts val="0"/>
              </a:spcAft>
              <a:buSzPts val="2100"/>
              <a:buNone/>
            </a:pPr>
            <a:endParaRPr/>
          </a:p>
        </p:txBody>
      </p:sp>
      <p:sp>
        <p:nvSpPr>
          <p:cNvPr id="329" name="Google Shape;329;p2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330" name="Google Shape;330;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9; forts</a:t>
            </a:r>
            <a:endParaRPr/>
          </a:p>
        </p:txBody>
      </p:sp>
      <p:sp>
        <p:nvSpPr>
          <p:cNvPr id="337" name="Google Shape;337;p2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”pseudocysta” utan pancreatitanamnes skall utredas. Cystisk pancreastumor?</a:t>
            </a:r>
            <a:endParaRPr/>
          </a:p>
        </p:txBody>
      </p:sp>
      <p:sp>
        <p:nvSpPr>
          <p:cNvPr id="338" name="Google Shape;338;p2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339" name="Google Shape;339;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345" name="Google Shape;345;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346" name="Google Shape;346;p25"/>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Fall 2:4</a:t>
            </a:r>
            <a:endParaRPr/>
          </a:p>
        </p:txBody>
      </p:sp>
      <p:sp>
        <p:nvSpPr>
          <p:cNvPr id="347" name="Google Shape;347;p2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Året efter träffar du ånyo samma patient på mottagningen, inremiterad av DL pga buksmärteproblematik. Hon har ont i övre delen av buken ffa efter måltid samt återkommande diarreepisoder. </a:t>
            </a:r>
            <a:endParaRPr/>
          </a:p>
          <a:p>
            <a:pPr marL="342900" lvl="0" indent="-342900" algn="l" rtl="0">
              <a:spcBef>
                <a:spcPts val="560"/>
              </a:spcBef>
              <a:spcAft>
                <a:spcPts val="0"/>
              </a:spcAft>
              <a:buSzPts val="2100"/>
              <a:buChar char="🞐"/>
            </a:pPr>
            <a:r>
              <a:rPr lang="sv-SE"/>
              <a:t>Hur vill du tolka hennes besvär? Hur ska hon behandlas? </a:t>
            </a:r>
            <a:endParaRPr/>
          </a:p>
          <a:p>
            <a:pPr marL="342900" lvl="0" indent="-209550" algn="l" rtl="0">
              <a:spcBef>
                <a:spcPts val="560"/>
              </a:spcBef>
              <a:spcAft>
                <a:spcPts val="0"/>
              </a:spcAft>
              <a:buSzPts val="2100"/>
              <a:buNone/>
            </a:pPr>
            <a:endParaRPr/>
          </a:p>
        </p:txBody>
      </p:sp>
      <p:pic>
        <p:nvPicPr>
          <p:cNvPr id="348" name="Google Shape;348;p25"/>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355" name="Google Shape;355;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356" name="Google Shape;356;p26"/>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Kronisk pancreatit</a:t>
            </a:r>
            <a:endParaRPr/>
          </a:p>
        </p:txBody>
      </p:sp>
      <p:pic>
        <p:nvPicPr>
          <p:cNvPr id="357" name="Google Shape;357;p26" descr="pancreasförkalkning_frontal.jpg"/>
          <p:cNvPicPr preferRelativeResize="0">
            <a:picLocks noGrp="1"/>
          </p:cNvPicPr>
          <p:nvPr>
            <p:ph type="body" idx="1"/>
          </p:nvPr>
        </p:nvPicPr>
        <p:blipFill rotWithShape="1">
          <a:blip r:embed="rId3">
            <a:alphaModFix/>
          </a:blip>
          <a:srcRect t="-25755" b="-25754"/>
          <a:stretch/>
        </p:blipFill>
        <p:spPr>
          <a:xfrm>
            <a:off x="457200" y="1484313"/>
            <a:ext cx="4038600" cy="5257800"/>
          </a:xfrm>
          <a:prstGeom prst="rect">
            <a:avLst/>
          </a:prstGeom>
          <a:noFill/>
          <a:ln>
            <a:noFill/>
          </a:ln>
        </p:spPr>
      </p:pic>
      <p:pic>
        <p:nvPicPr>
          <p:cNvPr id="358" name="Google Shape;358;p26" descr="pancreasförkalkning_frontal.jpg"/>
          <p:cNvPicPr preferRelativeResize="0">
            <a:picLocks noGrp="1"/>
          </p:cNvPicPr>
          <p:nvPr>
            <p:ph type="body" idx="2"/>
          </p:nvPr>
        </p:nvPicPr>
        <p:blipFill rotWithShape="1">
          <a:blip r:embed="rId3">
            <a:alphaModFix/>
          </a:blip>
          <a:srcRect t="-25755" b="-25754"/>
          <a:stretch/>
        </p:blipFill>
        <p:spPr>
          <a:xfrm>
            <a:off x="4648200" y="1484313"/>
            <a:ext cx="4038600" cy="5257800"/>
          </a:xfrm>
          <a:prstGeom prst="rect">
            <a:avLst/>
          </a:prstGeom>
          <a:noFill/>
          <a:ln>
            <a:noFill/>
          </a:ln>
        </p:spPr>
      </p:pic>
      <p:pic>
        <p:nvPicPr>
          <p:cNvPr id="359" name="Google Shape;359;p26"/>
          <p:cNvPicPr preferRelativeResize="0"/>
          <p:nvPr/>
        </p:nvPicPr>
        <p:blipFill rotWithShape="1">
          <a:blip r:embed="rId4">
            <a:alphaModFix/>
          </a:blip>
          <a:srcRect/>
          <a:stretch/>
        </p:blipFill>
        <p:spPr>
          <a:xfrm>
            <a:off x="7667625" y="6124575"/>
            <a:ext cx="1476375" cy="733425"/>
          </a:xfrm>
          <a:prstGeom prst="rect">
            <a:avLst/>
          </a:prstGeom>
          <a:noFill/>
          <a:ln>
            <a:noFill/>
          </a:ln>
        </p:spPr>
      </p:pic>
      <p:pic>
        <p:nvPicPr>
          <p:cNvPr id="360" name="Google Shape;360;p26" descr="pancreasförkalkning.jpg"/>
          <p:cNvPicPr preferRelativeResize="0"/>
          <p:nvPr/>
        </p:nvPicPr>
        <p:blipFill rotWithShape="1">
          <a:blip r:embed="rId5">
            <a:alphaModFix/>
          </a:blip>
          <a:srcRect/>
          <a:stretch/>
        </p:blipFill>
        <p:spPr>
          <a:xfrm>
            <a:off x="4495800" y="2438400"/>
            <a:ext cx="4471434" cy="3388047"/>
          </a:xfrm>
          <a:prstGeom prst="rect">
            <a:avLst/>
          </a:prstGeom>
          <a:noFill/>
          <a:ln>
            <a:noFill/>
          </a:ln>
        </p:spPr>
      </p:pic>
      <p:pic>
        <p:nvPicPr>
          <p:cNvPr id="361" name="Google Shape;361;p26" descr="pancreasförkalkning.jpg"/>
          <p:cNvPicPr preferRelativeResize="0"/>
          <p:nvPr/>
        </p:nvPicPr>
        <p:blipFill rotWithShape="1">
          <a:blip r:embed="rId5">
            <a:alphaModFix/>
          </a:blip>
          <a:srcRect/>
          <a:stretch/>
        </p:blipFill>
        <p:spPr>
          <a:xfrm>
            <a:off x="4495800" y="2362200"/>
            <a:ext cx="4471434" cy="338804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368" name="Google Shape;368;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369" name="Google Shape;369;p2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9; Kronisk pancreatit</a:t>
            </a:r>
            <a:endParaRPr/>
          </a:p>
        </p:txBody>
      </p:sp>
      <p:sp>
        <p:nvSpPr>
          <p:cNvPr id="370" name="Google Shape;370;p2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Fibrosomvandling av pancreas med succesiv destruktion av fungerande parenkym. </a:t>
            </a:r>
            <a:endParaRPr/>
          </a:p>
          <a:p>
            <a:pPr marL="342900" lvl="0" indent="-342900" algn="l" rtl="0">
              <a:spcBef>
                <a:spcPts val="560"/>
              </a:spcBef>
              <a:spcAft>
                <a:spcPts val="0"/>
              </a:spcAft>
              <a:buSzPts val="2100"/>
              <a:buChar char="🞐"/>
            </a:pPr>
            <a:r>
              <a:rPr lang="sv-SE"/>
              <a:t>Buksmärtor, ffa efter måltid men även kontinuerligt. Kan bli invalidiserande.</a:t>
            </a:r>
            <a:endParaRPr/>
          </a:p>
          <a:p>
            <a:pPr marL="342900" lvl="0" indent="-342900" algn="l" rtl="0">
              <a:spcBef>
                <a:spcPts val="560"/>
              </a:spcBef>
              <a:spcAft>
                <a:spcPts val="0"/>
              </a:spcAft>
              <a:buSzPts val="2100"/>
              <a:buChar char="🞐"/>
            </a:pPr>
            <a:r>
              <a:rPr lang="sv-SE"/>
              <a:t>Ev steatorre med gråaktiga oljiga diarrer. </a:t>
            </a:r>
            <a:endParaRPr/>
          </a:p>
          <a:p>
            <a:pPr marL="342900" lvl="0" indent="-342900" algn="l" rtl="0">
              <a:spcBef>
                <a:spcPts val="560"/>
              </a:spcBef>
              <a:spcAft>
                <a:spcPts val="0"/>
              </a:spcAft>
              <a:buSzPts val="2100"/>
              <a:buChar char="🞐"/>
            </a:pPr>
            <a:r>
              <a:rPr lang="sv-SE"/>
              <a:t>Diabetesutveckling vanligt.</a:t>
            </a:r>
            <a:endParaRPr/>
          </a:p>
          <a:p>
            <a:pPr marL="342900" lvl="0" indent="-342900" algn="l" rtl="0">
              <a:spcBef>
                <a:spcPts val="560"/>
              </a:spcBef>
              <a:spcAft>
                <a:spcPts val="0"/>
              </a:spcAft>
              <a:buSzPts val="2100"/>
              <a:buChar char="🞐"/>
            </a:pPr>
            <a:r>
              <a:rPr lang="sv-SE"/>
              <a:t>I svåra fall viktnedgång pga smärtor och malabsorbtion</a:t>
            </a:r>
            <a:endParaRPr/>
          </a:p>
          <a:p>
            <a:pPr marL="342900" lvl="0" indent="-209550" algn="l" rtl="0">
              <a:spcBef>
                <a:spcPts val="560"/>
              </a:spcBef>
              <a:spcAft>
                <a:spcPts val="0"/>
              </a:spcAft>
              <a:buSzPts val="2100"/>
              <a:buNone/>
            </a:pPr>
            <a:endParaRPr/>
          </a:p>
        </p:txBody>
      </p:sp>
      <p:pic>
        <p:nvPicPr>
          <p:cNvPr id="371" name="Google Shape;371;p27"/>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378" name="Google Shape;378;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379" name="Google Shape;379;p28"/>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sz="4000"/>
              <a:t>Faktaruta 10; </a:t>
            </a:r>
            <a:br>
              <a:rPr lang="sv-SE" sz="4000"/>
            </a:br>
            <a:r>
              <a:rPr lang="sv-SE" sz="4000"/>
              <a:t>Kronisk pancratit- behandling</a:t>
            </a:r>
            <a:endParaRPr/>
          </a:p>
        </p:txBody>
      </p:sp>
      <p:sp>
        <p:nvSpPr>
          <p:cNvPr id="380" name="Google Shape;380;p2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25"/>
              <a:buChar char="🞐"/>
            </a:pPr>
            <a:r>
              <a:rPr lang="sv-SE" sz="2300"/>
              <a:t>Smärtlindring- Alvedon/ Tramadol, ev antiflogistika. Svårare fall opiater, i första hand slow release preparat. Obs- missbruk är överrepresenterat bland pat med kronisk pancreatit.</a:t>
            </a:r>
            <a:endParaRPr/>
          </a:p>
          <a:p>
            <a:pPr marL="342900" lvl="0" indent="-342900" algn="l" rtl="0">
              <a:spcBef>
                <a:spcPts val="460"/>
              </a:spcBef>
              <a:spcAft>
                <a:spcPts val="0"/>
              </a:spcAft>
              <a:buSzPts val="1725"/>
              <a:buChar char="🞐"/>
            </a:pPr>
            <a:r>
              <a:rPr lang="sv-SE" sz="2300"/>
              <a:t>Pancreasenzym (Creon) om steatorre. Titreras upp efter patientens behov. Kan även ge viss smärtlindring. </a:t>
            </a:r>
            <a:endParaRPr/>
          </a:p>
          <a:p>
            <a:pPr marL="342900" lvl="0" indent="-342900" algn="l" rtl="0">
              <a:spcBef>
                <a:spcPts val="460"/>
              </a:spcBef>
              <a:spcAft>
                <a:spcPts val="0"/>
              </a:spcAft>
              <a:buSzPts val="1725"/>
              <a:buChar char="🞐"/>
            </a:pPr>
            <a:r>
              <a:rPr lang="sv-SE" sz="2300"/>
              <a:t>Rekommendera alkoholabstinens och rökstopp.</a:t>
            </a:r>
            <a:endParaRPr/>
          </a:p>
          <a:p>
            <a:pPr marL="342900" lvl="0" indent="-342900" algn="l" rtl="0">
              <a:spcBef>
                <a:spcPts val="460"/>
              </a:spcBef>
              <a:spcAft>
                <a:spcPts val="0"/>
              </a:spcAft>
              <a:buSzPts val="1725"/>
              <a:buChar char="🞐"/>
            </a:pPr>
            <a:r>
              <a:rPr lang="sv-SE" sz="2300"/>
              <a:t>Överväg remiss till gastroenterolog och eller smärtklinik beroende på grad av besvär.</a:t>
            </a:r>
            <a:endParaRPr/>
          </a:p>
          <a:p>
            <a:pPr marL="342900" lvl="0" indent="-342900" algn="l" rtl="0">
              <a:spcBef>
                <a:spcPts val="460"/>
              </a:spcBef>
              <a:spcAft>
                <a:spcPts val="0"/>
              </a:spcAft>
              <a:buSzPts val="1725"/>
              <a:buChar char="🞐"/>
            </a:pPr>
            <a:r>
              <a:rPr lang="sv-SE" sz="2300"/>
              <a:t>Operation sistahandsåtgärd för smärtlindring. Endast i utvalda fall.</a:t>
            </a:r>
            <a:endParaRPr/>
          </a:p>
        </p:txBody>
      </p:sp>
      <p:pic>
        <p:nvPicPr>
          <p:cNvPr id="381" name="Google Shape;381;p28"/>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21" name="Google Shape;121;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122" name="Google Shape;122;p2"/>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1000" b="0" i="0" u="none" strike="noStrike" cap="none">
                <a:solidFill>
                  <a:schemeClr val="dk1"/>
                </a:solidFill>
                <a:latin typeface="Verdana"/>
                <a:ea typeface="Verdana"/>
                <a:cs typeface="Verdana"/>
                <a:sym typeface="Verdana"/>
              </a:rPr>
              <a:t>KUB - Kurs Svensk Kirurgisk Förening För Övre abdominell Kirurgi</a:t>
            </a:r>
            <a:endParaRPr/>
          </a:p>
        </p:txBody>
      </p:sp>
      <p:sp>
        <p:nvSpPr>
          <p:cNvPr id="123" name="Google Shape;123;p2"/>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Fall 1:1</a:t>
            </a:r>
            <a:endParaRPr/>
          </a:p>
        </p:txBody>
      </p:sp>
      <p:sp>
        <p:nvSpPr>
          <p:cNvPr id="124" name="Google Shape;124;p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Du är jour på akuten när en kvinna i 50-årsåldern kommer in med ambulans pga höga buksmärtor, illamående och kräkning. </a:t>
            </a:r>
            <a:endParaRPr/>
          </a:p>
          <a:p>
            <a:pPr marL="342900" lvl="0" indent="-342900" algn="l" rtl="0">
              <a:spcBef>
                <a:spcPts val="560"/>
              </a:spcBef>
              <a:spcAft>
                <a:spcPts val="0"/>
              </a:spcAft>
              <a:buSzPts val="2100"/>
              <a:buChar char="🞐"/>
            </a:pPr>
            <a:r>
              <a:rPr lang="sv-SE"/>
              <a:t>Vilka diagnostiska övervägande gör du och hur går du vidare i diagnostiken?</a:t>
            </a:r>
            <a:endParaRPr/>
          </a:p>
        </p:txBody>
      </p:sp>
      <p:pic>
        <p:nvPicPr>
          <p:cNvPr id="125" name="Google Shape;125;p2"/>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31" name="Google Shape;131;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132" name="Google Shape;132;p3"/>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1000" b="0" i="0" u="none" strike="noStrike" cap="none">
                <a:solidFill>
                  <a:schemeClr val="dk1"/>
                </a:solidFill>
                <a:latin typeface="Verdana"/>
                <a:ea typeface="Verdana"/>
                <a:cs typeface="Verdana"/>
                <a:sym typeface="Verdana"/>
              </a:rPr>
              <a:t>KUB - Kurs Svensk Kirurgisk Förening För Övre abdominell Kirurgi</a:t>
            </a:r>
            <a:endParaRPr/>
          </a:p>
        </p:txBody>
      </p:sp>
      <p:sp>
        <p:nvSpPr>
          <p:cNvPr id="133" name="Google Shape;133;p3"/>
          <p:cNvSpPr txBox="1">
            <a:spLocks noGrp="1"/>
          </p:cNvSpPr>
          <p:nvPr>
            <p:ph type="title" idx="4294967295"/>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1</a:t>
            </a:r>
            <a:endParaRPr/>
          </a:p>
        </p:txBody>
      </p:sp>
      <p:sp>
        <p:nvSpPr>
          <p:cNvPr id="134" name="Google Shape;134;p3"/>
          <p:cNvSpPr txBox="1">
            <a:spLocks noGrp="1"/>
          </p:cNvSpPr>
          <p:nvPr>
            <p:ph type="body" idx="4294967295"/>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725"/>
              <a:buChar char="🞐"/>
            </a:pPr>
            <a:r>
              <a:rPr lang="sv-SE" sz="2300"/>
              <a:t>Noggrann anamnes- smärtdebut, smärtkaraktär, förändring? Tidigare besvär av samma typ? Kända sjd-tillstånd i övre buk- tex gallsten, ulcus/dyspepsi. Andra sjukdomar?</a:t>
            </a:r>
            <a:endParaRPr/>
          </a:p>
          <a:p>
            <a:pPr marL="342900" lvl="0" indent="-342900" algn="l" rtl="0">
              <a:lnSpc>
                <a:spcPct val="90000"/>
              </a:lnSpc>
              <a:spcBef>
                <a:spcPts val="460"/>
              </a:spcBef>
              <a:spcAft>
                <a:spcPts val="0"/>
              </a:spcAft>
              <a:buSzPts val="1725"/>
              <a:buChar char="🞐"/>
            </a:pPr>
            <a:r>
              <a:rPr lang="sv-SE" sz="2300"/>
              <a:t>Status- peritonit? Cirkulatorisk påverkan? Feber? Icterus?</a:t>
            </a:r>
            <a:endParaRPr/>
          </a:p>
          <a:p>
            <a:pPr marL="342900" lvl="0" indent="-342900" algn="l" rtl="0">
              <a:lnSpc>
                <a:spcPct val="90000"/>
              </a:lnSpc>
              <a:spcBef>
                <a:spcPts val="460"/>
              </a:spcBef>
              <a:spcAft>
                <a:spcPts val="0"/>
              </a:spcAft>
              <a:buSzPts val="1725"/>
              <a:buChar char="🞐"/>
            </a:pPr>
            <a:r>
              <a:rPr lang="sv-SE" sz="2300"/>
              <a:t>Lab- blodstatus, CRP, lever-gallstatus, amylas/lipas, elektrolyter, blödningsstatus</a:t>
            </a:r>
            <a:endParaRPr/>
          </a:p>
          <a:p>
            <a:pPr marL="342900" lvl="0" indent="-342900" algn="l" rtl="0">
              <a:lnSpc>
                <a:spcPct val="90000"/>
              </a:lnSpc>
              <a:spcBef>
                <a:spcPts val="460"/>
              </a:spcBef>
              <a:spcAft>
                <a:spcPts val="0"/>
              </a:spcAft>
              <a:buSzPts val="1725"/>
              <a:buChar char="🞐"/>
            </a:pPr>
            <a:r>
              <a:rPr lang="sv-SE" sz="2300"/>
              <a:t>Rtg- ev CT buk-beroende på allmäntillstånd.</a:t>
            </a:r>
            <a:endParaRPr/>
          </a:p>
          <a:p>
            <a:pPr marL="342900" lvl="0" indent="-342900" algn="l" rtl="0">
              <a:lnSpc>
                <a:spcPct val="90000"/>
              </a:lnSpc>
              <a:spcBef>
                <a:spcPts val="460"/>
              </a:spcBef>
              <a:spcAft>
                <a:spcPts val="0"/>
              </a:spcAft>
              <a:buSzPts val="1725"/>
              <a:buChar char="🞐"/>
            </a:pPr>
            <a:r>
              <a:rPr lang="sv-SE" sz="2300"/>
              <a:t>Överväg gallsten/cholecystit/cholangit, pancreatit, aortaaneurysm, perforerat ulcus, ileus (appendicit?).</a:t>
            </a:r>
            <a:endParaRPr/>
          </a:p>
        </p:txBody>
      </p:sp>
      <p:pic>
        <p:nvPicPr>
          <p:cNvPr id="135" name="Google Shape;135;p3"/>
          <p:cNvPicPr preferRelativeResize="0"/>
          <p:nvPr/>
        </p:nvPicPr>
        <p:blipFill rotWithShape="1">
          <a:blip r:embed="rId3">
            <a:alphaModFix/>
          </a:blip>
          <a:srcRect/>
          <a:stretch/>
        </p:blipFill>
        <p:spPr>
          <a:xfrm>
            <a:off x="7740650" y="6161088"/>
            <a:ext cx="1403350" cy="6969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41" name="Google Shape;141;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142" name="Google Shape;142;p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Fall 1:2</a:t>
            </a:r>
            <a:endParaRPr/>
          </a:p>
        </p:txBody>
      </p:sp>
      <p:sp>
        <p:nvSpPr>
          <p:cNvPr id="143" name="Google Shape;143;p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Du får labsvaren, amylas &gt;40( lipas 235), LPK 9, CRP 15, ASAT 1.3, bilirubin 15, ALP 2,1. Krea 98. Vid undersökning är buken kraftigt ömmande men mjuk och du kan höra diskreta tarmljud. Cirkulatorisk är hon stabil om än något tackycard. </a:t>
            </a:r>
            <a:endParaRPr/>
          </a:p>
          <a:p>
            <a:pPr marL="342900" lvl="0" indent="-342900" algn="l" rtl="0">
              <a:spcBef>
                <a:spcPts val="560"/>
              </a:spcBef>
              <a:spcAft>
                <a:spcPts val="0"/>
              </a:spcAft>
              <a:buSzPts val="2100"/>
              <a:buChar char="🞐"/>
            </a:pPr>
            <a:r>
              <a:rPr lang="sv-SE"/>
              <a:t>Vad drar du för slutsatser? Behov av ytterligare utredning? </a:t>
            </a:r>
            <a:endParaRPr/>
          </a:p>
          <a:p>
            <a:pPr marL="342900" lvl="0" indent="-209550" algn="l" rtl="0">
              <a:spcBef>
                <a:spcPts val="560"/>
              </a:spcBef>
              <a:spcAft>
                <a:spcPts val="0"/>
              </a:spcAft>
              <a:buSzPts val="2100"/>
              <a:buNone/>
            </a:pPr>
            <a:endParaRPr/>
          </a:p>
        </p:txBody>
      </p:sp>
      <p:pic>
        <p:nvPicPr>
          <p:cNvPr id="144" name="Google Shape;144;p4"/>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51" name="Google Shape;151;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152" name="Google Shape;152;p5"/>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2; Symptom och status</a:t>
            </a:r>
            <a:endParaRPr/>
          </a:p>
        </p:txBody>
      </p:sp>
      <p:sp>
        <p:nvSpPr>
          <p:cNvPr id="153" name="Google Shape;153;p5"/>
          <p:cNvSpPr txBox="1">
            <a:spLocks noGrp="1"/>
          </p:cNvSpPr>
          <p:nvPr>
            <p:ph type="body" idx="1"/>
          </p:nvPr>
        </p:nvSpPr>
        <p:spPr>
          <a:xfrm>
            <a:off x="457200" y="1641475"/>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sv-SE" sz="2400"/>
              <a:t>Bandformiga smärtor övre buk, ofta ut genom ryggen. Ömmar v palp, kan ha peritonit. </a:t>
            </a:r>
            <a:endParaRPr/>
          </a:p>
          <a:p>
            <a:pPr marL="342900" lvl="0" indent="-342900" algn="l" rtl="0">
              <a:spcBef>
                <a:spcPts val="480"/>
              </a:spcBef>
              <a:spcAft>
                <a:spcPts val="0"/>
              </a:spcAft>
              <a:buSzPts val="1800"/>
              <a:buChar char="🞐"/>
            </a:pPr>
            <a:r>
              <a:rPr lang="sv-SE" sz="2400"/>
              <a:t>Illamående och kräkningar, ofta även ökade smärtor vid försök till födointag. 	</a:t>
            </a:r>
            <a:endParaRPr/>
          </a:p>
          <a:p>
            <a:pPr marL="342900" lvl="0" indent="-342900" algn="l" rtl="0">
              <a:spcBef>
                <a:spcPts val="480"/>
              </a:spcBef>
              <a:spcAft>
                <a:spcPts val="0"/>
              </a:spcAft>
              <a:buSzPts val="1800"/>
              <a:buChar char="🞐"/>
            </a:pPr>
            <a:r>
              <a:rPr lang="sv-SE" sz="2400"/>
              <a:t>Stor variation i svårighetsgraden i symptombilden. </a:t>
            </a:r>
            <a:endParaRPr/>
          </a:p>
          <a:p>
            <a:pPr marL="342900" lvl="0" indent="-342900" algn="l" rtl="0">
              <a:spcBef>
                <a:spcPts val="480"/>
              </a:spcBef>
              <a:spcAft>
                <a:spcPts val="0"/>
              </a:spcAft>
              <a:buSzPts val="1800"/>
              <a:buChar char="🞐"/>
            </a:pPr>
            <a:r>
              <a:rPr lang="sv-SE" sz="2400"/>
              <a:t>Lab i kombination med anamnes/status ger diagnosen. CT akut har betydelse ffa för diffdiagnostik.</a:t>
            </a:r>
            <a:endParaRPr/>
          </a:p>
        </p:txBody>
      </p:sp>
      <p:pic>
        <p:nvPicPr>
          <p:cNvPr id="154" name="Google Shape;154;p5"/>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61" name="Google Shape;161;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162" name="Google Shape;162;p6"/>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3; Etiologi</a:t>
            </a:r>
            <a:endParaRPr/>
          </a:p>
        </p:txBody>
      </p:sp>
      <p:sp>
        <p:nvSpPr>
          <p:cNvPr id="163" name="Google Shape;163;p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50"/>
              <a:buChar char="🞐"/>
            </a:pPr>
            <a:r>
              <a:rPr lang="sv-SE" sz="2600"/>
              <a:t>Incidensen 20-30 fall/100000 /år(Sverige).</a:t>
            </a:r>
            <a:endParaRPr/>
          </a:p>
          <a:p>
            <a:pPr marL="342900" lvl="0" indent="-342900" algn="l" rtl="0">
              <a:lnSpc>
                <a:spcPct val="90000"/>
              </a:lnSpc>
              <a:spcBef>
                <a:spcPts val="520"/>
              </a:spcBef>
              <a:spcAft>
                <a:spcPts val="0"/>
              </a:spcAft>
              <a:buSzPts val="1950"/>
              <a:buChar char="🞐"/>
            </a:pPr>
            <a:r>
              <a:rPr lang="sv-SE" sz="2600"/>
              <a:t>Vanligaste utlösande orsak till är (i Sverige) gallsten och alkohol. Andra orsaker är läkemedel,, pancreasgångobstruktion, annan sjukdom, trauma och iatrogena orsaker.</a:t>
            </a:r>
            <a:endParaRPr/>
          </a:p>
          <a:p>
            <a:pPr marL="342900" lvl="0" indent="-342900" algn="l" rtl="0">
              <a:lnSpc>
                <a:spcPct val="90000"/>
              </a:lnSpc>
              <a:spcBef>
                <a:spcPts val="520"/>
              </a:spcBef>
              <a:spcAft>
                <a:spcPts val="0"/>
              </a:spcAft>
              <a:buSzPts val="1950"/>
              <a:buChar char="🞐"/>
            </a:pPr>
            <a:r>
              <a:rPr lang="sv-SE" sz="2600"/>
              <a:t>Total mortalitet ca 1-2%</a:t>
            </a:r>
            <a:endParaRPr sz="2400"/>
          </a:p>
          <a:p>
            <a:pPr marL="342900" lvl="0" indent="-219075" algn="l" rtl="0">
              <a:lnSpc>
                <a:spcPct val="90000"/>
              </a:lnSpc>
              <a:spcBef>
                <a:spcPts val="520"/>
              </a:spcBef>
              <a:spcAft>
                <a:spcPts val="0"/>
              </a:spcAft>
              <a:buSzPts val="1950"/>
              <a:buNone/>
            </a:pPr>
            <a:endParaRPr sz="2600"/>
          </a:p>
          <a:p>
            <a:pPr marL="342900" lvl="0" indent="-342900" algn="l" rtl="0">
              <a:lnSpc>
                <a:spcPct val="90000"/>
              </a:lnSpc>
              <a:spcBef>
                <a:spcPts val="520"/>
              </a:spcBef>
              <a:spcAft>
                <a:spcPts val="0"/>
              </a:spcAft>
              <a:buSzPts val="1950"/>
              <a:buNone/>
            </a:pPr>
            <a:endParaRPr sz="2600"/>
          </a:p>
          <a:p>
            <a:pPr marL="342900" lvl="0" indent="-219075" algn="l" rtl="0">
              <a:spcBef>
                <a:spcPts val="520"/>
              </a:spcBef>
              <a:spcAft>
                <a:spcPts val="0"/>
              </a:spcAft>
              <a:buSzPts val="1950"/>
              <a:buNone/>
            </a:pPr>
            <a:endParaRPr sz="2600"/>
          </a:p>
        </p:txBody>
      </p:sp>
      <p:pic>
        <p:nvPicPr>
          <p:cNvPr id="164" name="Google Shape;164;p6"/>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71" name="Google Shape;171;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
        <p:nvSpPr>
          <p:cNvPr id="172" name="Google Shape;172;p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 4; Patofysiologi</a:t>
            </a:r>
            <a:endParaRPr/>
          </a:p>
        </p:txBody>
      </p:sp>
      <p:sp>
        <p:nvSpPr>
          <p:cNvPr id="173" name="Google Shape;173;p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50"/>
              <a:buNone/>
            </a:pPr>
            <a:endParaRPr sz="2600"/>
          </a:p>
          <a:p>
            <a:pPr marL="342900" lvl="0" indent="-342900" algn="l" rtl="0">
              <a:lnSpc>
                <a:spcPct val="90000"/>
              </a:lnSpc>
              <a:spcBef>
                <a:spcPts val="480"/>
              </a:spcBef>
              <a:spcAft>
                <a:spcPts val="0"/>
              </a:spcAft>
              <a:buSzPts val="1800"/>
              <a:buChar char="🞐"/>
            </a:pPr>
            <a:r>
              <a:rPr lang="sv-SE" sz="2400"/>
              <a:t>Pancreasenzymer seceneras som inaktiva pro-enzymer förpackade tillsammans med inhibitorer för att förhindra prematur aktivering.</a:t>
            </a:r>
            <a:endParaRPr/>
          </a:p>
          <a:p>
            <a:pPr marL="342900" lvl="0" indent="-342900" algn="l" rtl="0">
              <a:lnSpc>
                <a:spcPct val="90000"/>
              </a:lnSpc>
              <a:spcBef>
                <a:spcPts val="480"/>
              </a:spcBef>
              <a:spcAft>
                <a:spcPts val="0"/>
              </a:spcAft>
              <a:buSzPts val="1800"/>
              <a:buChar char="🞐"/>
            </a:pPr>
            <a:r>
              <a:rPr lang="sv-SE" sz="2400"/>
              <a:t>Aktivering sker på ett kontrollerat sätt i duodenum där först trypsinogen aktiveras till trypsin vilket utlöser en aktiveringskaskad.</a:t>
            </a:r>
            <a:endParaRPr/>
          </a:p>
          <a:p>
            <a:pPr marL="342900" lvl="0" indent="-342900" algn="l" rtl="0">
              <a:lnSpc>
                <a:spcPct val="90000"/>
              </a:lnSpc>
              <a:spcBef>
                <a:spcPts val="480"/>
              </a:spcBef>
              <a:spcAft>
                <a:spcPts val="0"/>
              </a:spcAft>
              <a:buSzPts val="1800"/>
              <a:buNone/>
            </a:pPr>
            <a:endParaRPr sz="2400"/>
          </a:p>
          <a:p>
            <a:pPr marL="342900" lvl="0" indent="-219075" algn="l" rtl="0">
              <a:lnSpc>
                <a:spcPct val="90000"/>
              </a:lnSpc>
              <a:spcBef>
                <a:spcPts val="520"/>
              </a:spcBef>
              <a:spcAft>
                <a:spcPts val="0"/>
              </a:spcAft>
              <a:buSzPts val="1950"/>
              <a:buNone/>
            </a:pPr>
            <a:endParaRPr sz="2600"/>
          </a:p>
          <a:p>
            <a:pPr marL="342900" lvl="0" indent="-342900" algn="l" rtl="0">
              <a:lnSpc>
                <a:spcPct val="90000"/>
              </a:lnSpc>
              <a:spcBef>
                <a:spcPts val="520"/>
              </a:spcBef>
              <a:spcAft>
                <a:spcPts val="0"/>
              </a:spcAft>
              <a:buSzPts val="1950"/>
              <a:buNone/>
            </a:pPr>
            <a:endParaRPr sz="2600"/>
          </a:p>
          <a:p>
            <a:pPr marL="342900" lvl="0" indent="-219075" algn="l" rtl="0">
              <a:spcBef>
                <a:spcPts val="520"/>
              </a:spcBef>
              <a:spcAft>
                <a:spcPts val="0"/>
              </a:spcAft>
              <a:buSzPts val="1950"/>
              <a:buNone/>
            </a:pPr>
            <a:endParaRPr sz="2600"/>
          </a:p>
        </p:txBody>
      </p:sp>
      <p:pic>
        <p:nvPicPr>
          <p:cNvPr id="174" name="Google Shape;174;p7"/>
          <p:cNvPicPr preferRelativeResize="0"/>
          <p:nvPr/>
        </p:nvPicPr>
        <p:blipFill rotWithShape="1">
          <a:blip r:embed="rId3">
            <a:alphaModFix/>
          </a:blip>
          <a:srcRect/>
          <a:stretch/>
        </p:blipFill>
        <p:spPr>
          <a:xfrm>
            <a:off x="7667625" y="6124575"/>
            <a:ext cx="1476375" cy="733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SE"/>
              <a:t>Faktaruta4; forts</a:t>
            </a:r>
            <a:endParaRPr/>
          </a:p>
        </p:txBody>
      </p:sp>
      <p:sp>
        <p:nvSpPr>
          <p:cNvPr id="181" name="Google Shape;181;p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100"/>
              <a:buChar char="🞐"/>
            </a:pPr>
            <a:r>
              <a:rPr lang="sv-SE"/>
              <a:t>Pga acinär skada sker en prematur aktivering av enzymerna.</a:t>
            </a:r>
            <a:endParaRPr/>
          </a:p>
          <a:p>
            <a:pPr marL="342900" lvl="0" indent="-342900" algn="l" rtl="0">
              <a:spcBef>
                <a:spcPts val="560"/>
              </a:spcBef>
              <a:spcAft>
                <a:spcPts val="0"/>
              </a:spcAft>
              <a:buSzPts val="2100"/>
              <a:buChar char="🞐"/>
            </a:pPr>
            <a:r>
              <a:rPr lang="sv-SE"/>
              <a:t>Aktiverade enzymer läcker ut i interstitiet och aktiverar i sin tur en inflammationskaskad.</a:t>
            </a:r>
            <a:endParaRPr/>
          </a:p>
          <a:p>
            <a:pPr marL="342900" lvl="0" indent="-342900" algn="l" rtl="0">
              <a:spcBef>
                <a:spcPts val="560"/>
              </a:spcBef>
              <a:spcAft>
                <a:spcPts val="0"/>
              </a:spcAft>
              <a:buSzPts val="2100"/>
              <a:buChar char="🞐"/>
            </a:pPr>
            <a:r>
              <a:rPr lang="sv-SE"/>
              <a:t>Inflammationen ger ökad permeabilitet och ödem, försämrad microcirkulation ger förutsättningar för nekros.</a:t>
            </a:r>
            <a:endParaRPr/>
          </a:p>
          <a:p>
            <a:pPr marL="342900" lvl="0" indent="-342900" algn="l" rtl="0">
              <a:spcBef>
                <a:spcPts val="560"/>
              </a:spcBef>
              <a:spcAft>
                <a:spcPts val="0"/>
              </a:spcAft>
              <a:buSzPts val="2100"/>
              <a:buNone/>
            </a:pPr>
            <a:r>
              <a:rPr lang="sv-SE"/>
              <a:t>  </a:t>
            </a:r>
            <a:endParaRPr/>
          </a:p>
          <a:p>
            <a:pPr marL="342900" lvl="0" indent="-209550" algn="l" rtl="0">
              <a:spcBef>
                <a:spcPts val="560"/>
              </a:spcBef>
              <a:spcAft>
                <a:spcPts val="0"/>
              </a:spcAft>
              <a:buSzPts val="2100"/>
              <a:buNone/>
            </a:pPr>
            <a:endParaRPr/>
          </a:p>
        </p:txBody>
      </p:sp>
      <p:sp>
        <p:nvSpPr>
          <p:cNvPr id="182" name="Google Shape;182;p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22/04/16</a:t>
            </a:r>
            <a:endParaRPr/>
          </a:p>
        </p:txBody>
      </p:sp>
      <p:sp>
        <p:nvSpPr>
          <p:cNvPr id="183" name="Google Shape;183;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sv-SE"/>
              <a:t>KUB - Kurs Svensk Kirurgisk Förening För Övre abdominell Kirurgi</a:t>
            </a:r>
            <a:endParaRPr/>
          </a:p>
        </p:txBody>
      </p:sp>
    </p:spTree>
  </p:cSld>
  <p:clrMapOvr>
    <a:masterClrMapping/>
  </p:clrMapOvr>
</p:sld>
</file>

<file path=ppt/theme/theme1.xml><?xml version="1.0" encoding="utf-8"?>
<a:theme xmlns:a="http://schemas.openxmlformats.org/drawingml/2006/main" name="Pancreatit-Nordensson">
  <a:themeElements>
    <a:clrScheme name="Nivå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2624</Words>
  <Application>Microsoft Office PowerPoint</Application>
  <PresentationFormat>Bildspel på skärmen (4:3)</PresentationFormat>
  <Paragraphs>216</Paragraphs>
  <Slides>29</Slides>
  <Notes>29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29</vt:i4>
      </vt:variant>
    </vt:vector>
  </HeadingPairs>
  <TitlesOfParts>
    <vt:vector size="35" baseType="lpstr">
      <vt:lpstr>Garamond</vt:lpstr>
      <vt:lpstr>Arial</vt:lpstr>
      <vt:lpstr>Noto Sans Symbols</vt:lpstr>
      <vt:lpstr>Verdana</vt:lpstr>
      <vt:lpstr>Times New Roman</vt:lpstr>
      <vt:lpstr>Pancreatit-Nordensson</vt:lpstr>
      <vt:lpstr>PANCREATIT</vt:lpstr>
      <vt:lpstr>PowerPoint-presentation</vt:lpstr>
      <vt:lpstr>Fall 1:1</vt:lpstr>
      <vt:lpstr>Faktaruta 1</vt:lpstr>
      <vt:lpstr>Fall 1:2</vt:lpstr>
      <vt:lpstr>Faktaruta 2; Symptom och status</vt:lpstr>
      <vt:lpstr>Faktaruta 3; Etiologi</vt:lpstr>
      <vt:lpstr>Faktaruta 4; Patofysiologi</vt:lpstr>
      <vt:lpstr>Faktaruta4; forts</vt:lpstr>
      <vt:lpstr>Fall 1:3</vt:lpstr>
      <vt:lpstr>Faktaruta 5; Initialt omhändertagande</vt:lpstr>
      <vt:lpstr>Fall 1:4</vt:lpstr>
      <vt:lpstr>Faktaruta 6; Lindrig akut pancreatit</vt:lpstr>
      <vt:lpstr>Fall 2:1</vt:lpstr>
      <vt:lpstr>CT SAP</vt:lpstr>
      <vt:lpstr>Faktaruta 7; Svår akut pancreatit- SAP</vt:lpstr>
      <vt:lpstr>Fall 2:2</vt:lpstr>
      <vt:lpstr>CT pancreasabscess</vt:lpstr>
      <vt:lpstr>Faktaruta 8; Pancreasabscess</vt:lpstr>
      <vt:lpstr>Necrosectomi</vt:lpstr>
      <vt:lpstr>Fall 2:3</vt:lpstr>
      <vt:lpstr>Faktaruta 8; Uppföljning</vt:lpstr>
      <vt:lpstr>CT pseudocysta</vt:lpstr>
      <vt:lpstr>Faktaruta 9; Pseudocysta</vt:lpstr>
      <vt:lpstr>Faktaruta 9; forts</vt:lpstr>
      <vt:lpstr>Fall 2:4</vt:lpstr>
      <vt:lpstr>Kronisk pancreatit</vt:lpstr>
      <vt:lpstr>Faktaruta 9; Kronisk pancreatit</vt:lpstr>
      <vt:lpstr>Faktaruta 10;  Kronisk pancratit- behandling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PANCREATIT</dc:title>
  <dc:creator>Cecilia Nordenson</dc:creator>
  <cp:lastModifiedBy>Simion Luana, Kir sekt Övre Gastro</cp:lastModifiedBy>
  <cp:revision>1</cp:revision>
  <dcterms:created xsi:type="dcterms:W3CDTF">2012-05-01T12:54:04Z</dcterms:created>
  <dcterms:modified xsi:type="dcterms:W3CDTF">2022-08-17T11:28:10Z</dcterms:modified>
</cp:coreProperties>
</file>