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442" r:id="rId3"/>
    <p:sldId id="443" r:id="rId4"/>
    <p:sldId id="584" r:id="rId5"/>
    <p:sldId id="560" r:id="rId6"/>
    <p:sldId id="259" r:id="rId7"/>
    <p:sldId id="287" r:id="rId8"/>
    <p:sldId id="543" r:id="rId9"/>
    <p:sldId id="547" r:id="rId10"/>
    <p:sldId id="546" r:id="rId11"/>
    <p:sldId id="374" r:id="rId12"/>
    <p:sldId id="557" r:id="rId13"/>
    <p:sldId id="425" r:id="rId14"/>
    <p:sldId id="277" r:id="rId15"/>
    <p:sldId id="421" r:id="rId16"/>
    <p:sldId id="411" r:id="rId17"/>
    <p:sldId id="427" r:id="rId18"/>
    <p:sldId id="548" r:id="rId19"/>
    <p:sldId id="422" r:id="rId20"/>
    <p:sldId id="423" r:id="rId21"/>
    <p:sldId id="564" r:id="rId22"/>
    <p:sldId id="356" r:id="rId23"/>
    <p:sldId id="363" r:id="rId24"/>
    <p:sldId id="428" r:id="rId25"/>
    <p:sldId id="561" r:id="rId26"/>
    <p:sldId id="552" r:id="rId27"/>
    <p:sldId id="429" r:id="rId28"/>
    <p:sldId id="435" r:id="rId29"/>
    <p:sldId id="331" r:id="rId30"/>
    <p:sldId id="332" r:id="rId31"/>
    <p:sldId id="268" r:id="rId32"/>
    <p:sldId id="305" r:id="rId33"/>
    <p:sldId id="430" r:id="rId34"/>
    <p:sldId id="431" r:id="rId35"/>
    <p:sldId id="296" r:id="rId36"/>
    <p:sldId id="327" r:id="rId37"/>
    <p:sldId id="298" r:id="rId38"/>
    <p:sldId id="451" r:id="rId39"/>
    <p:sldId id="396" r:id="rId40"/>
    <p:sldId id="563" r:id="rId41"/>
    <p:sldId id="379" r:id="rId42"/>
    <p:sldId id="265" r:id="rId43"/>
    <p:sldId id="264" r:id="rId44"/>
    <p:sldId id="586" r:id="rId45"/>
    <p:sldId id="335" r:id="rId46"/>
    <p:sldId id="262" r:id="rId47"/>
    <p:sldId id="376" r:id="rId48"/>
    <p:sldId id="556" r:id="rId49"/>
    <p:sldId id="578" r:id="rId50"/>
    <p:sldId id="453" r:id="rId51"/>
    <p:sldId id="591" r:id="rId52"/>
    <p:sldId id="592" r:id="rId53"/>
    <p:sldId id="372" r:id="rId54"/>
    <p:sldId id="448" r:id="rId55"/>
    <p:sldId id="440" r:id="rId56"/>
    <p:sldId id="593" r:id="rId57"/>
    <p:sldId id="589" r:id="rId58"/>
    <p:sldId id="579" r:id="rId59"/>
    <p:sldId id="588" r:id="rId60"/>
    <p:sldId id="583" r:id="rId61"/>
    <p:sldId id="403" r:id="rId62"/>
    <p:sldId id="413" r:id="rId63"/>
    <p:sldId id="426" r:id="rId64"/>
    <p:sldId id="288" r:id="rId65"/>
    <p:sldId id="553" r:id="rId66"/>
    <p:sldId id="278" r:id="rId67"/>
    <p:sldId id="544" r:id="rId68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/>
    <p:restoredTop sz="93099"/>
  </p:normalViewPr>
  <p:slideViewPr>
    <p:cSldViewPr snapToGrid="0" snapToObjects="1">
      <p:cViewPr varScale="1">
        <p:scale>
          <a:sx n="36" d="100"/>
          <a:sy n="36" d="100"/>
        </p:scale>
        <p:origin x="9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D4BA9-64E3-4934-AC02-865082772137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92243-E898-4463-A349-D9CBD2B272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8282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05.1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07.94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13.0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13.8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14.2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18.9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3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3T05:34:31.3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8572.90625"/>
      <inkml:brushProperty name="anchorY" value="-94856.4375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11E73-3C62-7D4B-AF80-3D6DE3A9C6B5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7081B-C7F7-AF45-B3E9-BFE86E4990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031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7081B-C7F7-AF45-B3E9-BFE86E49904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930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7081B-C7F7-AF45-B3E9-BFE86E49904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856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7081B-C7F7-AF45-B3E9-BFE86E49904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546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2DE277-A808-0147-9EFC-B2078D38D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49EE1D8-B298-CA4B-9C61-5F0C050E4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D77EA8-BA0E-8449-BE24-CB1CB939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5214B34-400D-794F-ACD5-CBAC763A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05C170F-60C3-5C48-9BA7-2A14EC86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850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3D5A68-1DBE-544E-9DFF-DDDC3909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B9DC464-9ABA-FA47-BD40-97ADF2A48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DE7E273-6239-CA48-AFD0-2BC1DB294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0580693-FC6D-CB45-8B2E-ABCA81CC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A30A56-F79F-9C49-BCCA-D0F1C54C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19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D3D2A6E-FC2D-434A-BA54-8D4F5352E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0461006-9155-704A-B925-8EA90CC80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E3397D-A174-3F40-A1EC-BB647EF0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47FD6E-C821-C442-93E2-00BE6A030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DE6E560-FEEA-9347-9F34-056D8F5F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8328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912001" y="2350800"/>
            <a:ext cx="9984316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57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912001" y="2350800"/>
            <a:ext cx="9984316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07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912001" y="2350800"/>
            <a:ext cx="9984316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159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912001" y="2350800"/>
            <a:ext cx="9984316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07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912001" y="2350800"/>
            <a:ext cx="9984316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58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912001" y="2350800"/>
            <a:ext cx="9984316" cy="381635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71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 hasCustomPrompt="1"/>
          </p:nvPr>
        </p:nvSpPr>
        <p:spPr>
          <a:xfrm>
            <a:off x="912000" y="2350800"/>
            <a:ext cx="5088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innehåll 3"/>
          <p:cNvSpPr>
            <a:spLocks noGrp="1"/>
          </p:cNvSpPr>
          <p:nvPr>
            <p:ph sz="quarter" idx="13" hasCustomPrompt="1"/>
          </p:nvPr>
        </p:nvSpPr>
        <p:spPr>
          <a:xfrm>
            <a:off x="6384597" y="2350800"/>
            <a:ext cx="5088000" cy="3888000"/>
          </a:xfrm>
        </p:spPr>
        <p:txBody>
          <a:bodyPr/>
          <a:lstStyle>
            <a:lvl1pPr marL="216000" indent="-216000">
              <a:defRPr/>
            </a:lvl1pPr>
            <a:lvl2pPr marL="432000" indent="-216000">
              <a:defRPr/>
            </a:lvl2pPr>
            <a:lvl3pPr marL="648000" indent="-216000">
              <a:defRPr/>
            </a:lvl3pPr>
            <a:lvl4pPr marL="864000" indent="-216000">
              <a:defRPr/>
            </a:lvl4pPr>
            <a:lvl5pPr marL="1080000" indent="-216000">
              <a:defRPr/>
            </a:lvl5pPr>
          </a:lstStyle>
          <a:p>
            <a:pPr lvl="0"/>
            <a:r>
              <a:rPr lang="sv-SE" dirty="0"/>
              <a:t>Skriv in din text eller klicka på ikonerna nedan för att infoga objekt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6A61E-93B8-384D-8975-0A89DB09A550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5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sida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07352"/>
            <a:ext cx="3983765" cy="3456384"/>
          </a:xfrm>
        </p:spPr>
        <p:txBody>
          <a:bodyPr tIns="0" bIns="0" rtlCol="0" anchor="ctr">
            <a:noAutofit/>
          </a:bodyPr>
          <a:lstStyle>
            <a:lvl1pPr marL="0" marR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/>
            </a:lvl1pPr>
          </a:lstStyle>
          <a:p>
            <a:pPr marL="0" marR="0" lvl="0" indent="0" algn="ctr" defTabSz="457200" rtl="0" eaLnBrk="0" fontAlgn="base" latinLnBrk="0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7" name="Platshållare för bild 7"/>
          <p:cNvSpPr>
            <a:spLocks noGrp="1"/>
          </p:cNvSpPr>
          <p:nvPr>
            <p:ph type="pic" sz="quarter" idx="14" hasCustomPrompt="1"/>
          </p:nvPr>
        </p:nvSpPr>
        <p:spPr>
          <a:xfrm>
            <a:off x="4108474" y="3407352"/>
            <a:ext cx="3975053" cy="3456384"/>
          </a:xfrm>
        </p:spPr>
        <p:txBody>
          <a:bodyPr vert="horz" lIns="0" tIns="0" rIns="0" bIns="0" rtlCol="0" anchor="ctr">
            <a:no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5" hasCustomPrompt="1"/>
          </p:nvPr>
        </p:nvSpPr>
        <p:spPr>
          <a:xfrm>
            <a:off x="8208235" y="3407352"/>
            <a:ext cx="3983765" cy="3456384"/>
          </a:xfrm>
        </p:spPr>
        <p:txBody>
          <a:bodyPr vert="horz" lIns="0" tIns="0" rIns="0" bIns="0" rtlCol="0" anchor="ctr">
            <a:noAutofit/>
          </a:bodyPr>
          <a:lstStyle>
            <a:lvl1pPr marL="180000" indent="-180000" algn="ctr">
              <a:buNone/>
              <a:defRPr lang="sv-SE" sz="1600" noProof="0" dirty="0" smtClean="0"/>
            </a:lvl1pPr>
          </a:lstStyle>
          <a:p>
            <a:pPr marL="0" marR="0" lvl="0" indent="0" algn="ctr" latinLnBrk="0">
              <a:buClrTx/>
              <a:buSzTx/>
              <a:tabLst/>
            </a:pPr>
            <a:r>
              <a:rPr lang="sv-SE" noProof="0" dirty="0"/>
              <a:t>Klicka på ikonen</a:t>
            </a:r>
            <a:br>
              <a:rPr lang="sv-SE" noProof="0" dirty="0"/>
            </a:br>
            <a:br>
              <a:rPr lang="sv-SE" noProof="0" dirty="0"/>
            </a:br>
            <a:r>
              <a:rPr lang="sv-SE" noProof="0" dirty="0"/>
              <a:t>för att lägga till en bild</a:t>
            </a:r>
          </a:p>
        </p:txBody>
      </p:sp>
      <p:sp>
        <p:nvSpPr>
          <p:cNvPr id="23" name="Rubrik 1"/>
          <p:cNvSpPr>
            <a:spLocks noGrp="1"/>
          </p:cNvSpPr>
          <p:nvPr>
            <p:ph type="ctrTitle" hasCustomPrompt="1"/>
          </p:nvPr>
        </p:nvSpPr>
        <p:spPr>
          <a:xfrm>
            <a:off x="912000" y="1643233"/>
            <a:ext cx="10560000" cy="1143000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sv-SE" sz="3600" cap="all" baseline="0" dirty="0">
                <a:latin typeface="Arial Narrow" panose="020B060602020203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sv-SE" dirty="0"/>
              <a:t>Presentationens titel</a:t>
            </a:r>
          </a:p>
        </p:txBody>
      </p:sp>
      <p:sp>
        <p:nvSpPr>
          <p:cNvPr id="24" name="Platshållare för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912000" y="2924746"/>
            <a:ext cx="10560000" cy="216222"/>
          </a:xfrm>
        </p:spPr>
        <p:txBody>
          <a:bodyPr tIns="0" bIns="0" anchor="ctr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0" i="0" cap="all" baseline="0">
                <a:latin typeface="Arial Narrow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författarens namn och titel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 eaLnBrk="0" hangingPunct="0"/>
            <a:r>
              <a:rPr lang="sv-SE"/>
              <a:t>ORGANISATIONSNAMN (ÄNDRA SIDHUVUD VIA FLIKEN INFOGA-SIDHUVUD/SIDFOT)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117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8495F0-1CDB-044B-B9D0-04973E2A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E58D56-25DB-CF42-8E22-9B2F89CFA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8857FE-6ACD-9740-9560-64232C6E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EBDBE1A-FA83-0B42-95E7-FC1D232A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08C476-D095-7D4A-91C3-F8311389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69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AF7E63-5A84-4142-9B4B-CEDDAA7E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485ABDD-7834-3C41-BEE3-495ADD2FC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602930-47DE-1A45-AD1C-1039B78E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D1A8F4E-95C2-D149-BC77-15E5CE3A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1E4D5B-B506-614F-98CA-3EB9DDFD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23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213AE8-6F4E-1C4B-AE70-2E946A54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F6546E-68A5-864C-8CC2-B2FCE256E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3C66E6-36C6-0744-A174-ACD300AD6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EB54C6-5EEF-D645-B917-CF2959BD4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AB69A0-3AD5-F647-B947-A54C7AE9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BB608F-B1AC-3941-80FF-AEAC5CEE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271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3C8A7F-010A-3C4E-BA85-2B7258DB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050B3D-D28B-DE42-BA00-C8D048113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7258758-9953-8E45-9CB7-2D810E2A3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430BA4C-E2DA-CE42-A9CD-5DCE3AE8E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C0ED01F-5A9A-3544-8F8A-27B0D9F68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C8A5B41-019E-9C45-834B-51D6F50A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3CA2615-EB7D-2545-BBF0-5B1DCF8D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65FE7F9-609A-0B44-8C02-30CD0D46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514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F4EF40-21B4-E14D-A0C8-85E2F51B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03B92C6-6C93-8342-8C9B-74EC7EE7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A38B378-8714-6748-A286-EBC7170B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1556B6B-57F4-0E43-81BD-2BC95148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052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3CCDE68-308B-0541-8237-B7497D31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822B8F4-7028-8749-9C04-54B3D863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F36413-A1C7-1A49-B573-6A3C4757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9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88B0BD-3616-0243-B521-244D4B17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D6CBC1-0B83-3143-B758-BF52450B4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1FCABE6-6856-E44B-8E67-CE96AF1A7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129BBDE-55AD-C348-998F-37C54C14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69851EC-5A58-1A48-8B75-E206356B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C10DB3-DF6E-9940-9D1B-80197B23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948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E28561-1FEE-4E4B-9970-0000340B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BAB551B-F75C-1347-9CAC-983121B3F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F6576B5-372C-9B4B-83E9-9333FBF38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E9E29C0-906E-6548-AAEF-5EE0207A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1F15437-69A2-6947-8B6D-5C674A25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B0E61DC-8CB7-194F-8D4C-36F9482B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964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017CA71-BCD1-B54D-BD3A-41F743F6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40E37C3-4805-4340-AE5F-039BC2938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63B76A-1AEE-DA43-8D5E-031E58C06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D74A7-C31D-E342-A6E8-6811F5EFB363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12A063-3929-5B40-917F-5D63A2BA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217567-006B-894F-B4BF-06D9E280F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A307C-4C95-BE44-AFC8-C5E4AC38C8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95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82" r:id="rId15"/>
    <p:sldLayoutId id="2147483684" r:id="rId16"/>
    <p:sldLayoutId id="2147483685" r:id="rId17"/>
    <p:sldLayoutId id="2147483703" r:id="rId18"/>
    <p:sldLayoutId id="214748370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6.xml"/><Relationship Id="rId18" Type="http://schemas.openxmlformats.org/officeDocument/2006/relationships/image" Target="../media/image3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2.png"/><Relationship Id="rId17" Type="http://schemas.openxmlformats.org/officeDocument/2006/relationships/customXml" Target="../ink/ink8.xml"/><Relationship Id="rId2" Type="http://schemas.openxmlformats.org/officeDocument/2006/relationships/image" Target="../media/image24.tiff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customXml" Target="../ink/ink4.xml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fp.se/brostpatologi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hyperlink" Target="https://www.annalsofoncology.org/article/S0923-7534(19)31369-9/fulltex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manticscholar.org/paper/PI3K-pathway-inhibitors-approach-junction-Holmes/ed9568796881883b9ac86efcb433088e1571c4a3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robbins-cotran-pathologic-basis-disease-professional-kumar-9" TargetMode="External"/><Relationship Id="rId2" Type="http://schemas.openxmlformats.org/officeDocument/2006/relationships/hyperlink" Target="http://www.svfp.se/brostpatologi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633B526-02A9-274F-9DB1-CE18644BA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sv-SE" sz="6600" dirty="0"/>
              <a:t>BASAL BRÖSTPATOLOGI</a:t>
            </a:r>
            <a:br>
              <a:rPr lang="sv-SE" sz="6600" dirty="0"/>
            </a:br>
            <a:r>
              <a:rPr lang="sv-SE" sz="6600" dirty="0"/>
              <a:t>KUB-KURS GÖTEBORG</a:t>
            </a:r>
            <a:br>
              <a:rPr lang="sv-SE" sz="6600" dirty="0"/>
            </a:br>
            <a:r>
              <a:rPr lang="sv-SE" sz="6600" dirty="0"/>
              <a:t>2022-11-07</a:t>
            </a:r>
            <a:br>
              <a:rPr lang="sv-SE" sz="6600" dirty="0"/>
            </a:br>
            <a:endParaRPr lang="sv-SE" sz="6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3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75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4ED6CC5-C473-4FCC-8EF4-273EF8904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46" y="950489"/>
            <a:ext cx="6666457" cy="14578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VÄVNADSPROVER FÖR HISTOLOGI: </a:t>
            </a:r>
            <a:br>
              <a:rPr lang="en-US" sz="3200" dirty="0"/>
            </a:br>
            <a:r>
              <a:rPr lang="en-US" sz="3200" dirty="0"/>
              <a:t>NÅLBIOPSI / COREBIOPSI </a:t>
            </a:r>
          </a:p>
        </p:txBody>
      </p:sp>
      <p:sp>
        <p:nvSpPr>
          <p:cNvPr id="103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EC51F16-5E10-1249-A339-457AC458171D}"/>
              </a:ext>
            </a:extLst>
          </p:cNvPr>
          <p:cNvSpPr txBox="1"/>
          <p:nvPr/>
        </p:nvSpPr>
        <p:spPr>
          <a:xfrm>
            <a:off x="612648" y="2908005"/>
            <a:ext cx="5295015" cy="32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Tunna</a:t>
            </a:r>
            <a:r>
              <a:rPr lang="en-US" sz="2200" dirty="0"/>
              <a:t> </a:t>
            </a:r>
            <a:r>
              <a:rPr lang="en-US" sz="2200" dirty="0" err="1"/>
              <a:t>vävnadslängder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Smala</a:t>
            </a:r>
            <a:r>
              <a:rPr lang="en-US" sz="2200" dirty="0"/>
              <a:t> </a:t>
            </a:r>
            <a:r>
              <a:rPr lang="en-US" sz="2200" dirty="0" err="1"/>
              <a:t>vävnadslängder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Ibland</a:t>
            </a:r>
            <a:r>
              <a:rPr lang="en-US" sz="2200" dirty="0"/>
              <a:t> </a:t>
            </a:r>
            <a:r>
              <a:rPr lang="en-US" sz="2200" dirty="0" err="1"/>
              <a:t>fragmenterade</a:t>
            </a:r>
            <a:endParaRPr lang="en-US" sz="22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Stickprov</a:t>
            </a:r>
            <a:endParaRPr lang="en-US" sz="2200" dirty="0"/>
          </a:p>
        </p:txBody>
      </p:sp>
      <p:pic>
        <p:nvPicPr>
          <p:cNvPr id="1026" name="Picture 2" descr="Core Needle Biopsy of the Breast | Core Needle Biopsy">
            <a:extLst>
              <a:ext uri="{FF2B5EF4-FFF2-40B4-BE49-F238E27FC236}">
                <a16:creationId xmlns:a16="http://schemas.microsoft.com/office/drawing/2014/main" id="{E251C638-8C21-DF4B-BAF3-3A20E7C51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852" y="476778"/>
            <a:ext cx="4170947" cy="35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1485C10-BC60-4A19-BF98-804B22D93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470" y="4078279"/>
            <a:ext cx="5431536" cy="2389875"/>
          </a:xfrm>
          <a:prstGeom prst="rect">
            <a:avLst/>
          </a:prstGeom>
        </p:spPr>
      </p:pic>
      <p:pic>
        <p:nvPicPr>
          <p:cNvPr id="21" name="Picture 4" descr="Breast core needle biopsy – Diagnostic issues and controversies">
            <a:extLst>
              <a:ext uri="{FF2B5EF4-FFF2-40B4-BE49-F238E27FC236}">
                <a16:creationId xmlns:a16="http://schemas.microsoft.com/office/drawing/2014/main" id="{817319A0-88B6-2042-A042-800A5C35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saturation sat="7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2884" y="4427203"/>
            <a:ext cx="3234404" cy="174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7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2D6834D-5316-4A7C-A9BA-51653F7A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GODARTADE FÖRÄNDRINGAR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AD4C11A-8F62-4960-9A33-5F772EDCD2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endParaRPr lang="en-US" sz="2200" dirty="0"/>
          </a:p>
          <a:p>
            <a:pPr indent="-228600"/>
            <a:r>
              <a:rPr lang="en-US" sz="2200" dirty="0"/>
              <a:t>1. INFLAMMATORISKA OCH REAKTIVA TILLSTÅND</a:t>
            </a:r>
          </a:p>
          <a:p>
            <a:pPr indent="-228600"/>
            <a:endParaRPr lang="en-US" sz="2200" dirty="0"/>
          </a:p>
          <a:p>
            <a:pPr indent="-228600"/>
            <a:r>
              <a:rPr lang="en-US" sz="2200" dirty="0"/>
              <a:t>2. ICKE PROLIFERATIVA FÖRÄNDRINGAR</a:t>
            </a:r>
          </a:p>
          <a:p>
            <a:pPr indent="-228600"/>
            <a:endParaRPr lang="en-US" sz="2200" dirty="0"/>
          </a:p>
          <a:p>
            <a:pPr indent="-228600"/>
            <a:r>
              <a:rPr lang="en-US" sz="2200" dirty="0"/>
              <a:t>3. PROLIFERATIVA FÖRÄNDRINGAR med/</a:t>
            </a:r>
            <a:r>
              <a:rPr lang="en-US" sz="2200" dirty="0" err="1"/>
              <a:t>utan</a:t>
            </a:r>
            <a:r>
              <a:rPr lang="en-US" sz="2200" dirty="0"/>
              <a:t> </a:t>
            </a:r>
            <a:r>
              <a:rPr lang="en-US" sz="2200" dirty="0" err="1"/>
              <a:t>atypi</a:t>
            </a:r>
            <a:endParaRPr lang="en-US" sz="2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CCF670F-0A43-6441-ACE2-77DDEE03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0"/>
            <a:ext cx="9510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2D6834D-5316-4A7C-A9BA-51653F7A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GODARTADE FÖRÄNDRINGAR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AD4C11A-8F62-4960-9A33-5F772EDCD2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8" y="552090"/>
            <a:ext cx="6625717" cy="61934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/>
            <a:endParaRPr lang="en-US" sz="2200" dirty="0"/>
          </a:p>
          <a:p>
            <a:pPr indent="-228600"/>
            <a:r>
              <a:rPr lang="en-US" sz="2200" dirty="0"/>
              <a:t>1.  T ex: </a:t>
            </a:r>
            <a:r>
              <a:rPr lang="en-US" sz="2200" dirty="0" err="1"/>
              <a:t>Fettvävsnekros</a:t>
            </a:r>
            <a:r>
              <a:rPr lang="en-US" sz="2200" dirty="0">
                <a:solidFill>
                  <a:srgbClr val="0070C0"/>
                </a:solidFill>
              </a:rPr>
              <a:t>, </a:t>
            </a:r>
            <a:r>
              <a:rPr lang="en-US" sz="2200" dirty="0" err="1"/>
              <a:t>Silikonläckage</a:t>
            </a:r>
            <a:r>
              <a:rPr lang="en-US" sz="2200" dirty="0"/>
              <a:t>*, SMOLD</a:t>
            </a:r>
            <a:r>
              <a:rPr lang="en-US" sz="2200" i="1" dirty="0"/>
              <a:t>*</a:t>
            </a:r>
          </a:p>
          <a:p>
            <a:pPr indent="-228600"/>
            <a:endParaRPr lang="en-US" sz="2200" dirty="0">
              <a:solidFill>
                <a:srgbClr val="0070C0"/>
              </a:solidFill>
            </a:endParaRPr>
          </a:p>
          <a:p>
            <a:pPr indent="-228600"/>
            <a:r>
              <a:rPr lang="en-US" sz="2200" dirty="0"/>
              <a:t>2.  T ex: </a:t>
            </a:r>
            <a:r>
              <a:rPr lang="en-US" sz="2200" dirty="0" err="1"/>
              <a:t>Cystor</a:t>
            </a:r>
            <a:r>
              <a:rPr lang="en-US" sz="2200" dirty="0"/>
              <a:t>. </a:t>
            </a:r>
          </a:p>
          <a:p>
            <a:pPr indent="-228600"/>
            <a:endParaRPr lang="en-US" sz="2200" dirty="0">
              <a:solidFill>
                <a:srgbClr val="0070C0"/>
              </a:solidFill>
            </a:endParaRPr>
          </a:p>
          <a:p>
            <a:pPr indent="-228600"/>
            <a:r>
              <a:rPr lang="en-US" sz="2200" dirty="0"/>
              <a:t>3. T ex: </a:t>
            </a:r>
            <a:r>
              <a:rPr lang="en-US" sz="2200" dirty="0" err="1"/>
              <a:t>Intraduktalt</a:t>
            </a:r>
            <a:r>
              <a:rPr lang="en-US" sz="2200" dirty="0"/>
              <a:t> </a:t>
            </a:r>
            <a:r>
              <a:rPr lang="en-US" sz="2200" dirty="0" err="1"/>
              <a:t>papillom</a:t>
            </a:r>
            <a:r>
              <a:rPr lang="en-US" sz="2200" dirty="0"/>
              <a:t>, </a:t>
            </a:r>
            <a:r>
              <a:rPr lang="en-US" sz="2200" dirty="0" err="1"/>
              <a:t>Stråligt</a:t>
            </a:r>
            <a:r>
              <a:rPr lang="en-US" sz="2200" dirty="0"/>
              <a:t> </a:t>
            </a:r>
            <a:r>
              <a:rPr lang="en-US" sz="2200" dirty="0" err="1"/>
              <a:t>ärr</a:t>
            </a:r>
            <a:r>
              <a:rPr lang="en-US" sz="2200" dirty="0"/>
              <a:t>, 	</a:t>
            </a:r>
            <a:r>
              <a:rPr lang="en-US" sz="2200" dirty="0" err="1"/>
              <a:t>Fibroadenom</a:t>
            </a:r>
            <a:r>
              <a:rPr lang="en-US" sz="2200" dirty="0"/>
              <a:t>, UDH* (usual duct hyperplasia),  	</a:t>
            </a:r>
            <a:r>
              <a:rPr lang="en-US" sz="2200" dirty="0" err="1"/>
              <a:t>Skleroserande</a:t>
            </a:r>
            <a:r>
              <a:rPr lang="en-US" sz="2200" dirty="0"/>
              <a:t> </a:t>
            </a:r>
            <a:r>
              <a:rPr lang="en-US" sz="2200" dirty="0" err="1"/>
              <a:t>adenos</a:t>
            </a:r>
            <a:r>
              <a:rPr lang="en-US" sz="2200" dirty="0"/>
              <a:t> (</a:t>
            </a:r>
            <a:r>
              <a:rPr lang="en-US" sz="2200" dirty="0" err="1"/>
              <a:t>fibroadenos</a:t>
            </a:r>
            <a:r>
              <a:rPr lang="en-US" sz="2200" dirty="0"/>
              <a:t>)*</a:t>
            </a:r>
          </a:p>
          <a:p>
            <a:pPr marL="0" indent="-228600"/>
            <a:endParaRPr lang="en-US" sz="2200" dirty="0"/>
          </a:p>
          <a:p>
            <a:pPr marL="0" indent="0">
              <a:buNone/>
            </a:pPr>
            <a:r>
              <a:rPr lang="en-US" sz="2200" i="1" dirty="0"/>
              <a:t>	(* pp-</a:t>
            </a:r>
            <a:r>
              <a:rPr lang="en-US" sz="2200" i="1" dirty="0" err="1"/>
              <a:t>bilder</a:t>
            </a:r>
            <a:r>
              <a:rPr lang="en-US" sz="2200" i="1" dirty="0"/>
              <a:t> </a:t>
            </a:r>
            <a:r>
              <a:rPr lang="en-US" sz="2200" i="1" dirty="0" err="1"/>
              <a:t>i</a:t>
            </a:r>
            <a:r>
              <a:rPr lang="en-US" sz="2200" i="1" dirty="0"/>
              <a:t> </a:t>
            </a:r>
            <a:r>
              <a:rPr lang="en-US" sz="2200" i="1" dirty="0" err="1"/>
              <a:t>slutet</a:t>
            </a:r>
            <a:r>
              <a:rPr lang="en-US" sz="2200" i="1" dirty="0"/>
              <a:t> </a:t>
            </a:r>
            <a:r>
              <a:rPr lang="en-US" sz="2200" i="1" dirty="0" err="1"/>
              <a:t>på</a:t>
            </a:r>
            <a:r>
              <a:rPr lang="en-US" sz="2200" i="1" dirty="0"/>
              <a:t> </a:t>
            </a:r>
            <a:r>
              <a:rPr lang="en-US" sz="2200" i="1" dirty="0" err="1"/>
              <a:t>presentationen</a:t>
            </a:r>
            <a:r>
              <a:rPr lang="en-US" sz="2200" i="1" dirty="0"/>
              <a:t>)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CCF670F-0A43-6441-ACE2-77DDEE03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0"/>
            <a:ext cx="9510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5C7D90-4A45-4C4C-A673-84D62C66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dirty="0"/>
              <a:t>      1.FETTVÄVSNEKROS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9E8E54E-B40A-AD4D-BECF-FB9934B51B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0909" y="1849689"/>
            <a:ext cx="5410602" cy="4217714"/>
          </a:xfrm>
          <a:prstGeom prst="rect">
            <a:avLst/>
          </a:prstGeo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3884E08-1722-9147-859E-0A2C1A318D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v-SE" sz="1900" dirty="0"/>
              <a:t>Reaktiv förändring</a:t>
            </a:r>
          </a:p>
          <a:p>
            <a:pPr marL="0" indent="0">
              <a:buNone/>
            </a:pPr>
            <a:endParaRPr lang="sv-SE" sz="1900" dirty="0"/>
          </a:p>
          <a:p>
            <a:r>
              <a:rPr lang="sv-SE" sz="1900" dirty="0"/>
              <a:t>Oöm, palpabel knuta,</a:t>
            </a:r>
          </a:p>
          <a:p>
            <a:pPr marL="0" indent="0">
              <a:buNone/>
            </a:pPr>
            <a:endParaRPr lang="sv-SE" sz="1900" dirty="0"/>
          </a:p>
          <a:p>
            <a:r>
              <a:rPr lang="sv-SE" sz="1900" dirty="0"/>
              <a:t>Hudpåverkan med förtjockning eller indragning </a:t>
            </a:r>
          </a:p>
          <a:p>
            <a:pPr marL="0" indent="0">
              <a:buNone/>
            </a:pPr>
            <a:endParaRPr lang="sv-SE" sz="1900" dirty="0"/>
          </a:p>
          <a:p>
            <a:r>
              <a:rPr lang="sv-SE" sz="1900" dirty="0"/>
              <a:t>”</a:t>
            </a:r>
            <a:r>
              <a:rPr lang="sv-SE" sz="1900" dirty="0" err="1"/>
              <a:t>Mammographic</a:t>
            </a:r>
            <a:r>
              <a:rPr lang="sv-SE" sz="1900" dirty="0"/>
              <a:t> </a:t>
            </a:r>
            <a:r>
              <a:rPr lang="sv-SE" sz="1900" dirty="0" err="1"/>
              <a:t>densities</a:t>
            </a:r>
            <a:r>
              <a:rPr lang="sv-SE" sz="1900" dirty="0"/>
              <a:t>” eller förkalkningar. </a:t>
            </a:r>
          </a:p>
          <a:p>
            <a:pPr marL="0" indent="0">
              <a:buNone/>
            </a:pPr>
            <a:endParaRPr lang="sv-SE" sz="1900" dirty="0"/>
          </a:p>
          <a:p>
            <a:r>
              <a:rPr lang="sv-SE" sz="1900" dirty="0"/>
              <a:t>Prior </a:t>
            </a:r>
            <a:r>
              <a:rPr lang="sv-SE" sz="1900" dirty="0" err="1"/>
              <a:t>surgery</a:t>
            </a:r>
            <a:r>
              <a:rPr lang="sv-SE" sz="1900" dirty="0"/>
              <a:t> , trauma (?) - eller stora, ”</a:t>
            </a:r>
            <a:r>
              <a:rPr lang="sv-SE" sz="1900" dirty="0" err="1"/>
              <a:t>pending</a:t>
            </a:r>
            <a:r>
              <a:rPr lang="sv-SE" sz="1900" dirty="0"/>
              <a:t> </a:t>
            </a:r>
            <a:r>
              <a:rPr lang="sv-SE" sz="1900" dirty="0" err="1"/>
              <a:t>breasts</a:t>
            </a:r>
            <a:r>
              <a:rPr lang="sv-SE" dirty="0"/>
              <a:t>”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0C7915B-8D47-1A41-B0C2-A5CF86EEA6DE}"/>
              </a:ext>
            </a:extLst>
          </p:cNvPr>
          <p:cNvSpPr txBox="1"/>
          <p:nvPr/>
        </p:nvSpPr>
        <p:spPr>
          <a:xfrm>
            <a:off x="312421" y="6195694"/>
            <a:ext cx="430530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Bild: </a:t>
            </a:r>
            <a:r>
              <a:rPr lang="sv-SE" dirty="0" err="1"/>
              <a:t>Pathologyoutlines.com</a:t>
            </a:r>
            <a:r>
              <a:rPr lang="sv-SE" dirty="0"/>
              <a:t>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002BC22-4A2C-E646-82A3-ED4714A5D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9" y="1825625"/>
            <a:ext cx="3048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3C802DD-D936-437A-AA83-D5B4E9C2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50136"/>
            <a:ext cx="9144000" cy="315772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dirty="0"/>
              <a:t>2. CYSTOR - VIDGADE GÅNGAR </a:t>
            </a:r>
            <a:br>
              <a:rPr lang="sv-SE" sz="3200" dirty="0"/>
            </a:br>
            <a:r>
              <a:rPr lang="sv-SE" sz="3200" dirty="0"/>
              <a:t>(med/utan kalk och/el metaplastiskt epitel )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1B9CA89-9FD3-4FE6-8912-7AA0C6FCFBC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t="94341"/>
          <a:stretch/>
        </p:blipFill>
        <p:spPr>
          <a:xfrm>
            <a:off x="2208000" y="6527325"/>
            <a:ext cx="7560408" cy="31631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4EFE2E0-3EA5-4A98-B73C-B3B480EB2E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8" b="11856"/>
          <a:stretch/>
        </p:blipFill>
        <p:spPr>
          <a:xfrm>
            <a:off x="613911" y="1744919"/>
            <a:ext cx="3466005" cy="413235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64BE328-1FA0-4A10-BD1C-D860F5AB4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71" y="2049498"/>
            <a:ext cx="4079265" cy="382777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6B602F8-8A31-421A-9A72-2135CE9DB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48" r="22421" b="6800"/>
          <a:stretch/>
        </p:blipFill>
        <p:spPr>
          <a:xfrm>
            <a:off x="7864453" y="1866716"/>
            <a:ext cx="3949486" cy="401055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C7AD128-2CBD-4CD1-9EAE-2DCAC68BB3C1}"/>
              </a:ext>
            </a:extLst>
          </p:cNvPr>
          <p:cNvSpPr txBox="1"/>
          <p:nvPr/>
        </p:nvSpPr>
        <p:spPr>
          <a:xfrm>
            <a:off x="1703512" y="5799183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FIG A-C: APOKRIN ADENOS – EX PÅ ”ICKE PROLIFERATIV” GODARTAD LESION </a:t>
            </a:r>
          </a:p>
        </p:txBody>
      </p:sp>
    </p:spTree>
    <p:extLst>
      <p:ext uri="{BB962C8B-B14F-4D97-AF65-F5344CB8AC3E}">
        <p14:creationId xmlns:p14="http://schemas.microsoft.com/office/powerpoint/2010/main" val="6980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88692CF-43FC-EC4B-9E01-2000C021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5620778" cy="19525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INTRADUKTALT PAPILLOM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893AB8-B5F7-7C44-820C-CAC0B7332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5327" y="2665196"/>
            <a:ext cx="4888476" cy="39396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endParaRPr lang="en-US" sz="1800" dirty="0"/>
          </a:p>
          <a:p>
            <a:r>
              <a:rPr lang="en-US" sz="1600" dirty="0" err="1"/>
              <a:t>Vidgad</a:t>
            </a:r>
            <a:r>
              <a:rPr lang="en-US" sz="1600" dirty="0"/>
              <a:t> </a:t>
            </a:r>
            <a:r>
              <a:rPr lang="en-US" sz="1600" dirty="0" err="1"/>
              <a:t>bröstkörtelgång</a:t>
            </a:r>
            <a:r>
              <a:rPr lang="en-US" sz="1600" dirty="0"/>
              <a:t> /-</a:t>
            </a:r>
            <a:r>
              <a:rPr lang="en-US" sz="1600" dirty="0" err="1"/>
              <a:t>ar</a:t>
            </a:r>
            <a:endParaRPr lang="en-US" sz="1600" dirty="0"/>
          </a:p>
          <a:p>
            <a:r>
              <a:rPr lang="en-US" sz="1600" dirty="0"/>
              <a:t>Proliferation (=</a:t>
            </a:r>
            <a:r>
              <a:rPr lang="en-US" sz="1600" dirty="0" err="1"/>
              <a:t>hyperplasi</a:t>
            </a:r>
            <a:r>
              <a:rPr lang="en-US" sz="1600" dirty="0"/>
              <a:t>) av </a:t>
            </a:r>
            <a:r>
              <a:rPr lang="en-US" sz="1600" dirty="0" err="1"/>
              <a:t>körtelstrukturerna</a:t>
            </a:r>
            <a:r>
              <a:rPr lang="en-US" sz="1600" dirty="0"/>
              <a:t> &amp; </a:t>
            </a:r>
            <a:r>
              <a:rPr lang="en-US" sz="1600" dirty="0" err="1"/>
              <a:t>underliggande</a:t>
            </a:r>
            <a:r>
              <a:rPr lang="en-US" sz="1600" dirty="0"/>
              <a:t> stroma</a:t>
            </a:r>
          </a:p>
          <a:p>
            <a:r>
              <a:rPr lang="en-US" sz="1600" dirty="0" err="1"/>
              <a:t>Fibrovaskulära</a:t>
            </a:r>
            <a:r>
              <a:rPr lang="en-US" sz="1600" dirty="0"/>
              <a:t> </a:t>
            </a:r>
            <a:r>
              <a:rPr lang="en-US" sz="1600" dirty="0" err="1"/>
              <a:t>stjälkar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Epitelhyperplasier</a:t>
            </a:r>
            <a:r>
              <a:rPr lang="en-US" sz="1600" dirty="0"/>
              <a:t> </a:t>
            </a:r>
            <a:r>
              <a:rPr lang="en-US" sz="1600" dirty="0" err="1"/>
              <a:t>kan</a:t>
            </a:r>
            <a:r>
              <a:rPr lang="en-US" sz="1600" dirty="0"/>
              <a:t> </a:t>
            </a:r>
            <a:r>
              <a:rPr lang="en-US" sz="1600" dirty="0" err="1"/>
              <a:t>uppvisa</a:t>
            </a:r>
            <a:r>
              <a:rPr lang="en-US" sz="1600" dirty="0"/>
              <a:t>: </a:t>
            </a:r>
          </a:p>
          <a:p>
            <a:pPr marL="457200" lvl="1"/>
            <a:r>
              <a:rPr lang="en-US" sz="1600" dirty="0" err="1"/>
              <a:t>metaplasi</a:t>
            </a:r>
            <a:r>
              <a:rPr lang="en-US" sz="1600" dirty="0"/>
              <a:t> (t ex </a:t>
            </a:r>
            <a:r>
              <a:rPr lang="en-US" sz="1600" dirty="0" err="1"/>
              <a:t>apokrin</a:t>
            </a:r>
            <a:r>
              <a:rPr lang="en-US" sz="1600" dirty="0"/>
              <a:t>) </a:t>
            </a:r>
          </a:p>
          <a:p>
            <a:pPr marL="457200" lvl="1"/>
            <a:r>
              <a:rPr lang="en-US" sz="1600" dirty="0" err="1"/>
              <a:t>atypi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/</a:t>
            </a:r>
            <a:r>
              <a:rPr lang="en-US" sz="1600" dirty="0" err="1"/>
              <a:t>eller</a:t>
            </a:r>
            <a:r>
              <a:rPr lang="en-US" sz="1600" dirty="0"/>
              <a:t> DCIS	</a:t>
            </a:r>
          </a:p>
          <a:p>
            <a:r>
              <a:rPr lang="en-US" sz="1600" dirty="0"/>
              <a:t>Torsion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infarkt</a:t>
            </a:r>
            <a:r>
              <a:rPr lang="en-US" sz="1600" dirty="0"/>
              <a:t> </a:t>
            </a:r>
            <a:r>
              <a:rPr lang="en-US" sz="1600" dirty="0" err="1"/>
              <a:t>kan</a:t>
            </a:r>
            <a:r>
              <a:rPr lang="en-US" sz="1600" dirty="0"/>
              <a:t> </a:t>
            </a:r>
            <a:r>
              <a:rPr lang="en-US" sz="1600" dirty="0" err="1"/>
              <a:t>orsaka</a:t>
            </a:r>
            <a:r>
              <a:rPr lang="en-US" sz="1600" dirty="0"/>
              <a:t> </a:t>
            </a:r>
            <a:r>
              <a:rPr lang="en-US" sz="1600" dirty="0" err="1"/>
              <a:t>blodig</a:t>
            </a:r>
            <a:r>
              <a:rPr lang="en-US" sz="1600" dirty="0"/>
              <a:t> </a:t>
            </a:r>
            <a:r>
              <a:rPr lang="en-US" sz="1600" dirty="0" err="1"/>
              <a:t>sekretion</a:t>
            </a:r>
            <a:r>
              <a:rPr lang="en-US" sz="1600" dirty="0"/>
              <a:t> </a:t>
            </a:r>
          </a:p>
        </p:txBody>
      </p:sp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2E3DDA59-26A2-C842-A581-8EC752E475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73101" y="1449524"/>
            <a:ext cx="5978899" cy="48022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01F0F8EE-8696-9F43-97DB-EA7C089ACCFE}"/>
                  </a:ext>
                </a:extLst>
              </p14:cNvPr>
              <p14:cNvContentPartPr/>
              <p14:nvPr/>
            </p14:nvContentPartPr>
            <p14:xfrm>
              <a:off x="945512" y="2987318"/>
              <a:ext cx="36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01F0F8EE-8696-9F43-97DB-EA7C089ACC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7512" y="287967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DA26B030-276E-E045-9268-84FEF7C2A596}"/>
                  </a:ext>
                </a:extLst>
              </p14:cNvPr>
              <p14:cNvContentPartPr/>
              <p14:nvPr/>
            </p14:nvContentPartPr>
            <p14:xfrm>
              <a:off x="1700432" y="4386278"/>
              <a:ext cx="360" cy="36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DA26B030-276E-E045-9268-84FEF7C2A5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82792" y="427827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793F5854-4A67-144C-B7BA-51E6ADDA53B1}"/>
                  </a:ext>
                </a:extLst>
              </p14:cNvPr>
              <p14:cNvContentPartPr/>
              <p14:nvPr/>
            </p14:nvContentPartPr>
            <p14:xfrm>
              <a:off x="1892672" y="3890198"/>
              <a:ext cx="360" cy="3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793F5854-4A67-144C-B7BA-51E6ADDA53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74672" y="37821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0869AFE4-9661-3145-B01A-A3FD208E4FB9}"/>
                  </a:ext>
                </a:extLst>
              </p14:cNvPr>
              <p14:cNvContentPartPr/>
              <p14:nvPr/>
            </p14:nvContentPartPr>
            <p14:xfrm>
              <a:off x="775232" y="2822798"/>
              <a:ext cx="360" cy="36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0869AFE4-9661-3145-B01A-A3FD208E4F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7232" y="271515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987981BD-7FBB-124B-9847-D3DEDDB7372B}"/>
                  </a:ext>
                </a:extLst>
              </p14:cNvPr>
              <p14:cNvContentPartPr/>
              <p14:nvPr/>
            </p14:nvContentPartPr>
            <p14:xfrm>
              <a:off x="1110392" y="3677798"/>
              <a:ext cx="360" cy="36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987981BD-7FBB-124B-9847-D3DEDDB7372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92392" y="35697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1B150D06-3187-0841-84A2-A0D5A13E4DBE}"/>
                  </a:ext>
                </a:extLst>
              </p14:cNvPr>
              <p14:cNvContentPartPr/>
              <p14:nvPr/>
            </p14:nvContentPartPr>
            <p14:xfrm>
              <a:off x="1676312" y="5577518"/>
              <a:ext cx="360" cy="36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1B150D06-3187-0841-84A2-A0D5A13E4DB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58312" y="546951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71B766D0-C459-2C44-A3B1-C1A3AF3D260C}"/>
                  </a:ext>
                </a:extLst>
              </p14:cNvPr>
              <p14:cNvContentPartPr/>
              <p14:nvPr/>
            </p14:nvContentPartPr>
            <p14:xfrm>
              <a:off x="1068632" y="4825838"/>
              <a:ext cx="360" cy="3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71B766D0-C459-2C44-A3B1-C1A3AF3D260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9632" y="4816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D1073A13-1337-F543-A06D-6C5AE0737ABF}"/>
                  </a:ext>
                </a:extLst>
              </p14:cNvPr>
              <p14:cNvContentPartPr/>
              <p14:nvPr/>
            </p14:nvContentPartPr>
            <p14:xfrm>
              <a:off x="1862072" y="4117718"/>
              <a:ext cx="360" cy="36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D1073A13-1337-F543-A06D-6C5AE0737A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44432" y="4100078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0284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EA74947-931D-9B4C-8212-80C31520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4326075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STRÅLIGT ÄRR/COMPLEX SCLEROSING LESION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E722456-5A81-D948-85AF-A8B6F496D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278" y="2500779"/>
            <a:ext cx="5452722" cy="39810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1400" dirty="0"/>
          </a:p>
          <a:p>
            <a:r>
              <a:rPr lang="en-US" sz="1600" dirty="0" err="1"/>
              <a:t>Strålig</a:t>
            </a:r>
            <a:r>
              <a:rPr lang="en-US" sz="1600" dirty="0"/>
              <a:t> </a:t>
            </a:r>
            <a:r>
              <a:rPr lang="en-US" sz="1600" dirty="0" err="1"/>
              <a:t>förändring</a:t>
            </a:r>
            <a:r>
              <a:rPr lang="en-US" sz="1600" dirty="0"/>
              <a:t> – </a:t>
            </a:r>
            <a:r>
              <a:rPr lang="en-US" sz="1600" dirty="0" err="1"/>
              <a:t>kod</a:t>
            </a:r>
            <a:r>
              <a:rPr lang="en-US" sz="1600" dirty="0"/>
              <a:t> 4</a:t>
            </a:r>
          </a:p>
          <a:p>
            <a:r>
              <a:rPr lang="en-US" sz="1600" dirty="0"/>
              <a:t>MAKROSKOPISKT (vid </a:t>
            </a:r>
            <a:r>
              <a:rPr lang="en-US" sz="1600" dirty="0" err="1"/>
              <a:t>utskärning</a:t>
            </a:r>
            <a:r>
              <a:rPr lang="en-US" sz="1600" dirty="0"/>
              <a:t>): </a:t>
            </a:r>
          </a:p>
          <a:p>
            <a:r>
              <a:rPr lang="en-US" sz="1600" dirty="0" err="1"/>
              <a:t>Ibland</a:t>
            </a:r>
            <a:r>
              <a:rPr lang="en-US" sz="1600" dirty="0"/>
              <a:t> </a:t>
            </a:r>
            <a:r>
              <a:rPr lang="en-US" sz="1600" dirty="0" err="1"/>
              <a:t>synlig</a:t>
            </a:r>
            <a:r>
              <a:rPr lang="en-US" sz="1600" dirty="0"/>
              <a:t>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oregelbunden</a:t>
            </a:r>
            <a:r>
              <a:rPr lang="en-US" sz="1600" dirty="0"/>
              <a:t> </a:t>
            </a:r>
            <a:r>
              <a:rPr lang="en-US" sz="1600" dirty="0" err="1"/>
              <a:t>bindvävsrik</a:t>
            </a:r>
            <a:r>
              <a:rPr lang="en-US" sz="1600" dirty="0"/>
              <a:t> </a:t>
            </a:r>
            <a:r>
              <a:rPr lang="en-US" sz="1600" dirty="0" err="1"/>
              <a:t>förändring</a:t>
            </a:r>
            <a:r>
              <a:rPr lang="en-US" sz="1600" dirty="0"/>
              <a:t>, </a:t>
            </a:r>
            <a:r>
              <a:rPr lang="en-US" sz="1600" dirty="0" err="1"/>
              <a:t>strålig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mot </a:t>
            </a:r>
            <a:r>
              <a:rPr lang="en-US" sz="1600" dirty="0" err="1"/>
              <a:t>fettväv</a:t>
            </a:r>
            <a:endParaRPr lang="en-US" sz="1600" dirty="0"/>
          </a:p>
          <a:p>
            <a:r>
              <a:rPr lang="en-US" sz="1600" dirty="0"/>
              <a:t>VAD SER MAN I MIKROSKOPET? </a:t>
            </a:r>
          </a:p>
          <a:p>
            <a:r>
              <a:rPr lang="en-US" sz="1600" dirty="0" err="1"/>
              <a:t>Oregelbundenhet</a:t>
            </a:r>
            <a:r>
              <a:rPr lang="en-US" sz="1600" dirty="0"/>
              <a:t>. </a:t>
            </a:r>
            <a:r>
              <a:rPr lang="en-US" sz="1600" dirty="0" err="1"/>
              <a:t>Stökig</a:t>
            </a:r>
            <a:r>
              <a:rPr lang="en-US" sz="1600" dirty="0"/>
              <a:t> </a:t>
            </a:r>
            <a:r>
              <a:rPr lang="en-US" sz="1600" dirty="0" err="1"/>
              <a:t>morfologi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Mindre</a:t>
            </a:r>
            <a:r>
              <a:rPr lang="en-US" sz="1600" dirty="0"/>
              <a:t>, </a:t>
            </a:r>
            <a:r>
              <a:rPr lang="en-US" sz="1600" dirty="0" err="1"/>
              <a:t>distorderade</a:t>
            </a:r>
            <a:r>
              <a:rPr lang="en-US" sz="1600" dirty="0"/>
              <a:t>, </a:t>
            </a:r>
            <a:r>
              <a:rPr lang="en-US" sz="1600" dirty="0" err="1"/>
              <a:t>körtelstrukturer</a:t>
            </a:r>
            <a:r>
              <a:rPr lang="en-US" sz="1600" dirty="0"/>
              <a:t> </a:t>
            </a:r>
            <a:r>
              <a:rPr lang="en-US" sz="1600" dirty="0" err="1"/>
              <a:t>centralt</a:t>
            </a:r>
            <a:endParaRPr lang="en-US" sz="1600" dirty="0"/>
          </a:p>
          <a:p>
            <a:r>
              <a:rPr lang="en-US" sz="1600" dirty="0" err="1"/>
              <a:t>Större</a:t>
            </a:r>
            <a:r>
              <a:rPr lang="en-US" sz="1600" dirty="0"/>
              <a:t> </a:t>
            </a:r>
            <a:r>
              <a:rPr lang="en-US" sz="1600" dirty="0" err="1"/>
              <a:t>gångar</a:t>
            </a:r>
            <a:r>
              <a:rPr lang="en-US" sz="1600" dirty="0"/>
              <a:t> mot </a:t>
            </a:r>
            <a:r>
              <a:rPr lang="en-US" sz="1600" dirty="0" err="1"/>
              <a:t>periferin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Radierande</a:t>
            </a:r>
            <a:r>
              <a:rPr lang="en-US" sz="1600" dirty="0"/>
              <a:t> </a:t>
            </a:r>
            <a:r>
              <a:rPr lang="en-US" sz="1600" dirty="0" err="1"/>
              <a:t>projektioner</a:t>
            </a:r>
            <a:r>
              <a:rPr lang="en-US" sz="1600" dirty="0"/>
              <a:t> av </a:t>
            </a:r>
            <a:r>
              <a:rPr lang="en-US" sz="1600" dirty="0" err="1"/>
              <a:t>bindväv</a:t>
            </a:r>
            <a:endParaRPr lang="en-US" sz="1600" dirty="0"/>
          </a:p>
          <a:p>
            <a:r>
              <a:rPr lang="en-US" sz="1600" dirty="0" err="1"/>
              <a:t>Komponenter</a:t>
            </a:r>
            <a:r>
              <a:rPr lang="en-US" sz="1600" dirty="0"/>
              <a:t> med </a:t>
            </a:r>
            <a:r>
              <a:rPr lang="en-US" sz="1600" dirty="0" err="1"/>
              <a:t>skleroserande</a:t>
            </a:r>
            <a:r>
              <a:rPr lang="en-US" sz="1600" dirty="0"/>
              <a:t> </a:t>
            </a:r>
            <a:r>
              <a:rPr lang="en-US" sz="1600" dirty="0" err="1"/>
              <a:t>adenos</a:t>
            </a:r>
            <a:r>
              <a:rPr lang="en-US" sz="1600" dirty="0"/>
              <a:t>, </a:t>
            </a:r>
            <a:r>
              <a:rPr lang="en-US" sz="1600" dirty="0" err="1"/>
              <a:t>papillomatos</a:t>
            </a:r>
            <a:r>
              <a:rPr lang="en-US" sz="1600" dirty="0"/>
              <a:t>, UDH, ADH mm </a:t>
            </a:r>
          </a:p>
        </p:txBody>
      </p:sp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0355044B-65AC-5D4D-AA2F-2760EB0D08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67857" y="640080"/>
            <a:ext cx="387659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8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FAC8A089-0652-CE48-9B89-5C8FA966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FIBROADENOM 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405C8FF-1F8D-DF46-B906-19FFD763A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5" y="2575714"/>
            <a:ext cx="4023361" cy="3755778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400" dirty="0"/>
          </a:p>
          <a:p>
            <a:r>
              <a:rPr lang="en-US" sz="1600" dirty="0" err="1"/>
              <a:t>Godartad</a:t>
            </a:r>
            <a:r>
              <a:rPr lang="en-US" sz="1600" dirty="0"/>
              <a:t>  ”</a:t>
            </a:r>
            <a:r>
              <a:rPr lang="en-US" sz="1600" dirty="0" err="1"/>
              <a:t>bifasisk</a:t>
            </a:r>
            <a:r>
              <a:rPr lang="en-US" sz="1600" dirty="0"/>
              <a:t>” </a:t>
            </a:r>
            <a:r>
              <a:rPr lang="en-US" sz="1600" dirty="0" err="1"/>
              <a:t>tumör</a:t>
            </a:r>
            <a:r>
              <a:rPr lang="en-US" sz="1600" dirty="0"/>
              <a:t> </a:t>
            </a:r>
          </a:p>
          <a:p>
            <a:r>
              <a:rPr lang="en-US" sz="1600" dirty="0"/>
              <a:t>Proliferation av </a:t>
            </a:r>
            <a:r>
              <a:rPr lang="en-US" sz="1600" dirty="0" err="1"/>
              <a:t>främst</a:t>
            </a:r>
            <a:r>
              <a:rPr lang="en-US" sz="1600" dirty="0"/>
              <a:t> stroma </a:t>
            </a:r>
          </a:p>
          <a:p>
            <a:r>
              <a:rPr lang="en-US" sz="1600" dirty="0"/>
              <a:t>Men </a:t>
            </a:r>
            <a:r>
              <a:rPr lang="en-US" sz="1600" dirty="0" err="1"/>
              <a:t>också</a:t>
            </a:r>
            <a:r>
              <a:rPr lang="en-US" sz="1600" dirty="0"/>
              <a:t> </a:t>
            </a:r>
            <a:r>
              <a:rPr lang="en-US" sz="1600" dirty="0" err="1"/>
              <a:t>körtelepitel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TDLU </a:t>
            </a:r>
          </a:p>
          <a:p>
            <a:pPr marL="0"/>
            <a:endParaRPr lang="en-US" sz="1600" dirty="0"/>
          </a:p>
          <a:p>
            <a:r>
              <a:rPr lang="en-US" sz="1600" dirty="0"/>
              <a:t>Finns </a:t>
            </a:r>
            <a:r>
              <a:rPr lang="en-US" sz="1600" dirty="0" err="1"/>
              <a:t>varianter</a:t>
            </a:r>
            <a:r>
              <a:rPr lang="en-US" sz="1600" dirty="0"/>
              <a:t> (</a:t>
            </a:r>
            <a:r>
              <a:rPr lang="en-US" sz="1600" dirty="0" err="1"/>
              <a:t>morfologi</a:t>
            </a:r>
            <a:r>
              <a:rPr lang="en-US" sz="1600" dirty="0"/>
              <a:t>)!</a:t>
            </a:r>
          </a:p>
          <a:p>
            <a:r>
              <a:rPr lang="en-US" sz="1600" dirty="0"/>
              <a:t>VIKTIGT med stromal </a:t>
            </a:r>
            <a:r>
              <a:rPr lang="en-US" sz="1600" dirty="0" err="1"/>
              <a:t>cellhalt</a:t>
            </a:r>
            <a:r>
              <a:rPr lang="en-US" sz="1600" dirty="0"/>
              <a:t>, </a:t>
            </a:r>
            <a:r>
              <a:rPr lang="en-US" sz="1600" dirty="0" err="1"/>
              <a:t>atypi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mitoser</a:t>
            </a:r>
            <a:r>
              <a:rPr lang="en-US" sz="1600" dirty="0"/>
              <a:t>, </a:t>
            </a:r>
            <a:r>
              <a:rPr lang="en-US" sz="1600" dirty="0" err="1"/>
              <a:t>avgränsning</a:t>
            </a:r>
            <a:r>
              <a:rPr lang="en-US" sz="1600" dirty="0"/>
              <a:t> mot </a:t>
            </a:r>
            <a:r>
              <a:rPr lang="en-US" sz="1600" dirty="0" err="1"/>
              <a:t>omgivning</a:t>
            </a:r>
            <a:r>
              <a:rPr lang="en-US" sz="1600" dirty="0"/>
              <a:t>. </a:t>
            </a:r>
          </a:p>
          <a:p>
            <a:r>
              <a:rPr lang="en-US" sz="1600" dirty="0" err="1"/>
              <a:t>Corebiopsi</a:t>
            </a:r>
            <a:r>
              <a:rPr lang="en-US" sz="1600" dirty="0"/>
              <a:t> = </a:t>
            </a:r>
            <a:r>
              <a:rPr lang="en-US" sz="1600" dirty="0" err="1"/>
              <a:t>Stickprov</a:t>
            </a:r>
            <a:r>
              <a:rPr lang="en-US" sz="1600" dirty="0"/>
              <a:t>.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PAD </a:t>
            </a:r>
            <a:r>
              <a:rPr lang="en-US" sz="1600" i="1" dirty="0" err="1"/>
              <a:t>kan</a:t>
            </a:r>
            <a:r>
              <a:rPr lang="en-US" sz="1600" i="1" dirty="0"/>
              <a:t> </a:t>
            </a:r>
            <a:r>
              <a:rPr lang="en-US" sz="1600" dirty="0" err="1"/>
              <a:t>bli</a:t>
            </a:r>
            <a:r>
              <a:rPr lang="en-US" sz="1600" dirty="0"/>
              <a:t> t ex </a:t>
            </a:r>
            <a:r>
              <a:rPr lang="en-US" sz="1600" dirty="0" err="1"/>
              <a:t>fibroepitelial</a:t>
            </a:r>
            <a:r>
              <a:rPr lang="en-US" sz="1600" dirty="0"/>
              <a:t> lesion,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första</a:t>
            </a:r>
            <a:r>
              <a:rPr lang="en-US" sz="1600" dirty="0"/>
              <a:t> hand </a:t>
            </a:r>
            <a:r>
              <a:rPr lang="en-US" sz="1600" dirty="0" err="1"/>
              <a:t>fibroadenom</a:t>
            </a:r>
            <a:r>
              <a:rPr lang="en-US" sz="1600" dirty="0"/>
              <a:t> el </a:t>
            </a:r>
            <a:r>
              <a:rPr lang="en-US" sz="1600" dirty="0" err="1"/>
              <a:t>godartad</a:t>
            </a:r>
            <a:r>
              <a:rPr lang="en-US" sz="1600" dirty="0"/>
              <a:t> phyllodes. </a:t>
            </a:r>
          </a:p>
          <a:p>
            <a:endParaRPr lang="en-US" sz="1400" dirty="0"/>
          </a:p>
        </p:txBody>
      </p:sp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672CC83A-ACD0-3E46-B0AA-77B12C110E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4296" y="1720329"/>
            <a:ext cx="6903720" cy="34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3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F6136E-C115-F348-8B19-E8C202C5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dirty="0"/>
              <a:t>INTRADUKTALA VARIANTER I KÖRTELEPITELET: </a:t>
            </a:r>
            <a:r>
              <a:rPr lang="sv-SE" sz="3200" b="1" dirty="0">
                <a:solidFill>
                  <a:srgbClr val="0070C0"/>
                </a:solidFill>
              </a:rPr>
              <a:t>+</a:t>
            </a:r>
            <a:r>
              <a:rPr lang="sv-SE" sz="3200" dirty="0"/>
              <a:t>/- </a:t>
            </a:r>
            <a:r>
              <a:rPr lang="sv-SE" sz="3200" b="1" u="sng" dirty="0">
                <a:solidFill>
                  <a:schemeClr val="accent1"/>
                </a:solidFill>
              </a:rPr>
              <a:t>ATYPI</a:t>
            </a:r>
            <a:br>
              <a:rPr lang="sv-SE" sz="3200" u="sng" dirty="0">
                <a:solidFill>
                  <a:srgbClr val="0070C0"/>
                </a:solidFill>
              </a:rPr>
            </a:br>
            <a:r>
              <a:rPr lang="sv-SE" sz="3200" dirty="0" err="1"/>
              <a:t>Columnar</a:t>
            </a:r>
            <a:r>
              <a:rPr lang="sv-SE" sz="3200" dirty="0"/>
              <a:t> Cell Lesion (CCL), </a:t>
            </a:r>
            <a:r>
              <a:rPr lang="sv-SE" sz="3200" b="1" dirty="0">
                <a:solidFill>
                  <a:srgbClr val="0070C0"/>
                </a:solidFill>
              </a:rPr>
              <a:t>FEA, ADH 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657215C-962E-F04E-8EF0-F536B07647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434"/>
          <a:stretch/>
        </p:blipFill>
        <p:spPr>
          <a:xfrm>
            <a:off x="4151084" y="2496456"/>
            <a:ext cx="3378196" cy="3452958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31A36128-1D3B-DA44-8912-073D9D9571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2053" name="Picture 5" descr="page35image42683008">
            <a:extLst>
              <a:ext uri="{FF2B5EF4-FFF2-40B4-BE49-F238E27FC236}">
                <a16:creationId xmlns:a16="http://schemas.microsoft.com/office/drawing/2014/main" id="{4160D589-8B5F-EE45-925A-8B6B33223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8361" r="12920" b="3686"/>
          <a:stretch/>
        </p:blipFill>
        <p:spPr bwMode="auto">
          <a:xfrm>
            <a:off x="7863836" y="2496456"/>
            <a:ext cx="4066905" cy="345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E8C32B7-7BD1-9B4B-A4B2-27B344463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84" y="2496457"/>
            <a:ext cx="3488384" cy="3488384"/>
          </a:xfrm>
          <a:prstGeom prst="rect">
            <a:avLst/>
          </a:prstGeom>
          <a:ln>
            <a:solidFill>
              <a:schemeClr val="accent1">
                <a:alpha val="58000"/>
              </a:schemeClr>
            </a:solidFill>
          </a:ln>
          <a:effectLst>
            <a:softEdge rad="0"/>
          </a:effectLst>
        </p:spPr>
      </p:pic>
      <p:sp>
        <p:nvSpPr>
          <p:cNvPr id="3" name="Höger 2">
            <a:extLst>
              <a:ext uri="{FF2B5EF4-FFF2-40B4-BE49-F238E27FC236}">
                <a16:creationId xmlns:a16="http://schemas.microsoft.com/office/drawing/2014/main" id="{B2D3888A-2D60-574A-80B3-7A8CB8B473B2}"/>
              </a:ext>
            </a:extLst>
          </p:cNvPr>
          <p:cNvSpPr/>
          <p:nvPr/>
        </p:nvSpPr>
        <p:spPr>
          <a:xfrm>
            <a:off x="5711483" y="4473527"/>
            <a:ext cx="2616593" cy="10109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ysClr val="windowText" lastClr="000000"/>
                </a:solidFill>
              </a:rPr>
              <a:t>ATYPI, FEA &amp; ADH</a:t>
            </a:r>
          </a:p>
        </p:txBody>
      </p:sp>
      <p:sp>
        <p:nvSpPr>
          <p:cNvPr id="4" name="Ned 3">
            <a:extLst>
              <a:ext uri="{FF2B5EF4-FFF2-40B4-BE49-F238E27FC236}">
                <a16:creationId xmlns:a16="http://schemas.microsoft.com/office/drawing/2014/main" id="{70AADD02-F5A0-A14F-85BA-EF4EAF17C877}"/>
              </a:ext>
            </a:extLst>
          </p:cNvPr>
          <p:cNvSpPr/>
          <p:nvPr/>
        </p:nvSpPr>
        <p:spPr>
          <a:xfrm>
            <a:off x="10128738" y="1491182"/>
            <a:ext cx="713425" cy="15520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" name="Ned 4">
            <a:extLst>
              <a:ext uri="{FF2B5EF4-FFF2-40B4-BE49-F238E27FC236}">
                <a16:creationId xmlns:a16="http://schemas.microsoft.com/office/drawing/2014/main" id="{F42D8D27-04EA-6053-0717-86488FC47CBD}"/>
              </a:ext>
            </a:extLst>
          </p:cNvPr>
          <p:cNvSpPr/>
          <p:nvPr/>
        </p:nvSpPr>
        <p:spPr>
          <a:xfrm>
            <a:off x="954254" y="681037"/>
            <a:ext cx="713425" cy="211843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N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M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L</a:t>
            </a:r>
          </a:p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92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11FB0A-A856-0F41-AD02-A0AAB5F9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sv-SE" sz="2600" dirty="0"/>
              <a:t>PROLIFERATIV (EPITELHYPERPLASI) LESION </a:t>
            </a:r>
            <a:r>
              <a:rPr lang="sv-SE" sz="2600" b="1" u="sng" dirty="0">
                <a:solidFill>
                  <a:schemeClr val="accent1"/>
                </a:solidFill>
              </a:rPr>
              <a:t>MED ATYPI </a:t>
            </a:r>
            <a:br>
              <a:rPr lang="sv-SE" sz="2600" dirty="0"/>
            </a:br>
            <a:r>
              <a:rPr lang="sv-SE" sz="2600" b="1" dirty="0"/>
              <a:t>ADH</a:t>
            </a:r>
            <a:r>
              <a:rPr lang="sv-SE" sz="2600" dirty="0"/>
              <a:t>                       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F1AECE-5696-7947-BD60-6AC55FF3A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endParaRPr lang="sv-SE" sz="1400" dirty="0"/>
          </a:p>
          <a:p>
            <a:r>
              <a:rPr lang="sv-SE" sz="1400" dirty="0" err="1"/>
              <a:t>Atypical</a:t>
            </a:r>
            <a:r>
              <a:rPr lang="sv-SE" sz="1400" dirty="0"/>
              <a:t> </a:t>
            </a:r>
            <a:r>
              <a:rPr lang="sv-SE" sz="1400" dirty="0" err="1"/>
              <a:t>Ductal</a:t>
            </a:r>
            <a:r>
              <a:rPr lang="sv-SE" sz="1400" dirty="0"/>
              <a:t> </a:t>
            </a:r>
            <a:r>
              <a:rPr lang="sv-SE" sz="1400" dirty="0" err="1"/>
              <a:t>Hyperplasia</a:t>
            </a:r>
            <a:r>
              <a:rPr lang="sv-SE" sz="1400" dirty="0"/>
              <a:t> </a:t>
            </a:r>
          </a:p>
          <a:p>
            <a:pPr marL="0" indent="0">
              <a:buNone/>
            </a:pPr>
            <a:endParaRPr lang="sv-SE" sz="1400" dirty="0"/>
          </a:p>
          <a:p>
            <a:r>
              <a:rPr lang="sv-SE" sz="1400" dirty="0"/>
              <a:t>Def: atypi i körtelepitel och i växtmönster </a:t>
            </a:r>
          </a:p>
          <a:p>
            <a:pPr marL="0" indent="0">
              <a:buNone/>
            </a:pPr>
            <a:r>
              <a:rPr lang="sv-SE" sz="1400" i="1" dirty="0"/>
              <a:t>    men för liten</a:t>
            </a:r>
            <a:r>
              <a:rPr lang="sv-SE" sz="1400" dirty="0"/>
              <a:t> avvikelse för DCIS-diagnos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1400" dirty="0"/>
              <a:t>Om atypi utan komplexa inslag: FEA (flat </a:t>
            </a:r>
            <a:r>
              <a:rPr lang="sv-SE" sz="1400" dirty="0" err="1"/>
              <a:t>epithelial</a:t>
            </a:r>
            <a:r>
              <a:rPr lang="sv-SE" sz="1400" dirty="0"/>
              <a:t> </a:t>
            </a:r>
            <a:r>
              <a:rPr lang="sv-SE" sz="1400" dirty="0" err="1"/>
              <a:t>atypia</a:t>
            </a:r>
            <a:r>
              <a:rPr lang="sv-SE" sz="1400" dirty="0"/>
              <a:t>)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F2DBE87-AF38-5D41-B20E-FF57C33A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02398"/>
            <a:ext cx="6903720" cy="54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8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12A1B28-BC4B-8F41-A15E-EB4DC656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br>
              <a:rPr lang="sv-SE" sz="3800"/>
            </a:br>
            <a:r>
              <a:rPr lang="sv-SE" sz="3800"/>
              <a:t>NATIONELLT VÅRDPROGRAM </a:t>
            </a:r>
            <a:br>
              <a:rPr lang="sv-SE" sz="3800"/>
            </a:br>
            <a:r>
              <a:rPr lang="sv-SE" sz="3800"/>
              <a:t>KAPITEL 9   </a:t>
            </a:r>
            <a:br>
              <a:rPr lang="sv-SE" sz="3800"/>
            </a:br>
            <a:r>
              <a:rPr lang="sv-SE" sz="3800"/>
              <a:t>   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4D434D-7937-4045-8F2E-E6F2FE870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200" dirty="0"/>
              <a:t>	KATEGORISERING AV TUMÖREN</a:t>
            </a:r>
          </a:p>
          <a:p>
            <a:pPr marL="0" indent="0">
              <a:buNone/>
            </a:pPr>
            <a:endParaRPr lang="sv-SE" sz="2200" dirty="0"/>
          </a:p>
          <a:p>
            <a:r>
              <a:rPr lang="sv-SE" sz="2200" dirty="0"/>
              <a:t>Patologins roll i den diagnostiska processen (9:1)</a:t>
            </a:r>
          </a:p>
          <a:p>
            <a:r>
              <a:rPr lang="sv-SE" sz="2200" dirty="0"/>
              <a:t>Anvisningar för provtagarens hantering av provet (9:2)</a:t>
            </a:r>
          </a:p>
          <a:p>
            <a:r>
              <a:rPr lang="sv-SE" sz="2200" dirty="0"/>
              <a:t>Anamnestisk remissinformation (9:3) </a:t>
            </a:r>
          </a:p>
          <a:p>
            <a:r>
              <a:rPr lang="sv-SE" sz="2200" dirty="0"/>
              <a:t>Klassificering av tumören (9:4)</a:t>
            </a:r>
          </a:p>
          <a:p>
            <a:r>
              <a:rPr lang="sv-SE" sz="2200" dirty="0"/>
              <a:t>Utvärdering av preoperativt behandlingssvar (9:5)</a:t>
            </a:r>
          </a:p>
          <a:p>
            <a:r>
              <a:rPr lang="sv-SE" sz="2200" dirty="0"/>
              <a:t>Molekylära analyser (9:6) </a:t>
            </a:r>
          </a:p>
          <a:p>
            <a:r>
              <a:rPr lang="sv-SE" sz="2200" dirty="0"/>
              <a:t>Ockult bröstcancer (9:7)</a:t>
            </a:r>
          </a:p>
          <a:p>
            <a:pPr marL="0" indent="0">
              <a:buNone/>
            </a:pPr>
            <a:r>
              <a:rPr lang="sv-SE" sz="2200" dirty="0">
                <a:hlinkClick r:id="rId2"/>
              </a:rPr>
              <a:t>http://www.svfp.se/brostpatologi</a:t>
            </a:r>
            <a:r>
              <a:rPr lang="sv-SE" sz="2200" dirty="0"/>
              <a:t> </a:t>
            </a:r>
            <a:r>
              <a:rPr lang="sv-SE" sz="1600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 2022-08-23 Version: 4.2.</a:t>
            </a: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599488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1FB360-3AE4-0E4B-A8EF-23BA60FA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sz="3600" b="1" dirty="0"/>
            </a:br>
            <a:r>
              <a:rPr lang="sv-SE" sz="3600" dirty="0"/>
              <a:t>”</a:t>
            </a:r>
            <a:r>
              <a:rPr lang="sv-SE" sz="3600" dirty="0" err="1"/>
              <a:t>Columnar</a:t>
            </a:r>
            <a:r>
              <a:rPr lang="sv-SE" sz="3600" dirty="0"/>
              <a:t> cell lesions </a:t>
            </a:r>
            <a:r>
              <a:rPr lang="sv-SE" sz="3600" dirty="0" err="1"/>
              <a:t>of</a:t>
            </a:r>
            <a:r>
              <a:rPr lang="sv-SE" sz="3600" dirty="0"/>
              <a:t> the </a:t>
            </a:r>
            <a:r>
              <a:rPr lang="sv-SE" sz="3600" dirty="0" err="1"/>
              <a:t>breast</a:t>
            </a:r>
            <a:r>
              <a:rPr lang="sv-SE" sz="3600" dirty="0"/>
              <a:t>: a practical </a:t>
            </a:r>
            <a:r>
              <a:rPr lang="sv-SE" sz="3600" dirty="0" err="1"/>
              <a:t>review</a:t>
            </a:r>
            <a:r>
              <a:rPr lang="sv-SE" sz="3600" dirty="0"/>
              <a:t> for the </a:t>
            </a:r>
            <a:r>
              <a:rPr lang="sv-SE" sz="3600" dirty="0" err="1"/>
              <a:t>pathologist</a:t>
            </a:r>
            <a:r>
              <a:rPr lang="sv-SE" sz="3600" dirty="0"/>
              <a:t>” </a:t>
            </a:r>
            <a:r>
              <a:rPr lang="sv-SE" sz="2700" b="1" i="1" dirty="0"/>
              <a:t>A F </a:t>
            </a:r>
            <a:r>
              <a:rPr lang="sv-SE" sz="2700" b="1" i="1" dirty="0" err="1"/>
              <a:t>Lagullo</a:t>
            </a:r>
            <a:r>
              <a:rPr lang="sv-SE" sz="2700" b="1" i="1" dirty="0"/>
              <a:t>, C </a:t>
            </a:r>
            <a:r>
              <a:rPr lang="sv-SE" sz="2700" b="1" i="1" dirty="0" err="1"/>
              <a:t>Nimir</a:t>
            </a:r>
            <a:r>
              <a:rPr lang="sv-SE" sz="2700" b="1" i="1" dirty="0"/>
              <a:t> </a:t>
            </a:r>
            <a:r>
              <a:rPr lang="sv-SE" sz="2700" b="1" i="1" dirty="0" err="1"/>
              <a:t>Surg</a:t>
            </a:r>
            <a:r>
              <a:rPr lang="sv-SE" sz="2700" b="1" i="1" dirty="0"/>
              <a:t> </a:t>
            </a:r>
            <a:r>
              <a:rPr lang="sv-SE" sz="2700" b="1" i="1" dirty="0" err="1"/>
              <a:t>Exp</a:t>
            </a:r>
            <a:r>
              <a:rPr lang="sv-SE" sz="2700" b="1" i="1" dirty="0"/>
              <a:t> </a:t>
            </a:r>
            <a:r>
              <a:rPr lang="sv-SE" sz="2700" b="1" i="1" dirty="0" err="1"/>
              <a:t>Pathology</a:t>
            </a:r>
            <a:r>
              <a:rPr lang="sv-SE" sz="2700" b="1" i="1" dirty="0"/>
              <a:t> 2019 </a:t>
            </a:r>
            <a:br>
              <a:rPr lang="sv-SE" sz="3600" b="1" i="1" dirty="0"/>
            </a:br>
            <a:endParaRPr lang="sv-SE" sz="3600" i="1" dirty="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AC79B964-49B9-034E-A522-BFDD512A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690" y="1863305"/>
            <a:ext cx="7313625" cy="4405283"/>
          </a:xfrm>
          <a:prstGeom prst="rect">
            <a:avLst/>
          </a:prstGeom>
        </p:spPr>
      </p:pic>
      <p:sp>
        <p:nvSpPr>
          <p:cNvPr id="3" name="Vänster 2">
            <a:extLst>
              <a:ext uri="{FF2B5EF4-FFF2-40B4-BE49-F238E27FC236}">
                <a16:creationId xmlns:a16="http://schemas.microsoft.com/office/drawing/2014/main" id="{AF57F45F-71AA-C5A9-42AD-087817240E12}"/>
              </a:ext>
            </a:extLst>
          </p:cNvPr>
          <p:cNvSpPr/>
          <p:nvPr/>
        </p:nvSpPr>
        <p:spPr>
          <a:xfrm>
            <a:off x="10022729" y="4481867"/>
            <a:ext cx="1564667" cy="67474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ATYPI</a:t>
            </a:r>
          </a:p>
        </p:txBody>
      </p:sp>
    </p:spTree>
    <p:extLst>
      <p:ext uri="{BB962C8B-B14F-4D97-AF65-F5344CB8AC3E}">
        <p14:creationId xmlns:p14="http://schemas.microsoft.com/office/powerpoint/2010/main" val="934409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5EAE68-6BB1-AE46-8A1D-EB5FC8B2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1"/>
            <a:ext cx="1090964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ORSAK?</a:t>
            </a:r>
          </a:p>
        </p:txBody>
      </p:sp>
      <p:sp>
        <p:nvSpPr>
          <p:cNvPr id="193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ree photo: Why - Blue, Bspo06, Child - Free Download - Jooinn">
            <a:extLst>
              <a:ext uri="{FF2B5EF4-FFF2-40B4-BE49-F238E27FC236}">
                <a16:creationId xmlns:a16="http://schemas.microsoft.com/office/drawing/2014/main" id="{74B7AA95-0655-974F-A81B-0D9D99939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100" y="3124200"/>
            <a:ext cx="9380751" cy="31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27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BC656FE8-8E34-4061-9624-9A18D26083E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b="9002"/>
          <a:stretch/>
        </p:blipFill>
        <p:spPr>
          <a:xfrm>
            <a:off x="652572" y="609599"/>
            <a:ext cx="10407314" cy="529229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A316183-48DF-43FF-96DE-20C3403A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89" y="2342781"/>
            <a:ext cx="3401863" cy="144296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0626413-D8B4-4349-A257-62F107640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72" y="5865609"/>
            <a:ext cx="2389839" cy="81083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F7E98AB-E7AE-3D43-BE7E-AF326D646C19}"/>
              </a:ext>
            </a:extLst>
          </p:cNvPr>
          <p:cNvSpPr txBox="1"/>
          <p:nvPr/>
        </p:nvSpPr>
        <p:spPr>
          <a:xfrm>
            <a:off x="7498080" y="2189223"/>
            <a:ext cx="4225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LÅGGRADIGA TUMÖRER:</a:t>
            </a:r>
          </a:p>
          <a:p>
            <a:r>
              <a:rPr lang="sv-SE" dirty="0"/>
              <a:t>OFTA DIPLOIDA, GENETISKT ”MER STABILA”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470FBF-C90A-0948-AA25-C5E9323AC3BA}"/>
              </a:ext>
            </a:extLst>
          </p:cNvPr>
          <p:cNvSpPr txBox="1"/>
          <p:nvPr/>
        </p:nvSpPr>
        <p:spPr>
          <a:xfrm>
            <a:off x="4785360" y="5901894"/>
            <a:ext cx="5584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HÖGGRADIGA TUMÖRER </a:t>
            </a:r>
          </a:p>
          <a:p>
            <a:r>
              <a:rPr lang="sv-SE" dirty="0"/>
              <a:t>STORT ANTAL DNA-FÖRÄNDRINGAR, OFTA ANEUPLOIDA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82BAF0B-5873-F64E-8338-3A4D0D65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3" y="0"/>
            <a:ext cx="9510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790D614-A502-4B50-A05E-A4C53499F82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83825" y="845278"/>
            <a:ext cx="9680677" cy="5852040"/>
          </a:xfrm>
          <a:prstGeom prst="rect">
            <a:avLst/>
          </a:prstGeom>
          <a:ln>
            <a:noFill/>
          </a:ln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BD0F1F38-3AFE-43A6-8D19-75914D442007}"/>
              </a:ext>
            </a:extLst>
          </p:cNvPr>
          <p:cNvSpPr txBox="1"/>
          <p:nvPr/>
        </p:nvSpPr>
        <p:spPr>
          <a:xfrm>
            <a:off x="9764502" y="1246711"/>
            <a:ext cx="24399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LOW GRADE</a:t>
            </a:r>
          </a:p>
          <a:p>
            <a:r>
              <a:rPr lang="sv-SE" sz="1600" dirty="0"/>
              <a:t>”PATHWAY”: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CCL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FEA, ADH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Lobular</a:t>
            </a:r>
            <a:r>
              <a:rPr lang="sv-SE" dirty="0"/>
              <a:t> </a:t>
            </a:r>
            <a:r>
              <a:rPr lang="sv-SE" dirty="0" err="1"/>
              <a:t>neoplasia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LgDCIS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Ofta diploida tumörer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Genetiskt mer stabila. </a:t>
            </a:r>
          </a:p>
          <a:p>
            <a:endParaRPr lang="sv-SE" dirty="0"/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16q-alternations: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FEA</a:t>
            </a:r>
            <a:r>
              <a:rPr lang="sv-SE" sz="1400" dirty="0">
                <a:sym typeface="Wingdings" panose="05000000000000000000" pitchFamily="2" charset="2"/>
              </a:rPr>
              <a:t> </a:t>
            </a:r>
            <a:r>
              <a:rPr lang="sv-SE" sz="1400" dirty="0" err="1"/>
              <a:t>LgDCIS</a:t>
            </a:r>
            <a:r>
              <a:rPr lang="sv-SE" sz="1400" dirty="0"/>
              <a:t>: </a:t>
            </a:r>
            <a:r>
              <a:rPr lang="sv-SE" sz="1400" dirty="0" err="1"/>
              <a:t>mRNA</a:t>
            </a:r>
            <a:r>
              <a:rPr lang="sv-SE" sz="1400" dirty="0"/>
              <a:t>-evidens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endParaRPr lang="sv-SE" sz="14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C147B47-03BC-4276-9F04-C406259AA4E2}"/>
              </a:ext>
            </a:extLst>
          </p:cNvPr>
          <p:cNvSpPr txBox="1"/>
          <p:nvPr/>
        </p:nvSpPr>
        <p:spPr>
          <a:xfrm>
            <a:off x="144380" y="5041232"/>
            <a:ext cx="3597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HIGH GRADE</a:t>
            </a:r>
            <a:r>
              <a:rPr lang="sv-S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Pathway</a:t>
            </a:r>
            <a:r>
              <a:rPr lang="sv-SE" sz="1600" dirty="0"/>
              <a:t>=??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Genetic</a:t>
            </a:r>
            <a:r>
              <a:rPr lang="sv-SE" sz="1600" dirty="0"/>
              <a:t> instabile </a:t>
            </a:r>
            <a:r>
              <a:rPr lang="sv-SE" sz="1600" dirty="0" err="1"/>
              <a:t>tumours</a:t>
            </a:r>
            <a:r>
              <a:rPr lang="sv-SE" sz="160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Aneuploidy</a:t>
            </a:r>
            <a:r>
              <a:rPr lang="sv-SE" sz="1600" dirty="0"/>
              <a:t> and </a:t>
            </a:r>
            <a:r>
              <a:rPr lang="sv-SE" sz="1600" dirty="0" err="1"/>
              <a:t>gains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11q, 13q, 17q i </a:t>
            </a:r>
            <a:r>
              <a:rPr lang="sv-SE" sz="1600" dirty="0" err="1"/>
              <a:t>HgDCIS</a:t>
            </a:r>
            <a:r>
              <a:rPr lang="sv-S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1FB360-3AE4-0E4B-A8EF-23BA60FA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30" y="425378"/>
            <a:ext cx="10515600" cy="1205057"/>
          </a:xfrm>
        </p:spPr>
        <p:txBody>
          <a:bodyPr>
            <a:normAutofit/>
          </a:bodyPr>
          <a:lstStyle/>
          <a:p>
            <a:pPr algn="ctr"/>
            <a:r>
              <a:rPr lang="sv-SE" sz="3600" i="1" dirty="0"/>
              <a:t>WE´LL KEEP YOU POSTED!</a:t>
            </a:r>
            <a:endParaRPr lang="sv-SE" i="1" dirty="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AC79B964-49B9-034E-A522-BFDD512A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380" y="1907640"/>
            <a:ext cx="7612380" cy="458523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C977E49-F027-754E-98E7-70CAD913A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5"/>
          <a:stretch/>
        </p:blipFill>
        <p:spPr>
          <a:xfrm>
            <a:off x="866268" y="1630435"/>
            <a:ext cx="9448800" cy="500306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6AD46D8-BCF3-F643-8216-DB9127DE482B}"/>
              </a:ext>
            </a:extLst>
          </p:cNvPr>
          <p:cNvSpPr txBox="1"/>
          <p:nvPr/>
        </p:nvSpPr>
        <p:spPr>
          <a:xfrm>
            <a:off x="1371600" y="6309995"/>
            <a:ext cx="16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Bild: </a:t>
            </a:r>
            <a:r>
              <a:rPr lang="sv-SE" dirty="0" err="1"/>
              <a:t>rcpath.org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0752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973779B-2927-43AC-8738-949186F6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DISPOSITION – BASAL BRÖSTPATOLOGI M M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B55B8C-1BEA-4644-9615-CD4604F2B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endParaRPr lang="en-US" sz="1500" dirty="0"/>
          </a:p>
          <a:p>
            <a:pPr indent="-228600"/>
            <a:r>
              <a:rPr lang="en-US" sz="1500" dirty="0"/>
              <a:t>NORMAL HISTOLOGI /GODARTADE FÖRÄNDRINGAR </a:t>
            </a:r>
          </a:p>
          <a:p>
            <a:pPr marL="0" indent="-228600"/>
            <a:r>
              <a:rPr lang="en-US" sz="1500" dirty="0"/>
              <a:t>	Icke </a:t>
            </a:r>
            <a:r>
              <a:rPr lang="en-US" sz="1500" dirty="0" err="1"/>
              <a:t>proliferativa</a:t>
            </a:r>
            <a:r>
              <a:rPr lang="en-US" sz="1500" dirty="0"/>
              <a:t>/ </a:t>
            </a:r>
            <a:r>
              <a:rPr lang="en-US" sz="1500" dirty="0" err="1"/>
              <a:t>proliferativa</a:t>
            </a:r>
            <a:r>
              <a:rPr lang="en-US" sz="1500" dirty="0"/>
              <a:t> </a:t>
            </a:r>
            <a:r>
              <a:rPr lang="en-US" sz="1500" dirty="0" err="1"/>
              <a:t>förändringar</a:t>
            </a:r>
            <a:r>
              <a:rPr lang="en-US" sz="1500" dirty="0"/>
              <a:t> </a:t>
            </a:r>
          </a:p>
          <a:p>
            <a:pPr marL="0" indent="-228600"/>
            <a:r>
              <a:rPr lang="en-US" sz="1500" dirty="0"/>
              <a:t>	</a:t>
            </a:r>
            <a:r>
              <a:rPr lang="en-US" sz="1500" dirty="0" err="1"/>
              <a:t>Proliferativa</a:t>
            </a:r>
            <a:r>
              <a:rPr lang="en-US" sz="1500" dirty="0"/>
              <a:t> </a:t>
            </a:r>
            <a:r>
              <a:rPr lang="en-US" sz="1500" dirty="0" err="1"/>
              <a:t>förändringar</a:t>
            </a:r>
            <a:r>
              <a:rPr lang="en-US" sz="1500" dirty="0"/>
              <a:t> med </a:t>
            </a:r>
            <a:r>
              <a:rPr lang="en-US" sz="1500" dirty="0" err="1"/>
              <a:t>atypi</a:t>
            </a:r>
            <a:endParaRPr lang="en-US" sz="1500" dirty="0"/>
          </a:p>
          <a:p>
            <a:pPr marL="0" indent="-228600"/>
            <a:endParaRPr lang="en-US" sz="1500" dirty="0"/>
          </a:p>
          <a:p>
            <a:pPr marL="0" indent="-228600"/>
            <a:endParaRPr lang="en-US" sz="1500" dirty="0"/>
          </a:p>
          <a:p>
            <a:pPr indent="-228600"/>
            <a:r>
              <a:rPr lang="en-US" sz="1500" b="1" dirty="0"/>
              <a:t>ELAKTARTADE FÖRÄNDRINGAR – BRÖSTCANCER (9:4 – 9:6) </a:t>
            </a:r>
          </a:p>
          <a:p>
            <a:pPr marL="0" indent="-228600"/>
            <a:r>
              <a:rPr lang="en-US" sz="1500" b="1" dirty="0"/>
              <a:t>	I. KLASSIFICERING AV TUMÖREN (9:4) </a:t>
            </a:r>
          </a:p>
          <a:p>
            <a:pPr marL="0" indent="-228600"/>
            <a:r>
              <a:rPr lang="en-US" sz="1500" b="1" dirty="0"/>
              <a:t>	II. DIAGNOSTIK,  PREDIKTIVA OCH PROGNOSTISKA FAKTORER (9:5-9:6)</a:t>
            </a:r>
          </a:p>
          <a:p>
            <a:pPr indent="-228600"/>
            <a:endParaRPr lang="en-US" sz="15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CCB291-AC8F-4848-8B62-B808D182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AVDELNINGEN FÖR KLINISK PATOLOGI OCH GENETIK,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SU/SAHLGRENSKA</a:t>
            </a:r>
          </a:p>
        </p:txBody>
      </p:sp>
    </p:spTree>
    <p:extLst>
      <p:ext uri="{BB962C8B-B14F-4D97-AF65-F5344CB8AC3E}">
        <p14:creationId xmlns:p14="http://schemas.microsoft.com/office/powerpoint/2010/main" val="17318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BRÖSTCANCER </a:t>
            </a: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MALIGNA TUMÖRER FRÅN KÖRTELEPITEL, MYOEPITEL, STROMA </a:t>
            </a:r>
          </a:p>
        </p:txBody>
      </p:sp>
      <p:sp>
        <p:nvSpPr>
          <p:cNvPr id="13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080390-E079-4C8E-B093-0A65A3B90B2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9882" y="2256171"/>
            <a:ext cx="5866669" cy="38148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-228600"/>
            <a:endParaRPr lang="en-US" sz="1200" dirty="0"/>
          </a:p>
          <a:p>
            <a:pPr indent="-228600"/>
            <a:r>
              <a:rPr lang="en-US" sz="1600" dirty="0" err="1"/>
              <a:t>Klassificering</a:t>
            </a:r>
            <a:r>
              <a:rPr lang="en-US" sz="1600" dirty="0"/>
              <a:t> av </a:t>
            </a:r>
            <a:r>
              <a:rPr lang="en-US" sz="1600" dirty="0" err="1"/>
              <a:t>tumören</a:t>
            </a:r>
            <a:r>
              <a:rPr lang="en-US" sz="1600" dirty="0"/>
              <a:t> </a:t>
            </a:r>
            <a:r>
              <a:rPr lang="en-US" sz="1600" dirty="0" err="1"/>
              <a:t>enligt</a:t>
            </a:r>
            <a:r>
              <a:rPr lang="en-US" sz="1600" dirty="0"/>
              <a:t> WHO </a:t>
            </a:r>
          </a:p>
          <a:p>
            <a:pPr indent="-228600"/>
            <a:r>
              <a:rPr lang="en-US" sz="1600" dirty="0" err="1"/>
              <a:t>Vanligaste</a:t>
            </a:r>
            <a:r>
              <a:rPr lang="en-US" sz="1600" dirty="0"/>
              <a:t> </a:t>
            </a:r>
            <a:r>
              <a:rPr lang="en-US" sz="1600" dirty="0" err="1"/>
              <a:t>bröstcancer</a:t>
            </a:r>
            <a:r>
              <a:rPr lang="en-US" sz="1600" dirty="0"/>
              <a:t> = </a:t>
            </a:r>
            <a:r>
              <a:rPr lang="en-US" sz="1600" dirty="0" err="1"/>
              <a:t>adenocarcinom</a:t>
            </a:r>
            <a:r>
              <a:rPr lang="en-US" sz="1600" dirty="0"/>
              <a:t> </a:t>
            </a:r>
          </a:p>
          <a:p>
            <a:pPr indent="-228600"/>
            <a:r>
              <a:rPr lang="en-US" sz="1600" dirty="0" err="1"/>
              <a:t>Distinkta</a:t>
            </a:r>
            <a:r>
              <a:rPr lang="en-US" sz="1600" dirty="0"/>
              <a:t> </a:t>
            </a:r>
            <a:r>
              <a:rPr lang="en-US" sz="1600" dirty="0" err="1"/>
              <a:t>morfologiska</a:t>
            </a:r>
            <a:r>
              <a:rPr lang="en-US" sz="1600" dirty="0"/>
              <a:t> drag (30% special </a:t>
            </a:r>
            <a:r>
              <a:rPr lang="en-US" sz="1600" dirty="0" err="1"/>
              <a:t>typ</a:t>
            </a:r>
            <a:r>
              <a:rPr lang="en-US" sz="1600" dirty="0"/>
              <a:t>, </a:t>
            </a:r>
            <a:r>
              <a:rPr lang="en-US" sz="1600" dirty="0" err="1"/>
              <a:t>övriga</a:t>
            </a:r>
            <a:r>
              <a:rPr lang="en-US" sz="1600" dirty="0"/>
              <a:t> NST=70%) </a:t>
            </a:r>
          </a:p>
          <a:p>
            <a:pPr indent="-228600"/>
            <a:r>
              <a:rPr lang="en-US" sz="1600" dirty="0" err="1"/>
              <a:t>Morfologin</a:t>
            </a:r>
            <a:r>
              <a:rPr lang="en-US" sz="1600" dirty="0"/>
              <a:t> </a:t>
            </a:r>
            <a:r>
              <a:rPr lang="en-US" sz="1600" dirty="0" err="1"/>
              <a:t>sällan</a:t>
            </a:r>
            <a:r>
              <a:rPr lang="en-US" sz="1600" dirty="0"/>
              <a:t> </a:t>
            </a:r>
            <a:r>
              <a:rPr lang="en-US" sz="1600" dirty="0" err="1"/>
              <a:t>behandlingsstyrande</a:t>
            </a:r>
            <a:r>
              <a:rPr lang="en-US" sz="1600" dirty="0"/>
              <a:t> </a:t>
            </a:r>
          </a:p>
          <a:p>
            <a:pPr indent="-228600"/>
            <a:r>
              <a:rPr lang="en-US" sz="1600" dirty="0"/>
              <a:t>Men </a:t>
            </a:r>
            <a:r>
              <a:rPr lang="en-US" sz="1600" dirty="0" err="1"/>
              <a:t>varierande</a:t>
            </a:r>
            <a:r>
              <a:rPr lang="en-US" sz="1600" dirty="0"/>
              <a:t> </a:t>
            </a:r>
            <a:r>
              <a:rPr lang="en-US" sz="1600" dirty="0" err="1"/>
              <a:t>biologiska</a:t>
            </a:r>
            <a:r>
              <a:rPr lang="en-US" sz="1600" dirty="0"/>
              <a:t> </a:t>
            </a:r>
            <a:r>
              <a:rPr lang="en-US" sz="1600" dirty="0" err="1"/>
              <a:t>karaktäristika</a:t>
            </a:r>
            <a:r>
              <a:rPr lang="en-US" sz="1600" dirty="0"/>
              <a:t> (ER+/-, HER2+/-)!</a:t>
            </a:r>
          </a:p>
          <a:p>
            <a:pPr marL="0" indent="-228600"/>
            <a:endParaRPr lang="en-US" sz="1600" dirty="0"/>
          </a:p>
          <a:p>
            <a:pPr marL="0" indent="-228600"/>
            <a:r>
              <a:rPr lang="en-US" sz="1600" dirty="0"/>
              <a:t>VARIANTER: </a:t>
            </a:r>
          </a:p>
          <a:p>
            <a:pPr indent="-228600"/>
            <a:r>
              <a:rPr lang="en-US" sz="1600" dirty="0" err="1"/>
              <a:t>Bifokala</a:t>
            </a:r>
            <a:r>
              <a:rPr lang="en-US" sz="1600" dirty="0"/>
              <a:t>, </a:t>
            </a:r>
            <a:r>
              <a:rPr lang="en-US" sz="1600" dirty="0" err="1"/>
              <a:t>multipla</a:t>
            </a:r>
            <a:r>
              <a:rPr lang="en-US" sz="1600" dirty="0"/>
              <a:t>, </a:t>
            </a:r>
          </a:p>
          <a:p>
            <a:pPr indent="-228600"/>
            <a:r>
              <a:rPr lang="en-US" sz="1600" dirty="0"/>
              <a:t>Bilateral cancer </a:t>
            </a:r>
          </a:p>
          <a:p>
            <a:pPr indent="-228600"/>
            <a:r>
              <a:rPr lang="en-US" sz="1600" dirty="0"/>
              <a:t>Med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utan</a:t>
            </a:r>
            <a:r>
              <a:rPr lang="en-US" sz="1600" dirty="0"/>
              <a:t> </a:t>
            </a:r>
            <a:r>
              <a:rPr lang="en-US" sz="1600" dirty="0" err="1"/>
              <a:t>prekursorlesioner</a:t>
            </a:r>
            <a:r>
              <a:rPr lang="en-US" sz="1600" dirty="0"/>
              <a:t> /in-situ-</a:t>
            </a:r>
            <a:r>
              <a:rPr lang="en-US" sz="1600" dirty="0" err="1"/>
              <a:t>komponent</a:t>
            </a:r>
            <a:endParaRPr lang="en-US" sz="1600" dirty="0"/>
          </a:p>
          <a:p>
            <a:pPr indent="-228600"/>
            <a:endParaRPr lang="en-US" sz="1600" dirty="0"/>
          </a:p>
          <a:p>
            <a:pPr marL="0" indent="-228600"/>
            <a:r>
              <a:rPr lang="en-US" sz="1600" dirty="0"/>
              <a:t>ÖVRIGA: t ex </a:t>
            </a:r>
            <a:r>
              <a:rPr lang="en-US" sz="1600" dirty="0" err="1"/>
              <a:t>sarkom</a:t>
            </a:r>
            <a:r>
              <a:rPr lang="en-US" sz="1600" dirty="0"/>
              <a:t>, </a:t>
            </a:r>
            <a:r>
              <a:rPr lang="en-US" sz="1600" dirty="0" err="1"/>
              <a:t>lymfom</a:t>
            </a:r>
            <a:r>
              <a:rPr lang="en-US" sz="1600" dirty="0"/>
              <a:t>, malign phyllodes, </a:t>
            </a:r>
            <a:r>
              <a:rPr lang="en-US" sz="1600" dirty="0" err="1"/>
              <a:t>metastaser</a:t>
            </a:r>
            <a:endParaRPr lang="en-US" sz="1600" dirty="0"/>
          </a:p>
        </p:txBody>
      </p:sp>
      <p:pic>
        <p:nvPicPr>
          <p:cNvPr id="3074" name="Picture 2" descr="NEW WHO CLASSIFICATION FOR BREAST TUMOURS - International Collaboration on  Cancer Reporting">
            <a:extLst>
              <a:ext uri="{FF2B5EF4-FFF2-40B4-BE49-F238E27FC236}">
                <a16:creationId xmlns:a16="http://schemas.microsoft.com/office/drawing/2014/main" id="{350A4557-C723-C64F-80EE-D1E2C2F3E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r="1" b="13315"/>
          <a:stretch/>
        </p:blipFill>
        <p:spPr bwMode="auto">
          <a:xfrm>
            <a:off x="6145450" y="640080"/>
            <a:ext cx="5366164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181B425-5ED5-F04F-A5A9-6A79D072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3" y="0"/>
            <a:ext cx="9510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7AC241E-BC82-A04E-A55E-069A05B1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DCIS – DUKTAL CARCINOMA IN SITU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D6A11A4-2D69-9648-84B6-B0FDC0ACA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 err="1"/>
              <a:t>Intraduktal</a:t>
            </a:r>
            <a:r>
              <a:rPr lang="en-US" sz="1600" dirty="0"/>
              <a:t> </a:t>
            </a:r>
            <a:r>
              <a:rPr lang="en-US" sz="1600" dirty="0" err="1"/>
              <a:t>epitelial</a:t>
            </a:r>
            <a:r>
              <a:rPr lang="en-US" sz="1600" dirty="0"/>
              <a:t> </a:t>
            </a:r>
            <a:r>
              <a:rPr lang="en-US" sz="1600" dirty="0" err="1"/>
              <a:t>hyperplasi</a:t>
            </a:r>
            <a:r>
              <a:rPr lang="en-US" sz="1600" dirty="0"/>
              <a:t> </a:t>
            </a:r>
          </a:p>
          <a:p>
            <a:pPr marL="0"/>
            <a:endParaRPr lang="en-US" sz="1600" dirty="0"/>
          </a:p>
          <a:p>
            <a:r>
              <a:rPr lang="en-US" sz="1600" dirty="0" err="1"/>
              <a:t>Proliferativ</a:t>
            </a:r>
            <a:r>
              <a:rPr lang="en-US" sz="1600" dirty="0"/>
              <a:t> lesion (</a:t>
            </a:r>
            <a:r>
              <a:rPr lang="en-US" sz="1600" dirty="0" err="1"/>
              <a:t>körtelepitel</a:t>
            </a:r>
            <a:r>
              <a:rPr lang="en-US" sz="1600" dirty="0"/>
              <a:t> </a:t>
            </a:r>
            <a:r>
              <a:rPr lang="en-US" sz="1600" dirty="0" err="1"/>
              <a:t>ändrar</a:t>
            </a:r>
            <a:r>
              <a:rPr lang="en-US" sz="1600" dirty="0"/>
              <a:t> sig) </a:t>
            </a:r>
          </a:p>
          <a:p>
            <a:r>
              <a:rPr lang="en-US" sz="1600" dirty="0"/>
              <a:t>Med </a:t>
            </a:r>
            <a:r>
              <a:rPr lang="en-US" sz="1600" dirty="0" err="1"/>
              <a:t>atypi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Arkitektonisk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cellulär</a:t>
            </a:r>
            <a:r>
              <a:rPr lang="en-US" sz="1600" dirty="0"/>
              <a:t>.</a:t>
            </a:r>
          </a:p>
          <a:p>
            <a:r>
              <a:rPr lang="en-US" sz="1600" dirty="0"/>
              <a:t>Grad 1 – 2 – 3 </a:t>
            </a:r>
            <a:r>
              <a:rPr lang="en-US" sz="1600" dirty="0" err="1"/>
              <a:t>kärnatypi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 err="1"/>
              <a:t>Ibland</a:t>
            </a:r>
            <a:r>
              <a:rPr lang="en-US" sz="1600" dirty="0"/>
              <a:t> med </a:t>
            </a:r>
            <a:r>
              <a:rPr lang="en-US" sz="1600" dirty="0" err="1"/>
              <a:t>utbredda</a:t>
            </a:r>
            <a:r>
              <a:rPr lang="en-US" sz="1600" dirty="0"/>
              <a:t> </a:t>
            </a:r>
            <a:r>
              <a:rPr lang="en-US" sz="1600" dirty="0" err="1"/>
              <a:t>mikroförkalkningar</a:t>
            </a:r>
            <a:r>
              <a:rPr lang="en-US" sz="1600" dirty="0"/>
              <a:t>, </a:t>
            </a:r>
            <a:r>
              <a:rPr lang="en-US" sz="1600" dirty="0" err="1"/>
              <a:t>nekros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 err="1"/>
              <a:t>Intraduktal</a:t>
            </a:r>
            <a:r>
              <a:rPr lang="en-US" sz="1600" dirty="0"/>
              <a:t> = key feature: </a:t>
            </a:r>
            <a:r>
              <a:rPr lang="en-US" sz="1600" dirty="0" err="1"/>
              <a:t>Bevarat</a:t>
            </a:r>
            <a:r>
              <a:rPr lang="en-US" sz="1600" dirty="0"/>
              <a:t> </a:t>
            </a:r>
            <a:r>
              <a:rPr lang="en-US" sz="1600" dirty="0" err="1"/>
              <a:t>myoepitel</a:t>
            </a:r>
            <a:r>
              <a:rPr lang="en-US" sz="1400" dirty="0"/>
              <a:t>! </a:t>
            </a:r>
          </a:p>
        </p:txBody>
      </p:sp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3C22B07D-1838-324C-AB5C-CF2CC7E3D5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9048" y="781401"/>
            <a:ext cx="5458968" cy="5295198"/>
          </a:xfrm>
          <a:prstGeom prst="rect">
            <a:avLst/>
          </a:prstGeom>
        </p:spPr>
      </p:pic>
      <p:sp>
        <p:nvSpPr>
          <p:cNvPr id="3" name="Höger 2">
            <a:extLst>
              <a:ext uri="{FF2B5EF4-FFF2-40B4-BE49-F238E27FC236}">
                <a16:creationId xmlns:a16="http://schemas.microsoft.com/office/drawing/2014/main" id="{4042BE3C-2326-686C-8BBB-BA16D1F9A6E6}"/>
              </a:ext>
            </a:extLst>
          </p:cNvPr>
          <p:cNvSpPr/>
          <p:nvPr/>
        </p:nvSpPr>
        <p:spPr>
          <a:xfrm rot="20516261">
            <a:off x="4662943" y="5477743"/>
            <a:ext cx="1642089" cy="484632"/>
          </a:xfrm>
          <a:prstGeom prst="rightArrow">
            <a:avLst>
              <a:gd name="adj1" fmla="val 7548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7588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INVASIV DUKTAL CANCER/NST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58DA987C-952E-4681-92E4-76346E561D2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904317" y="2307820"/>
            <a:ext cx="4526774" cy="2971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1C05580-1BFA-4D2D-86B8-BA47344E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35" y="2307820"/>
            <a:ext cx="4499992" cy="2971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7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MEDULLÄR SUBTYP KAN SES VID BRCA1-MUT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58DA987C-952E-4681-92E4-76346E561D2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775521" y="1988840"/>
            <a:ext cx="3946217" cy="259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1C05580-1BFA-4D2D-86B8-BA47344E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927" y="2743124"/>
            <a:ext cx="4499992" cy="2971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BD2BE33-28A7-43AE-8F87-284A03C59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710" y="1988840"/>
            <a:ext cx="5948923" cy="4457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5D62BFD-306B-4645-B187-AA5CC8BC9DA6}"/>
              </a:ext>
            </a:extLst>
          </p:cNvPr>
          <p:cNvSpPr txBox="1"/>
          <p:nvPr/>
        </p:nvSpPr>
        <p:spPr>
          <a:xfrm>
            <a:off x="2208000" y="6093296"/>
            <a:ext cx="8064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b="1" dirty="0"/>
              <a:t>BRE 9 (TUBULUSFORMATION 3, KÄRNATYPI 3, MITOSFREKVENS 3)</a:t>
            </a:r>
          </a:p>
        </p:txBody>
      </p:sp>
    </p:spTree>
    <p:extLst>
      <p:ext uri="{BB962C8B-B14F-4D97-AF65-F5344CB8AC3E}">
        <p14:creationId xmlns:p14="http://schemas.microsoft.com/office/powerpoint/2010/main" val="42496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C3724C-79E9-B245-AC6D-994CD90D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218"/>
            <a:ext cx="10515600" cy="1205057"/>
          </a:xfrm>
        </p:spPr>
        <p:txBody>
          <a:bodyPr>
            <a:normAutofit/>
          </a:bodyPr>
          <a:lstStyle/>
          <a:p>
            <a:pPr algn="ctr"/>
            <a:r>
              <a:rPr lang="sv-SE" sz="3200" dirty="0"/>
              <a:t>PATOLOGINS ROLL I DEN DIAGNOSTISKA PROCESSEN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5439770-1982-9A47-8813-55696049D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413862"/>
            <a:ext cx="4887244" cy="494959"/>
          </a:xfrm>
        </p:spPr>
        <p:txBody>
          <a:bodyPr/>
          <a:lstStyle/>
          <a:p>
            <a:pPr algn="ctr"/>
            <a:r>
              <a:rPr lang="sv-SE" b="0" dirty="0">
                <a:latin typeface="+mj-lt"/>
              </a:rPr>
              <a:t>VÅRT UPPDRAG (9:1, 9:4-9:6, 9:7</a:t>
            </a:r>
            <a:r>
              <a:rPr lang="sv-SE" b="0" dirty="0"/>
              <a:t>)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E6EF6F9-DB17-3441-B6B7-28AD8A56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2556"/>
            <a:ext cx="5180013" cy="43002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sv-SE" sz="2000" dirty="0"/>
              <a:t>MATERIALANALYS</a:t>
            </a:r>
          </a:p>
          <a:p>
            <a:pPr lvl="1"/>
            <a:r>
              <a:rPr lang="sv-SE" sz="2000" dirty="0"/>
              <a:t>Del i trippeldiagnostik </a:t>
            </a:r>
          </a:p>
          <a:p>
            <a:pPr lvl="1"/>
            <a:r>
              <a:rPr lang="sv-SE" sz="2000" dirty="0"/>
              <a:t>Morfologisk diagnos</a:t>
            </a:r>
          </a:p>
          <a:p>
            <a:pPr lvl="1"/>
            <a:r>
              <a:rPr lang="sv-SE" sz="2000" dirty="0"/>
              <a:t>Analys av biomarkörer </a:t>
            </a:r>
          </a:p>
          <a:p>
            <a:pPr lvl="1"/>
            <a:r>
              <a:rPr lang="sv-SE" sz="2000" dirty="0"/>
              <a:t>Kvalitetssäkrade och standardiserade analyser</a:t>
            </a:r>
          </a:p>
          <a:p>
            <a:pPr marL="457200" lvl="1" indent="0">
              <a:buNone/>
            </a:pPr>
            <a:endParaRPr lang="sv-SE" sz="2000" dirty="0"/>
          </a:p>
          <a:p>
            <a:r>
              <a:rPr lang="sv-SE" sz="2000" dirty="0"/>
              <a:t>PROVTYPER: </a:t>
            </a:r>
          </a:p>
          <a:p>
            <a:pPr lvl="1"/>
            <a:r>
              <a:rPr lang="sv-SE" sz="2000" dirty="0" err="1"/>
              <a:t>Histopatologi</a:t>
            </a:r>
            <a:r>
              <a:rPr lang="sv-SE" sz="2000" dirty="0"/>
              <a:t>: </a:t>
            </a:r>
            <a:r>
              <a:rPr lang="sv-SE" sz="2000" dirty="0" err="1"/>
              <a:t>corebiopsi</a:t>
            </a:r>
            <a:r>
              <a:rPr lang="sv-SE" sz="2000" dirty="0"/>
              <a:t> (CNB) </a:t>
            </a:r>
          </a:p>
          <a:p>
            <a:pPr lvl="1"/>
            <a:r>
              <a:rPr lang="sv-SE" sz="2000" dirty="0"/>
              <a:t>Cytologi: finnålspunktion (FNAC)</a:t>
            </a:r>
          </a:p>
          <a:p>
            <a:pPr marL="457200" lvl="1" indent="0">
              <a:buNone/>
            </a:pPr>
            <a:r>
              <a:rPr lang="sv-SE" sz="2000" dirty="0"/>
              <a:t>	-finfördelat material som ”cellutstryk”</a:t>
            </a:r>
          </a:p>
          <a:p>
            <a:pPr lvl="1"/>
            <a:r>
              <a:rPr lang="sv-SE" sz="2000" dirty="0"/>
              <a:t>Operationsmaterial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C24FC61-B46C-8846-9AA7-BA11269F2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97291"/>
            <a:ext cx="4764505" cy="674524"/>
          </a:xfrm>
        </p:spPr>
        <p:txBody>
          <a:bodyPr/>
          <a:lstStyle/>
          <a:p>
            <a:pPr algn="ctr"/>
            <a:r>
              <a:rPr lang="sv-SE" b="0" dirty="0">
                <a:latin typeface="+mj-lt"/>
              </a:rPr>
              <a:t>ERT UPPDRAG (9:2, 9:3, 9:7)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2405A36-934F-D54B-AFF0-8EB2F5EE2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88462"/>
            <a:ext cx="5180012" cy="43002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v-SE" sz="2000" dirty="0"/>
              <a:t> KORREKT HANTERING AV PROVET</a:t>
            </a:r>
          </a:p>
          <a:p>
            <a:pPr lvl="1"/>
            <a:r>
              <a:rPr lang="sv-SE" sz="2000" dirty="0"/>
              <a:t>Fixering</a:t>
            </a:r>
          </a:p>
          <a:p>
            <a:pPr lvl="1"/>
            <a:r>
              <a:rPr lang="sv-SE" sz="2000" dirty="0"/>
              <a:t>Färskt med kylning: </a:t>
            </a:r>
            <a:r>
              <a:rPr lang="sv-SE" sz="2000" i="1" dirty="0"/>
              <a:t>har laboratoriet fortfarande öppet? </a:t>
            </a:r>
          </a:p>
          <a:p>
            <a:pPr lvl="1"/>
            <a:r>
              <a:rPr lang="sv-SE" sz="2000" dirty="0"/>
              <a:t>Preoperativ indikering</a:t>
            </a:r>
          </a:p>
          <a:p>
            <a:pPr lvl="1"/>
            <a:r>
              <a:rPr lang="sv-SE" sz="2000" dirty="0" err="1"/>
              <a:t>Preparatrtg</a:t>
            </a:r>
            <a:r>
              <a:rPr lang="sv-SE" sz="2000" dirty="0"/>
              <a:t> – särskilt om icke palpabel tumör i stort bröst </a:t>
            </a:r>
          </a:p>
          <a:p>
            <a:pPr lvl="1"/>
            <a:r>
              <a:rPr lang="sv-SE" sz="2000" dirty="0" err="1"/>
              <a:t>Suturinmärkning</a:t>
            </a:r>
            <a:r>
              <a:rPr lang="sv-SE" sz="2000" dirty="0"/>
              <a:t>.  </a:t>
            </a:r>
          </a:p>
          <a:p>
            <a:pPr marL="457200" lvl="1" indent="0">
              <a:buNone/>
            </a:pPr>
            <a:endParaRPr lang="sv-SE" sz="2000" dirty="0"/>
          </a:p>
          <a:p>
            <a:r>
              <a:rPr lang="sv-SE" sz="2000" dirty="0"/>
              <a:t>KORREKT REMISSINFORMATION </a:t>
            </a:r>
          </a:p>
        </p:txBody>
      </p:sp>
    </p:spTree>
    <p:extLst>
      <p:ext uri="{BB962C8B-B14F-4D97-AF65-F5344CB8AC3E}">
        <p14:creationId xmlns:p14="http://schemas.microsoft.com/office/powerpoint/2010/main" val="3534074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INVASIV DUKTAL CANCER, MEDULLÄRA DRAG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F847AA9-8C9F-4CB7-8F20-2F8B6931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8953" y="6187015"/>
            <a:ext cx="4114800" cy="365125"/>
          </a:xfrm>
        </p:spPr>
        <p:txBody>
          <a:bodyPr/>
          <a:lstStyle/>
          <a:p>
            <a:pPr eaLnBrk="0" hangingPunct="0"/>
            <a:r>
              <a:rPr lang="sv-SE" dirty="0"/>
              <a:t>AVDELNINGEN FÖR KLINISK PATOLOGI OCH GENETIK, </a:t>
            </a:r>
          </a:p>
          <a:p>
            <a:pPr eaLnBrk="0" hangingPunct="0"/>
            <a:r>
              <a:rPr lang="sv-SE" dirty="0"/>
              <a:t>SU/SAHLGRENSKA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B576D57-786C-42F2-BDC1-AD56B413B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85" b="30354"/>
          <a:stretch/>
        </p:blipFill>
        <p:spPr>
          <a:xfrm>
            <a:off x="3828520" y="2326997"/>
            <a:ext cx="3622328" cy="330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latshållare för innehåll 14">
            <a:extLst>
              <a:ext uri="{FF2B5EF4-FFF2-40B4-BE49-F238E27FC236}">
                <a16:creationId xmlns:a16="http://schemas.microsoft.com/office/drawing/2014/main" id="{2BA63EBF-127F-4FB5-81B1-783D7A3A49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r="5054" b="6966"/>
          <a:stretch/>
        </p:blipFill>
        <p:spPr>
          <a:xfrm>
            <a:off x="7561972" y="2326996"/>
            <a:ext cx="3945666" cy="386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1410FE9E-5A3E-4AF1-8AD2-F47CE77CA6C9}"/>
              </a:ext>
            </a:extLst>
          </p:cNvPr>
          <p:cNvSpPr txBox="1"/>
          <p:nvPr/>
        </p:nvSpPr>
        <p:spPr>
          <a:xfrm>
            <a:off x="1703512" y="6453336"/>
            <a:ext cx="626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/>
              <a:t>Copyright by Expert Consulting </a:t>
            </a:r>
            <a:r>
              <a:rPr lang="sv-SE" dirty="0"/>
              <a:t>DIAGNOSTIC PATHOLOGY: BREAST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BAFE1EA-6A9C-B541-960F-954BE03F9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4" y="1372964"/>
            <a:ext cx="3648597" cy="364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850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INVASIV LOBULÄR CANCER</a:t>
            </a:r>
            <a:br>
              <a:rPr lang="sv-SE" dirty="0"/>
            </a:br>
            <a:r>
              <a:rPr lang="sv-SE" sz="3200" dirty="0"/>
              <a:t> - vanligaste ”specialtypen” (20%) 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F847AA9-8C9F-4CB7-8F20-2F8B6931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sv-SE"/>
              <a:t>AVDELNINGEN FÖR KLINISK PATOLOGI OCH GENETIK, </a:t>
            </a:r>
          </a:p>
          <a:p>
            <a:pPr eaLnBrk="0" hangingPunct="0"/>
            <a:r>
              <a:rPr lang="sv-SE"/>
              <a:t>SU/SAHLGRENSKA</a:t>
            </a:r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2C1F932B-D08B-4DA0-BA46-7097A3DBB93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431985" y="1557119"/>
            <a:ext cx="5344527" cy="3563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D4A965E-4BEC-4B7B-B5C6-BE094590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60" y="2794959"/>
            <a:ext cx="3290634" cy="329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9711F6F-122B-449D-9D8D-23BB7FA02745}"/>
              </a:ext>
            </a:extLst>
          </p:cNvPr>
          <p:cNvSpPr txBox="1"/>
          <p:nvPr/>
        </p:nvSpPr>
        <p:spPr>
          <a:xfrm>
            <a:off x="725654" y="5896365"/>
            <a:ext cx="5980483" cy="369332"/>
          </a:xfrm>
          <a:prstGeom prst="rect">
            <a:avLst/>
          </a:prstGeom>
          <a:solidFill>
            <a:srgbClr val="FFFF00"/>
          </a:solidFill>
          <a:ln>
            <a:solidFill>
              <a:srgbClr val="0E417D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Mutation i E-</a:t>
            </a:r>
            <a:r>
              <a:rPr lang="sv-SE" dirty="0" err="1"/>
              <a:t>cadherin</a:t>
            </a:r>
            <a:r>
              <a:rPr lang="sv-SE" dirty="0"/>
              <a:t>-genen; </a:t>
            </a:r>
            <a:r>
              <a:rPr lang="sv-SE" dirty="0" err="1"/>
              <a:t>biallelic</a:t>
            </a:r>
            <a:r>
              <a:rPr lang="sv-SE" dirty="0"/>
              <a:t> loss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i="1" dirty="0"/>
              <a:t>CDH1 </a:t>
            </a:r>
            <a:r>
              <a:rPr lang="sv-SE" dirty="0"/>
              <a:t>expression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BB5EFAE-F65F-A746-88AD-3D7DB7DE9E85}"/>
              </a:ext>
            </a:extLst>
          </p:cNvPr>
          <p:cNvSpPr txBox="1"/>
          <p:nvPr/>
        </p:nvSpPr>
        <p:spPr>
          <a:xfrm>
            <a:off x="10322496" y="3578578"/>
            <a:ext cx="1790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Infiltrativ</a:t>
            </a:r>
            <a:r>
              <a:rPr lang="sv-SE" dirty="0"/>
              <a:t> växt av </a:t>
            </a:r>
          </a:p>
          <a:p>
            <a:r>
              <a:rPr lang="sv-SE" dirty="0"/>
              <a:t>tumörceller </a:t>
            </a:r>
          </a:p>
          <a:p>
            <a:r>
              <a:rPr lang="sv-SE" dirty="0"/>
              <a:t>(CK7-infärgning)</a:t>
            </a:r>
          </a:p>
        </p:txBody>
      </p:sp>
    </p:spTree>
    <p:extLst>
      <p:ext uri="{BB962C8B-B14F-4D97-AF65-F5344CB8AC3E}">
        <p14:creationId xmlns:p14="http://schemas.microsoft.com/office/powerpoint/2010/main" val="38882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402F74-5DF3-F44B-9152-8328397B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KLINISK PRESENTATION  </a:t>
            </a:r>
            <a:br>
              <a:rPr lang="sv-SE" dirty="0"/>
            </a:br>
            <a:r>
              <a:rPr lang="sv-SE" dirty="0"/>
              <a:t>”INFLAMMATORY CARCINOMA"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51D2157-C80B-F547-A59E-B2E377F6CB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5275" y="2566695"/>
            <a:ext cx="5070669" cy="3493128"/>
          </a:xfrm>
          <a:prstGeom prst="rect">
            <a:avLst/>
          </a:prstGeom>
        </p:spPr>
      </p:pic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F025588-C526-1744-8854-DCCBB71699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6679" y="2392319"/>
            <a:ext cx="4662376" cy="3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FBD07A-0C80-2644-A44F-B2772C6C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sv-SE" dirty="0"/>
            </a:br>
            <a:r>
              <a:rPr lang="sv-SE" dirty="0"/>
              <a:t>KLINISK PRESENTATION </a:t>
            </a:r>
            <a:br>
              <a:rPr lang="sv-SE" dirty="0"/>
            </a:br>
            <a:r>
              <a:rPr lang="sv-SE" dirty="0"/>
              <a:t>PAGETS SJUKDOM I MAMILLEN </a:t>
            </a:r>
            <a:br>
              <a:rPr lang="sv-SE" dirty="0"/>
            </a:br>
            <a:r>
              <a:rPr lang="sv-SE" dirty="0"/>
              <a:t>	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2CE6856-1676-CA44-B989-714F261D0C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54980" y="1798821"/>
            <a:ext cx="4709160" cy="432104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470E4785-362E-124C-8CF3-07D9AB851B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2" y="2001804"/>
            <a:ext cx="3451860" cy="411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198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30245F0-F5D3-404F-9DDE-F84DA9BD3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INTRAEPIDERMAL VÄXT I MAMILL/AREOLA</a:t>
            </a:r>
            <a:br>
              <a:rPr lang="en-US" sz="3800"/>
            </a:br>
            <a:r>
              <a:rPr lang="en-US" sz="3800" i="1"/>
              <a:t>Paget´s Disease of the Nipple</a:t>
            </a:r>
            <a:endParaRPr lang="en-US" sz="380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C80AA82-2597-3D47-B4EC-3B646E623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395728"/>
            <a:ext cx="4965915" cy="379476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 err="1"/>
              <a:t>Tumörceller</a:t>
            </a:r>
            <a:r>
              <a:rPr lang="en-US" sz="2200" dirty="0"/>
              <a:t> </a:t>
            </a:r>
            <a:r>
              <a:rPr lang="en-US" sz="2200" dirty="0" err="1"/>
              <a:t>bryter</a:t>
            </a:r>
            <a:r>
              <a:rPr lang="en-US" sz="2200" dirty="0"/>
              <a:t> </a:t>
            </a:r>
            <a:r>
              <a:rPr lang="en-US" sz="2200" dirty="0" err="1"/>
              <a:t>sönder</a:t>
            </a:r>
            <a:r>
              <a:rPr lang="en-US" sz="2200" dirty="0"/>
              <a:t> epidermis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err="1"/>
              <a:t>Eksematös</a:t>
            </a:r>
            <a:r>
              <a:rPr lang="en-US" sz="2200" dirty="0"/>
              <a:t> </a:t>
            </a:r>
            <a:r>
              <a:rPr lang="en-US" sz="2200" dirty="0" err="1"/>
              <a:t>klinisk</a:t>
            </a:r>
            <a:r>
              <a:rPr lang="en-US" sz="2200" dirty="0"/>
              <a:t> </a:t>
            </a:r>
            <a:r>
              <a:rPr lang="en-US" sz="2200" dirty="0" err="1"/>
              <a:t>bild</a:t>
            </a:r>
            <a:r>
              <a:rPr lang="en-US" sz="2200" dirty="0"/>
              <a:t> </a:t>
            </a:r>
          </a:p>
          <a:p>
            <a:pPr marL="0"/>
            <a:endParaRPr lang="en-US" sz="2200" dirty="0"/>
          </a:p>
          <a:p>
            <a:r>
              <a:rPr lang="en-US" sz="2200" dirty="0" err="1"/>
              <a:t>Underliggande</a:t>
            </a:r>
            <a:r>
              <a:rPr lang="en-US" sz="2200" dirty="0"/>
              <a:t> </a:t>
            </a:r>
            <a:r>
              <a:rPr lang="en-US" sz="2200" dirty="0" err="1"/>
              <a:t>malignitet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minst</a:t>
            </a:r>
            <a:r>
              <a:rPr lang="en-US" sz="2200" dirty="0"/>
              <a:t> DCIS</a:t>
            </a:r>
          </a:p>
          <a:p>
            <a:pPr marL="0" indent="0">
              <a:buNone/>
            </a:pPr>
            <a:r>
              <a:rPr lang="en-US" sz="2200" dirty="0"/>
              <a:t>	invasive cancer </a:t>
            </a:r>
          </a:p>
          <a:p>
            <a:pPr marL="0" indent="0">
              <a:buNone/>
            </a:pPr>
            <a:endParaRPr lang="en-US" sz="2200" dirty="0"/>
          </a:p>
          <a:p>
            <a:pPr marL="0"/>
            <a:r>
              <a:rPr lang="en-US" sz="2200" dirty="0"/>
              <a:t>Her2-positivitet</a:t>
            </a:r>
          </a:p>
        </p:txBody>
      </p:sp>
      <p:pic>
        <p:nvPicPr>
          <p:cNvPr id="5" name="Picture 3" descr="Paget 2711">
            <a:extLst>
              <a:ext uri="{FF2B5EF4-FFF2-40B4-BE49-F238E27FC236}">
                <a16:creationId xmlns:a16="http://schemas.microsoft.com/office/drawing/2014/main" id="{06D4C56E-DBA6-AD45-B46E-A7A3FDCB4D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29" y="257745"/>
            <a:ext cx="4765489" cy="3693255"/>
          </a:xfrm>
          <a:prstGeom prst="rect">
            <a:avLst/>
          </a:prstGeom>
          <a:noFill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418D53BA-F2A3-2242-8D74-0FCCBBDE3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089" y="4140070"/>
            <a:ext cx="2764037" cy="2221201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96CF3A16-FC27-314F-8A35-8C8D0D8152AF}"/>
              </a:ext>
            </a:extLst>
          </p:cNvPr>
          <p:cNvSpPr txBox="1"/>
          <p:nvPr/>
        </p:nvSpPr>
        <p:spPr>
          <a:xfrm>
            <a:off x="7120312" y="6483095"/>
            <a:ext cx="4312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FFFFFF"/>
                </a:solidFill>
                <a:latin typeface="Helvetica" pitchFamily="2" charset="0"/>
              </a:rPr>
              <a:t>OI:</a:t>
            </a:r>
            <a:r>
              <a:rPr lang="sv-SE" dirty="0"/>
              <a:t>DOI: 10.5327/Z2594539420170000148.                                                           </a:t>
            </a:r>
            <a:endParaRPr lang="sv-SE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8582907-4D8A-374C-9F5E-3AA065D6C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80" y="4123164"/>
            <a:ext cx="2764037" cy="22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99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PROGNOSTISKA FAKTORER VID INVASIV BRÖSTCANCER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080390-E079-4C8E-B093-0A65A3B90B2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/>
            <a:endParaRPr lang="en-US" sz="2200"/>
          </a:p>
          <a:p>
            <a:pPr indent="-228600"/>
            <a:r>
              <a:rPr lang="en-US" sz="2200"/>
              <a:t>TUMOR GRADE (HISTOLOGISK GRAD), </a:t>
            </a:r>
          </a:p>
          <a:p>
            <a:pPr marL="0" indent="-228600"/>
            <a:endParaRPr lang="en-US" sz="2200"/>
          </a:p>
          <a:p>
            <a:pPr indent="-228600"/>
            <a:r>
              <a:rPr lang="en-US" sz="2200"/>
              <a:t>TUMOR STAGE (TUMÖRSTADIUM) </a:t>
            </a:r>
          </a:p>
          <a:p>
            <a:pPr marL="0" indent="-228600"/>
            <a:endParaRPr lang="en-US" sz="2200"/>
          </a:p>
          <a:p>
            <a:pPr indent="-228600"/>
            <a:r>
              <a:rPr lang="en-US" sz="2200"/>
              <a:t>TUMOR TYPE (TUMÖRENS MORFOLOGI/SUBTYP)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79B2E16-DBEA-B04B-B938-7C9D3AE9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0"/>
            <a:ext cx="9510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TUMOR (HISTOLOGICAL) GRADE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080390-E079-4C8E-B093-0A65A3B90B2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200" dirty="0"/>
              <a:t>					</a:t>
            </a:r>
            <a:r>
              <a:rPr lang="en-US" sz="1200" b="1" dirty="0"/>
              <a:t>	</a:t>
            </a:r>
            <a:endParaRPr lang="en-US" sz="1200" dirty="0"/>
          </a:p>
          <a:p>
            <a:pPr indent="-228600"/>
            <a:r>
              <a:rPr lang="en-US" sz="1600" dirty="0"/>
              <a:t>BRE-POÄNG </a:t>
            </a:r>
            <a:r>
              <a:rPr lang="sv-SE" sz="1600" b="1" dirty="0"/>
              <a:t>BRE= B</a:t>
            </a:r>
            <a:r>
              <a:rPr lang="sv-SE" sz="1600" dirty="0"/>
              <a:t>loom </a:t>
            </a:r>
            <a:r>
              <a:rPr lang="sv-SE" sz="1600" b="1" dirty="0"/>
              <a:t>R</a:t>
            </a:r>
            <a:r>
              <a:rPr lang="sv-SE" sz="1600" dirty="0"/>
              <a:t>ichardson</a:t>
            </a:r>
            <a:r>
              <a:rPr lang="sv-SE" sz="1600" b="1" dirty="0"/>
              <a:t> </a:t>
            </a:r>
            <a:r>
              <a:rPr lang="sv-SE" sz="1600" b="1" dirty="0" err="1"/>
              <a:t>E</a:t>
            </a:r>
            <a:r>
              <a:rPr lang="sv-SE" sz="1600" dirty="0" err="1"/>
              <a:t>lston</a:t>
            </a:r>
            <a:r>
              <a:rPr lang="sv-SE" sz="1600" dirty="0"/>
              <a:t>/ </a:t>
            </a:r>
          </a:p>
          <a:p>
            <a:pPr marL="0" indent="0">
              <a:buNone/>
            </a:pPr>
            <a:r>
              <a:rPr lang="sv-SE" sz="1600" b="1" dirty="0"/>
              <a:t>     NHG= </a:t>
            </a:r>
            <a:r>
              <a:rPr lang="sv-SE" sz="1600" dirty="0"/>
              <a:t>Nottingham </a:t>
            </a:r>
            <a:r>
              <a:rPr lang="sv-SE" sz="1600" dirty="0" err="1"/>
              <a:t>Histologic</a:t>
            </a:r>
            <a:r>
              <a:rPr lang="sv-SE" sz="1600" dirty="0"/>
              <a:t> system/</a:t>
            </a:r>
            <a:r>
              <a:rPr lang="sv-SE" sz="1600" dirty="0" err="1"/>
              <a:t>Grade</a:t>
            </a:r>
            <a:r>
              <a:rPr lang="sv-SE" sz="1600" dirty="0"/>
              <a:t> </a:t>
            </a:r>
          </a:p>
          <a:p>
            <a:pPr marL="0" indent="0">
              <a:buNone/>
            </a:pPr>
            <a:endParaRPr lang="en-US" sz="1600" dirty="0"/>
          </a:p>
          <a:p>
            <a:pPr indent="-228600"/>
            <a:r>
              <a:rPr lang="en-US" sz="1600" dirty="0"/>
              <a:t>1. </a:t>
            </a:r>
            <a:r>
              <a:rPr lang="en-US" sz="1600" dirty="0" err="1"/>
              <a:t>Tubulusformation</a:t>
            </a:r>
            <a:r>
              <a:rPr lang="en-US" sz="1600" dirty="0"/>
              <a:t> </a:t>
            </a:r>
          </a:p>
          <a:p>
            <a:pPr indent="-228600"/>
            <a:r>
              <a:rPr lang="en-US" sz="1600" dirty="0"/>
              <a:t>2. </a:t>
            </a:r>
            <a:r>
              <a:rPr lang="en-US" sz="1600" dirty="0" err="1"/>
              <a:t>Kärnatypi</a:t>
            </a:r>
            <a:r>
              <a:rPr lang="en-US" sz="1600" dirty="0"/>
              <a:t> (</a:t>
            </a:r>
            <a:r>
              <a:rPr lang="en-US" sz="1600" dirty="0" err="1"/>
              <a:t>låg</a:t>
            </a:r>
            <a:r>
              <a:rPr lang="en-US" sz="1600" dirty="0"/>
              <a:t> – </a:t>
            </a:r>
            <a:r>
              <a:rPr lang="en-US" sz="1600" dirty="0" err="1"/>
              <a:t>medel</a:t>
            </a:r>
            <a:r>
              <a:rPr lang="en-US" sz="1600" dirty="0"/>
              <a:t> –</a:t>
            </a:r>
            <a:r>
              <a:rPr lang="en-US" sz="1600" dirty="0" err="1"/>
              <a:t>hög</a:t>
            </a:r>
            <a:r>
              <a:rPr lang="en-US" sz="1600" dirty="0"/>
              <a:t>) </a:t>
            </a:r>
          </a:p>
          <a:p>
            <a:pPr indent="-228600"/>
            <a:r>
              <a:rPr lang="en-US" sz="1600" dirty="0"/>
              <a:t>3. </a:t>
            </a:r>
            <a:r>
              <a:rPr lang="en-US" sz="1600" dirty="0" err="1"/>
              <a:t>Mitosfrekvens</a:t>
            </a:r>
            <a:r>
              <a:rPr lang="en-US" sz="1600" dirty="0"/>
              <a:t> (</a:t>
            </a:r>
            <a:r>
              <a:rPr lang="en-US" sz="1600" dirty="0" err="1"/>
              <a:t>räknas</a:t>
            </a:r>
            <a:r>
              <a:rPr lang="en-US" sz="1600" dirty="0"/>
              <a:t>) </a:t>
            </a:r>
          </a:p>
          <a:p>
            <a:pPr marL="0" indent="-228600"/>
            <a:endParaRPr lang="en-US" sz="1600" dirty="0"/>
          </a:p>
          <a:p>
            <a:pPr indent="-228600"/>
            <a:r>
              <a:rPr lang="en-US" sz="1600" dirty="0" err="1"/>
              <a:t>Bedöms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poängsätts</a:t>
            </a:r>
            <a:r>
              <a:rPr lang="en-US" sz="1600" dirty="0"/>
              <a:t> </a:t>
            </a:r>
            <a:r>
              <a:rPr lang="en-US" sz="1600" dirty="0" err="1"/>
              <a:t>från</a:t>
            </a:r>
            <a:r>
              <a:rPr lang="en-US" sz="1600" dirty="0"/>
              <a:t> 1-3 </a:t>
            </a:r>
            <a:r>
              <a:rPr lang="en-US" sz="1600" dirty="0" err="1"/>
              <a:t>poäng</a:t>
            </a:r>
            <a:endParaRPr lang="en-US" sz="1600" dirty="0"/>
          </a:p>
          <a:p>
            <a:pPr marL="0" indent="-228600"/>
            <a:r>
              <a:rPr lang="en-US" sz="1600" dirty="0" err="1"/>
              <a:t>Samla</a:t>
            </a:r>
            <a:r>
              <a:rPr lang="en-US" sz="1600" dirty="0"/>
              <a:t> </a:t>
            </a:r>
            <a:r>
              <a:rPr lang="en-US" sz="1600" dirty="0" err="1"/>
              <a:t>hög</a:t>
            </a:r>
            <a:r>
              <a:rPr lang="en-US" sz="1600" dirty="0"/>
              <a:t> </a:t>
            </a:r>
            <a:r>
              <a:rPr lang="en-US" sz="1600" dirty="0" err="1"/>
              <a:t>poäng</a:t>
            </a:r>
            <a:r>
              <a:rPr lang="en-US" sz="1600" dirty="0"/>
              <a:t>= </a:t>
            </a:r>
            <a:r>
              <a:rPr lang="en-US" sz="1600" dirty="0" err="1"/>
              <a:t>dåligt</a:t>
            </a:r>
            <a:r>
              <a:rPr lang="en-US" sz="1600" dirty="0"/>
              <a:t> </a:t>
            </a:r>
          </a:p>
          <a:p>
            <a:pPr marL="0" indent="-228600"/>
            <a:endParaRPr lang="en-US" sz="1600" dirty="0"/>
          </a:p>
          <a:p>
            <a:pPr indent="-228600"/>
            <a:endParaRPr lang="en-US" sz="12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41E5B1C-2BB2-F342-BCFF-E58DC3B49383}"/>
              </a:ext>
            </a:extLst>
          </p:cNvPr>
          <p:cNvSpPr/>
          <p:nvPr/>
        </p:nvSpPr>
        <p:spPr>
          <a:xfrm>
            <a:off x="6352605" y="1924462"/>
            <a:ext cx="583634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/>
            <a:endParaRPr lang="en-US" b="1" u="sng" dirty="0"/>
          </a:p>
          <a:p>
            <a:pPr indent="-228600"/>
            <a:endParaRPr lang="en-US" dirty="0"/>
          </a:p>
          <a:p>
            <a:pPr indent="-228600"/>
            <a:r>
              <a:rPr lang="en-US" dirty="0"/>
              <a:t>	BRE </a:t>
            </a:r>
            <a:r>
              <a:rPr lang="en-US" dirty="0" err="1"/>
              <a:t>poäng</a:t>
            </a:r>
            <a:r>
              <a:rPr lang="en-US" dirty="0"/>
              <a:t> 3 till max BRE 9 </a:t>
            </a:r>
            <a:r>
              <a:rPr lang="en-US" dirty="0" err="1"/>
              <a:t>poäng</a:t>
            </a:r>
            <a:endParaRPr lang="en-US" dirty="0"/>
          </a:p>
          <a:p>
            <a:pPr indent="-228600"/>
            <a:endParaRPr lang="en-US" dirty="0"/>
          </a:p>
          <a:p>
            <a:pPr indent="-228600"/>
            <a:endParaRPr lang="en-US" dirty="0"/>
          </a:p>
          <a:p>
            <a:pPr indent="-228600"/>
            <a:r>
              <a:rPr lang="en-US" b="1" dirty="0" err="1"/>
              <a:t>Högt</a:t>
            </a:r>
            <a:r>
              <a:rPr lang="en-US" b="1" dirty="0"/>
              <a:t> </a:t>
            </a:r>
            <a:r>
              <a:rPr lang="en-US" b="1" dirty="0" err="1"/>
              <a:t>differentierad</a:t>
            </a:r>
            <a:r>
              <a:rPr lang="en-US" b="1" dirty="0"/>
              <a:t>: 	</a:t>
            </a:r>
            <a:r>
              <a:rPr lang="en-US" dirty="0"/>
              <a:t>BRE 3-5 (low tumor grade)</a:t>
            </a:r>
          </a:p>
          <a:p>
            <a:pPr indent="-228600"/>
            <a:endParaRPr lang="en-US" dirty="0"/>
          </a:p>
          <a:p>
            <a:pPr indent="-228600"/>
            <a:r>
              <a:rPr lang="en-US" b="1" dirty="0" err="1"/>
              <a:t>Medelhögt</a:t>
            </a:r>
            <a:r>
              <a:rPr lang="en-US" b="1" dirty="0"/>
              <a:t> </a:t>
            </a:r>
            <a:r>
              <a:rPr lang="en-US" b="1" dirty="0" err="1"/>
              <a:t>differentierad</a:t>
            </a:r>
            <a:r>
              <a:rPr lang="en-US" b="1" dirty="0"/>
              <a:t>: 	</a:t>
            </a:r>
            <a:r>
              <a:rPr lang="en-US" dirty="0"/>
              <a:t>BRE 6-7</a:t>
            </a:r>
          </a:p>
          <a:p>
            <a:pPr indent="-228600"/>
            <a:endParaRPr lang="en-US" dirty="0"/>
          </a:p>
          <a:p>
            <a:pPr indent="-228600"/>
            <a:r>
              <a:rPr lang="en-US" b="1" dirty="0" err="1"/>
              <a:t>Lågt</a:t>
            </a:r>
            <a:r>
              <a:rPr lang="en-US" b="1" dirty="0"/>
              <a:t> </a:t>
            </a:r>
            <a:r>
              <a:rPr lang="en-US" b="1" dirty="0" err="1"/>
              <a:t>differentierad</a:t>
            </a:r>
            <a:r>
              <a:rPr lang="en-US" b="1" dirty="0"/>
              <a:t>: 	</a:t>
            </a:r>
            <a:r>
              <a:rPr lang="en-US" dirty="0"/>
              <a:t>BRE 8-9 (high tumor grade)</a:t>
            </a:r>
          </a:p>
          <a:p>
            <a:pPr indent="-228600"/>
            <a:endParaRPr lang="sv-SE" b="1" dirty="0"/>
          </a:p>
          <a:p>
            <a:pPr>
              <a:spcAft>
                <a:spcPts val="600"/>
              </a:spcAft>
            </a:pPr>
            <a:endParaRPr lang="sv-SE" b="1" dirty="0"/>
          </a:p>
          <a:p>
            <a:pPr>
              <a:spcAft>
                <a:spcPts val="600"/>
              </a:spcAft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63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TUMÖRENS GRAD – BRE-POÄNG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F847AA9-8C9F-4CB7-8F20-2F8B6931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sv-SE"/>
              <a:t>AVDELNINGEN FÖR KLINISK PATOLOGI OCH GENETIK, </a:t>
            </a:r>
          </a:p>
          <a:p>
            <a:pPr eaLnBrk="0" hangingPunct="0"/>
            <a:r>
              <a:rPr lang="sv-SE"/>
              <a:t>SU/SAHLGRENSKA</a:t>
            </a:r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58DA987C-952E-4681-92E4-76346E561D2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775521" y="1988840"/>
            <a:ext cx="3946217" cy="259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1C05580-1BFA-4D2D-86B8-BA47344E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008" y="3238724"/>
            <a:ext cx="4499992" cy="2971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EEA70B0-0A8A-45D6-94E9-5AD7D81C57E2}"/>
              </a:ext>
            </a:extLst>
          </p:cNvPr>
          <p:cNvSpPr txBox="1"/>
          <p:nvPr/>
        </p:nvSpPr>
        <p:spPr>
          <a:xfrm>
            <a:off x="2711624" y="457892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BRE 4 (1+2+1)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1B8B83D-6600-4F55-B843-74D866CCA91C}"/>
              </a:ext>
            </a:extLst>
          </p:cNvPr>
          <p:cNvSpPr txBox="1"/>
          <p:nvPr/>
        </p:nvSpPr>
        <p:spPr>
          <a:xfrm>
            <a:off x="8406609" y="625500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BRE 8 (3+3+2)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2814056-2869-F240-A6FC-23BD2D36E7DD}"/>
              </a:ext>
            </a:extLst>
          </p:cNvPr>
          <p:cNvSpPr txBox="1"/>
          <p:nvPr/>
        </p:nvSpPr>
        <p:spPr>
          <a:xfrm>
            <a:off x="2359372" y="5475111"/>
            <a:ext cx="316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NORMALA KÖRTELSTRUKTURER</a:t>
            </a:r>
          </a:p>
        </p:txBody>
      </p:sp>
      <p:sp>
        <p:nvSpPr>
          <p:cNvPr id="7" name="Höger 6">
            <a:extLst>
              <a:ext uri="{FF2B5EF4-FFF2-40B4-BE49-F238E27FC236}">
                <a16:creationId xmlns:a16="http://schemas.microsoft.com/office/drawing/2014/main" id="{D37A96C3-2A4D-8E4D-9BC2-2E963ADCA0F7}"/>
              </a:ext>
            </a:extLst>
          </p:cNvPr>
          <p:cNvSpPr/>
          <p:nvPr/>
        </p:nvSpPr>
        <p:spPr>
          <a:xfrm>
            <a:off x="5565421" y="5452533"/>
            <a:ext cx="925690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39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6AA115-07ED-194E-858E-9391FA9D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800"/>
            </a:br>
            <a:r>
              <a:rPr lang="en-US" sz="2800"/>
              <a:t>TUMOR STAGE  - TUMÖRENS STADIUM</a:t>
            </a:r>
            <a:br>
              <a:rPr lang="en-US" sz="2800"/>
            </a:br>
            <a:r>
              <a:rPr lang="en-US" sz="280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F2612A-C026-E14F-BFDF-216F5E647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171112"/>
            <a:ext cx="6865498" cy="4686888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endParaRPr lang="en-US" sz="1600" dirty="0"/>
          </a:p>
          <a:p>
            <a:r>
              <a:rPr lang="en-US" sz="1600" dirty="0" err="1"/>
              <a:t>pT</a:t>
            </a:r>
            <a:r>
              <a:rPr lang="en-US" sz="1600" dirty="0"/>
              <a:t> = pathology staging view</a:t>
            </a:r>
          </a:p>
          <a:p>
            <a:pPr marL="0"/>
            <a:endParaRPr lang="en-US" sz="1600" dirty="0"/>
          </a:p>
          <a:p>
            <a:r>
              <a:rPr lang="en-US" sz="1600" dirty="0"/>
              <a:t>PRIMÄRORGAN</a:t>
            </a:r>
          </a:p>
          <a:p>
            <a:pPr lvl="1"/>
            <a:r>
              <a:rPr lang="en-US" sz="1600" b="1" dirty="0" err="1"/>
              <a:t>T</a:t>
            </a:r>
            <a:r>
              <a:rPr lang="en-US" sz="1600" dirty="0" err="1"/>
              <a:t>umörstorlek</a:t>
            </a:r>
            <a:r>
              <a:rPr lang="en-US" sz="1600" dirty="0"/>
              <a:t> T1a-T4d (TX, T0, Tis*) 	</a:t>
            </a:r>
          </a:p>
          <a:p>
            <a:pPr lvl="1"/>
            <a:r>
              <a:rPr lang="en-US" sz="1600" dirty="0" err="1"/>
              <a:t>Största</a:t>
            </a:r>
            <a:r>
              <a:rPr lang="en-US" sz="1600" dirty="0"/>
              <a:t> dimension </a:t>
            </a:r>
            <a:r>
              <a:rPr lang="en-US" sz="1600" dirty="0" err="1"/>
              <a:t>i</a:t>
            </a:r>
            <a:r>
              <a:rPr lang="en-US" sz="1600" dirty="0"/>
              <a:t> mm (</a:t>
            </a:r>
            <a:r>
              <a:rPr lang="en-US" sz="1600" dirty="0" err="1"/>
              <a:t>utbredningsmått</a:t>
            </a:r>
            <a:r>
              <a:rPr lang="en-US" sz="1600" dirty="0"/>
              <a:t>/extent)</a:t>
            </a:r>
          </a:p>
          <a:p>
            <a:pPr lvl="1"/>
            <a:endParaRPr lang="en-US" sz="1600" dirty="0"/>
          </a:p>
          <a:p>
            <a:r>
              <a:rPr lang="en-US" sz="1600" dirty="0"/>
              <a:t>SENTINEL </a:t>
            </a:r>
            <a:r>
              <a:rPr lang="en-US" sz="1600" b="1" dirty="0"/>
              <a:t>N</a:t>
            </a:r>
            <a:r>
              <a:rPr lang="en-US" sz="1600" dirty="0"/>
              <a:t>ODE (PROGNOSTISK FAKTOR) </a:t>
            </a:r>
          </a:p>
          <a:p>
            <a:pPr lvl="1"/>
            <a:r>
              <a:rPr lang="en-US" sz="1600" dirty="0" err="1"/>
              <a:t>Spridning</a:t>
            </a:r>
            <a:r>
              <a:rPr lang="en-US" sz="1600" dirty="0"/>
              <a:t> till </a:t>
            </a:r>
            <a:r>
              <a:rPr lang="en-US" sz="1600" dirty="0" err="1"/>
              <a:t>regionala</a:t>
            </a:r>
            <a:r>
              <a:rPr lang="en-US" sz="1600" dirty="0"/>
              <a:t> </a:t>
            </a:r>
            <a:r>
              <a:rPr lang="en-US" sz="1600" dirty="0" err="1"/>
              <a:t>lymfkörtlar</a:t>
            </a:r>
            <a:r>
              <a:rPr lang="en-US" sz="1600" dirty="0"/>
              <a:t> (</a:t>
            </a:r>
            <a:r>
              <a:rPr lang="en-US" sz="1600" dirty="0" err="1"/>
              <a:t>lgl</a:t>
            </a:r>
            <a:r>
              <a:rPr lang="en-US" sz="1600" dirty="0"/>
              <a:t>, </a:t>
            </a:r>
            <a:r>
              <a:rPr lang="en-US" sz="1600" dirty="0" err="1"/>
              <a:t>lymfnod</a:t>
            </a:r>
            <a:r>
              <a:rPr lang="en-US" sz="1600" dirty="0"/>
              <a:t>) </a:t>
            </a:r>
          </a:p>
          <a:p>
            <a:pPr marL="0"/>
            <a:endParaRPr lang="en-US" sz="1600" dirty="0"/>
          </a:p>
          <a:p>
            <a:r>
              <a:rPr lang="en-US" sz="1600" dirty="0"/>
              <a:t>FJÄRR</a:t>
            </a:r>
            <a:r>
              <a:rPr lang="en-US" sz="1600" b="1" dirty="0"/>
              <a:t>M</a:t>
            </a:r>
            <a:r>
              <a:rPr lang="en-US" sz="1600" dirty="0"/>
              <a:t>ETASTASERING (distant </a:t>
            </a:r>
            <a:r>
              <a:rPr lang="en-US" sz="1600" dirty="0" err="1"/>
              <a:t>metasis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AJCC 8th ed: *</a:t>
            </a:r>
            <a:r>
              <a:rPr lang="en-US" sz="1600" i="1" dirty="0"/>
              <a:t>Lobular carcinoma in situ (LCIS) is no longer classified as Tis and is now considered a risk factor, not a malignancy</a:t>
            </a:r>
          </a:p>
          <a:p>
            <a:endParaRPr lang="en-US" sz="160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2007D3A-0D5C-BC41-9E99-82AEEF5EC7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317" r="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25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585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sv-SE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LYMFKÖRTELMETASTAS </a:t>
            </a:r>
            <a:r>
              <a:rPr lang="en-US" altLang="sv-SE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pTN</a:t>
            </a:r>
            <a:br>
              <a:rPr lang="en-US" altLang="sv-SE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sv-SE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 &amp; E </a:t>
            </a:r>
            <a:r>
              <a:rPr lang="en-US" altLang="sv-SE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samt</a:t>
            </a:r>
            <a:r>
              <a:rPr lang="en-US" altLang="sv-SE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CYTOKERATIN FÄRGNING (CK7)</a:t>
            </a:r>
          </a:p>
        </p:txBody>
      </p:sp>
      <p:pic>
        <p:nvPicPr>
          <p:cNvPr id="59399" name="Picture 2" descr="Image 063-6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r="15280" b="3"/>
          <a:stretch/>
        </p:blipFill>
        <p:spPr bwMode="auto"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6EDF75C-487E-F44F-82A0-15B460EFE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6" r="-3" b="13046"/>
          <a:stretch/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Rectangle 3"/>
              <p:cNvSpPr>
                <a:spLocks noGrp="1" noChangeArrowheads="1"/>
              </p:cNvSpPr>
              <p:nvPr>
                <p:ph idx="4294967295"/>
              </p:nvPr>
            </p:nvSpPr>
            <p:spPr>
              <a:xfrm>
                <a:off x="4654296" y="2466784"/>
                <a:ext cx="7064092" cy="4193752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609600"/>
                <a:endParaRPr lang="en-US" altLang="sv-SE" sz="1600" dirty="0"/>
              </a:p>
              <a:p>
                <a:pPr marL="609600"/>
                <a:r>
                  <a:rPr lang="en-US" altLang="sv-SE" sz="1600" dirty="0"/>
                  <a:t>STORLEKSKRITERIER: </a:t>
                </a:r>
              </a:p>
              <a:p>
                <a:pPr marL="609600"/>
                <a:r>
                  <a:rPr lang="en-US" altLang="sv-SE" sz="1600" dirty="0"/>
                  <a:t>METASTAS ≥2 mm </a:t>
                </a:r>
                <a:r>
                  <a:rPr lang="en-US" altLang="sv-SE" sz="1600" dirty="0" err="1"/>
                  <a:t>tumörcellsutbredning</a:t>
                </a:r>
                <a:r>
                  <a:rPr lang="en-US" altLang="sv-SE" sz="1600" dirty="0"/>
                  <a:t> </a:t>
                </a:r>
              </a:p>
              <a:p>
                <a:pPr marL="381000" indent="0">
                  <a:buNone/>
                </a:pPr>
                <a:r>
                  <a:rPr lang="en-US" altLang="sv-SE" sz="1600" dirty="0"/>
                  <a:t>		N1a-N3c  (</a:t>
                </a:r>
                <a:r>
                  <a:rPr lang="en-US" altLang="sv-SE" sz="1600" dirty="0" err="1"/>
                  <a:t>makrometastas</a:t>
                </a:r>
                <a:r>
                  <a:rPr lang="en-US" altLang="sv-SE" sz="1600" dirty="0"/>
                  <a:t>) </a:t>
                </a:r>
              </a:p>
              <a:p>
                <a:pPr marL="609600"/>
                <a:endParaRPr lang="en-US" altLang="sv-SE" sz="1600" dirty="0"/>
              </a:p>
              <a:p>
                <a:pPr marL="609600"/>
                <a:r>
                  <a:rPr lang="en-US" altLang="sv-SE" sz="1600" dirty="0"/>
                  <a:t>MIKROMETASTAS: </a:t>
                </a:r>
                <a:r>
                  <a:rPr lang="en-US" altLang="sv-SE" sz="1600" dirty="0" err="1"/>
                  <a:t>största</a:t>
                </a:r>
                <a:r>
                  <a:rPr lang="en-US" altLang="sv-SE" sz="1600" dirty="0"/>
                  <a:t> </a:t>
                </a:r>
                <a:r>
                  <a:rPr lang="en-US" altLang="sv-SE" sz="1600" dirty="0" err="1"/>
                  <a:t>härd</a:t>
                </a:r>
                <a:r>
                  <a:rPr lang="en-US" altLang="sv-SE" sz="1600" dirty="0"/>
                  <a:t> &lt; 2 mm (N1mi)</a:t>
                </a:r>
              </a:p>
              <a:p>
                <a:pPr marL="609600"/>
                <a:endParaRPr lang="en-US" altLang="sv-SE" sz="1600" dirty="0"/>
              </a:p>
              <a:p>
                <a:pPr marL="609600"/>
                <a:r>
                  <a:rPr lang="en-US" altLang="sv-SE" sz="1600" dirty="0"/>
                  <a:t>ISOLATED TUMOR CELLS (ITC):  </a:t>
                </a:r>
              </a:p>
              <a:p>
                <a:pPr marL="381000" indent="0">
                  <a:buNone/>
                </a:pPr>
                <a:r>
                  <a:rPr lang="en-US" altLang="sv-SE" sz="1600" dirty="0"/>
                  <a:t>	</a:t>
                </a:r>
                <a:r>
                  <a:rPr lang="en-US" altLang="sv-SE" sz="1600" dirty="0" err="1"/>
                  <a:t>Kluster</a:t>
                </a:r>
                <a:r>
                  <a:rPr lang="en-US" altLang="sv-SE" sz="1600" dirty="0"/>
                  <a:t>  </a:t>
                </a:r>
                <a14:m>
                  <m:oMath xmlns:m="http://schemas.openxmlformats.org/officeDocument/2006/math">
                    <m:r>
                      <a:rPr lang="en-US" altLang="sv-SE" sz="1600" i="1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sv-SE" sz="1600" dirty="0"/>
                  <a:t> 0,2 mm </a:t>
                </a:r>
                <a:r>
                  <a:rPr lang="en-US" altLang="sv-SE" sz="1600" dirty="0" err="1"/>
                  <a:t>och</a:t>
                </a:r>
                <a:r>
                  <a:rPr lang="en-US" altLang="sv-SE" sz="1600" dirty="0"/>
                  <a:t> &lt;200 </a:t>
                </a:r>
                <a:r>
                  <a:rPr lang="en-US" altLang="sv-SE" sz="1600" dirty="0" err="1"/>
                  <a:t>st</a:t>
                </a:r>
                <a:r>
                  <a:rPr lang="en-US" altLang="sv-SE" sz="1600" dirty="0"/>
                  <a:t> cells (=N0) </a:t>
                </a:r>
              </a:p>
              <a:p>
                <a:pPr marL="609600"/>
                <a:endParaRPr lang="en-US" altLang="sv-SE" sz="1600" dirty="0"/>
              </a:p>
              <a:p>
                <a:pPr marL="609600"/>
                <a:r>
                  <a:rPr lang="en-US" altLang="sv-SE" sz="1600" dirty="0"/>
                  <a:t>OBS UNDANTAG NEOADJUVANT STATUS: </a:t>
                </a:r>
              </a:p>
              <a:p>
                <a:pPr marL="609600"/>
                <a:r>
                  <a:rPr lang="en-US" altLang="sv-SE" sz="1600" dirty="0" err="1"/>
                  <a:t>Cancerceller</a:t>
                </a:r>
                <a:r>
                  <a:rPr lang="en-US" altLang="sv-SE" sz="1600" dirty="0"/>
                  <a:t>= </a:t>
                </a:r>
                <a:r>
                  <a:rPr lang="en-US" altLang="sv-SE" sz="1600" dirty="0" err="1"/>
                  <a:t>metastatisk</a:t>
                </a:r>
                <a:r>
                  <a:rPr lang="en-US" altLang="sv-SE" sz="1600" dirty="0"/>
                  <a:t> </a:t>
                </a:r>
                <a:r>
                  <a:rPr lang="en-US" altLang="sv-SE" sz="1600" dirty="0" err="1"/>
                  <a:t>sjukdom</a:t>
                </a:r>
                <a:r>
                  <a:rPr lang="en-US" altLang="sv-SE" sz="1600" dirty="0"/>
                  <a:t> </a:t>
                </a:r>
                <a:r>
                  <a:rPr lang="en-US" altLang="sv-SE" sz="1600" dirty="0" err="1"/>
                  <a:t>oavsett</a:t>
                </a:r>
                <a:r>
                  <a:rPr lang="en-US" altLang="sv-SE" sz="1600" dirty="0"/>
                  <a:t> </a:t>
                </a:r>
                <a:r>
                  <a:rPr lang="en-US" altLang="sv-SE" sz="1600" dirty="0" err="1"/>
                  <a:t>storlek</a:t>
                </a:r>
                <a:r>
                  <a:rPr lang="en-US" altLang="sv-SE" sz="1600" dirty="0"/>
                  <a:t> </a:t>
                </a:r>
                <a:r>
                  <a:rPr lang="en-US" altLang="sv-SE" sz="1600" dirty="0" err="1"/>
                  <a:t>eller</a:t>
                </a:r>
                <a:r>
                  <a:rPr lang="en-US" altLang="sv-SE" sz="1600" dirty="0"/>
                  <a:t> </a:t>
                </a:r>
                <a:r>
                  <a:rPr lang="en-US" altLang="sv-SE" sz="1600" dirty="0" err="1"/>
                  <a:t>mängd</a:t>
                </a:r>
                <a:r>
                  <a:rPr lang="en-US" altLang="sv-SE" sz="1600" dirty="0"/>
                  <a:t> </a:t>
                </a:r>
              </a:p>
            </p:txBody>
          </p:sp>
        </mc:Choice>
        <mc:Fallback xmlns="">
          <p:sp>
            <p:nvSpPr>
              <p:cNvPr id="593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654296" y="2466784"/>
                <a:ext cx="7064092" cy="4193752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25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43DD39-55E3-DF44-82D8-094CEB48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VAD VILL VI VETA ? 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73426FC-633D-B842-8BC9-CD929E0F68F3}"/>
              </a:ext>
            </a:extLst>
          </p:cNvPr>
          <p:cNvSpPr txBox="1"/>
          <p:nvPr/>
        </p:nvSpPr>
        <p:spPr>
          <a:xfrm>
            <a:off x="630935" y="2807208"/>
            <a:ext cx="5036673" cy="37589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REMISSINFORMATION:</a:t>
            </a:r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PROVTYP (</a:t>
            </a:r>
            <a:r>
              <a:rPr lang="en-US" sz="1400" dirty="0" err="1"/>
              <a:t>Lokalexcision</a:t>
            </a:r>
            <a:r>
              <a:rPr lang="en-US" sz="1400" dirty="0"/>
              <a:t>, </a:t>
            </a:r>
            <a:r>
              <a:rPr lang="en-US" sz="1400" dirty="0" err="1"/>
              <a:t>mastektomi</a:t>
            </a:r>
            <a:r>
              <a:rPr lang="en-US" sz="1400" dirty="0"/>
              <a:t>, </a:t>
            </a:r>
            <a:r>
              <a:rPr lang="en-US" sz="1400" dirty="0" err="1"/>
              <a:t>partiell</a:t>
            </a:r>
            <a:r>
              <a:rPr lang="en-US" sz="1400" dirty="0"/>
              <a:t> </a:t>
            </a:r>
            <a:r>
              <a:rPr lang="en-US" sz="1400" dirty="0" err="1"/>
              <a:t>mastektomi</a:t>
            </a:r>
            <a:r>
              <a:rPr lang="en-US" sz="1400" dirty="0"/>
              <a:t>)</a:t>
            </a:r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SIDA (HÖGER / VÄNSTER) 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TYP AV FÖRÄNDRING; PREOP UPPFATTAD STL, LÄGE (KLOCKSLAG)</a:t>
            </a:r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UPPGE FÖR VARJE TUMÖR OM FLERA  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NEOADJUVANT BEHANDLING? </a:t>
            </a:r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Stl</a:t>
            </a:r>
            <a:r>
              <a:rPr lang="en-US" sz="1400" dirty="0"/>
              <a:t>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läge</a:t>
            </a:r>
            <a:r>
              <a:rPr lang="en-US" sz="1400" dirty="0"/>
              <a:t> </a:t>
            </a:r>
            <a:r>
              <a:rPr lang="en-US" sz="1400" dirty="0" err="1"/>
              <a:t>före</a:t>
            </a:r>
            <a:r>
              <a:rPr lang="en-US" sz="1400" dirty="0"/>
              <a:t> </a:t>
            </a:r>
            <a:r>
              <a:rPr lang="en-US" sz="1400" dirty="0" err="1"/>
              <a:t>behandlingsstart</a:t>
            </a:r>
            <a:endParaRPr lang="en-US" sz="1400" dirty="0"/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+/- MARKÖRER I TUMÖREN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SUTURINMÄRKNINGAR </a:t>
            </a:r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LÄGE AV SEPARATA BITAR, EXTRABITAR, EXTRAMARGINALER</a:t>
            </a:r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Ert</a:t>
            </a:r>
            <a:r>
              <a:rPr lang="en-US" sz="1400" dirty="0"/>
              <a:t> </a:t>
            </a:r>
            <a:r>
              <a:rPr lang="en-US" sz="1400" dirty="0" err="1"/>
              <a:t>namn</a:t>
            </a:r>
            <a:r>
              <a:rPr lang="en-US" sz="1400" dirty="0"/>
              <a:t>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telefonnummer</a:t>
            </a:r>
            <a:r>
              <a:rPr lang="en-US" sz="1400" dirty="0"/>
              <a:t> </a:t>
            </a:r>
            <a:r>
              <a:rPr lang="en-US" sz="1400" dirty="0" err="1"/>
              <a:t>där</a:t>
            </a:r>
            <a:r>
              <a:rPr lang="en-US" sz="1400" dirty="0"/>
              <a:t> vi </a:t>
            </a:r>
            <a:r>
              <a:rPr lang="en-US" sz="1400" dirty="0" err="1"/>
              <a:t>når</a:t>
            </a:r>
            <a:r>
              <a:rPr lang="en-US" sz="1400" dirty="0"/>
              <a:t> er vid </a:t>
            </a:r>
            <a:r>
              <a:rPr lang="en-US" sz="1400" dirty="0" err="1"/>
              <a:t>hantering</a:t>
            </a:r>
            <a:r>
              <a:rPr lang="en-US" sz="1400" dirty="0"/>
              <a:t> av </a:t>
            </a:r>
            <a:r>
              <a:rPr lang="en-US" sz="1400" dirty="0" err="1"/>
              <a:t>färska</a:t>
            </a:r>
            <a:r>
              <a:rPr lang="en-US" sz="1400" dirty="0"/>
              <a:t> </a:t>
            </a:r>
            <a:r>
              <a:rPr lang="en-US" sz="1400" dirty="0" err="1"/>
              <a:t>preparatet</a:t>
            </a:r>
            <a:r>
              <a:rPr lang="en-US" sz="1400" dirty="0"/>
              <a:t> (</a:t>
            </a:r>
            <a:r>
              <a:rPr lang="en-US" sz="1400" dirty="0" err="1"/>
              <a:t>så</a:t>
            </a:r>
            <a:r>
              <a:rPr lang="en-US" sz="1400" dirty="0"/>
              <a:t> vi </a:t>
            </a:r>
            <a:r>
              <a:rPr lang="en-US" sz="1400" dirty="0" err="1"/>
              <a:t>kan</a:t>
            </a:r>
            <a:r>
              <a:rPr lang="en-US" sz="1400" dirty="0"/>
              <a:t> </a:t>
            </a:r>
            <a:r>
              <a:rPr lang="en-US" sz="1400" dirty="0" err="1"/>
              <a:t>ringa</a:t>
            </a:r>
            <a:r>
              <a:rPr lang="en-US" sz="1400" dirty="0"/>
              <a:t>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fråga</a:t>
            </a:r>
            <a:r>
              <a:rPr lang="en-US" sz="1400" dirty="0"/>
              <a:t> om </a:t>
            </a:r>
            <a:r>
              <a:rPr lang="en-US" sz="1400" dirty="0" err="1"/>
              <a:t>preparatetmarkeringar</a:t>
            </a:r>
            <a:r>
              <a:rPr lang="en-US" sz="1400" dirty="0"/>
              <a:t> mm) 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A91EB8C1-97F1-0F45-AA10-93B2C4D44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189"/>
          <a:stretch/>
        </p:blipFill>
        <p:spPr>
          <a:xfrm>
            <a:off x="5667609" y="640080"/>
            <a:ext cx="4877093" cy="5577840"/>
          </a:xfrm>
          <a:prstGeom prst="rect">
            <a:avLst/>
          </a:prstGeom>
        </p:spPr>
      </p:pic>
      <p:sp>
        <p:nvSpPr>
          <p:cNvPr id="3" name="Upp 2">
            <a:extLst>
              <a:ext uri="{FF2B5EF4-FFF2-40B4-BE49-F238E27FC236}">
                <a16:creationId xmlns:a16="http://schemas.microsoft.com/office/drawing/2014/main" id="{2D1E997F-4FE1-482B-A37B-3197AD2072F9}"/>
              </a:ext>
            </a:extLst>
          </p:cNvPr>
          <p:cNvSpPr/>
          <p:nvPr/>
        </p:nvSpPr>
        <p:spPr>
          <a:xfrm>
            <a:off x="8665698" y="2938185"/>
            <a:ext cx="231947" cy="35365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Höger 4">
            <a:extLst>
              <a:ext uri="{FF2B5EF4-FFF2-40B4-BE49-F238E27FC236}">
                <a16:creationId xmlns:a16="http://schemas.microsoft.com/office/drawing/2014/main" id="{48EC248C-8BE0-1F7A-6390-226560676459}"/>
              </a:ext>
            </a:extLst>
          </p:cNvPr>
          <p:cNvSpPr/>
          <p:nvPr/>
        </p:nvSpPr>
        <p:spPr>
          <a:xfrm>
            <a:off x="5444196" y="3446581"/>
            <a:ext cx="553329" cy="2954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366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PROGNOSTISKA FAKTORER VID INVASIV BRÖSTCANCER</a:t>
            </a:r>
            <a:b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080390-E079-4C8E-B093-0A65A3B90B2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/>
            <a:endParaRPr lang="en-US" sz="2200" dirty="0"/>
          </a:p>
          <a:p>
            <a:pPr indent="-228600"/>
            <a:r>
              <a:rPr lang="en-US" sz="2200" dirty="0"/>
              <a:t>TUMOR GRADE (HISTOLOGISK GRAD)</a:t>
            </a:r>
          </a:p>
          <a:p>
            <a:pPr marL="0" indent="-228600"/>
            <a:endParaRPr lang="en-US" sz="2200" dirty="0"/>
          </a:p>
          <a:p>
            <a:pPr indent="-228600"/>
            <a:r>
              <a:rPr lang="en-US" sz="2200" dirty="0"/>
              <a:t>TUMOR STAGE (TUMÖRENS STADIUM) </a:t>
            </a:r>
          </a:p>
          <a:p>
            <a:pPr marL="0" indent="-228600"/>
            <a:endParaRPr lang="en-US" sz="2200" dirty="0"/>
          </a:p>
          <a:p>
            <a:pPr indent="-228600"/>
            <a:r>
              <a:rPr lang="en-US" sz="2200" dirty="0"/>
              <a:t>TUMOR TYPE (TUMÖRENS MORFOLOGI/SUBTYP)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    </a:t>
            </a:r>
            <a:r>
              <a:rPr lang="en-US" sz="2200" dirty="0">
                <a:solidFill>
                  <a:srgbClr val="0070C0"/>
                </a:solidFill>
              </a:rPr>
              <a:t>INTRINSIC SUBTYPE (OCH GRAD) SPELAR ROLL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79B2E16-DBEA-B04B-B938-7C9D3AE9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0"/>
            <a:ext cx="95105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345" y="43301"/>
            <a:ext cx="10682186" cy="686477"/>
          </a:xfrm>
        </p:spPr>
        <p:txBody>
          <a:bodyPr>
            <a:normAutofit/>
          </a:bodyPr>
          <a:lstStyle/>
          <a:p>
            <a:pPr algn="ctr"/>
            <a:r>
              <a:rPr lang="sv-SE" sz="3600" dirty="0"/>
              <a:t>   BRÖSTCANCER ÄR EN HETEROGEN SJUKDOM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11CAAEA0-4A38-47F9-8409-06A51A12D0D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3313" t="3356" r="3922" b="3470"/>
          <a:stretch/>
        </p:blipFill>
        <p:spPr>
          <a:xfrm>
            <a:off x="239148" y="633049"/>
            <a:ext cx="11718312" cy="6202508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F847AA9-8C9F-4CB7-8F20-2F8B6931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sv-SE"/>
              <a:t>AVDELNINGEN FÖR KLINISK PATOLOGI OCH GENETIK, </a:t>
            </a:r>
          </a:p>
          <a:p>
            <a:pPr eaLnBrk="0" hangingPunct="0"/>
            <a:r>
              <a:rPr lang="sv-SE"/>
              <a:t>SU/SAHLGRENSKA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21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PREDIKTIVA ANALYSER VID BRÖSTCANCER </a:t>
            </a:r>
            <a:b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IMMUNHISTOKEMI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4E53F802-FB6F-4DC8-A029-7FF0DB7CB90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/>
            <a:endParaRPr lang="en-US" sz="2200" dirty="0"/>
          </a:p>
          <a:p>
            <a:pPr indent="-228600"/>
            <a:endParaRPr lang="en-US" sz="2200" dirty="0"/>
          </a:p>
          <a:p>
            <a:pPr indent="-228600"/>
            <a:r>
              <a:rPr lang="en-US" sz="2200" dirty="0"/>
              <a:t>RECEPTORPOSITIVITET</a:t>
            </a:r>
          </a:p>
          <a:p>
            <a:pPr marL="0" indent="-228600"/>
            <a:endParaRPr lang="en-US" sz="2200"/>
          </a:p>
          <a:p>
            <a:pPr indent="-228600"/>
            <a:r>
              <a:rPr lang="en-US" sz="2200" dirty="0"/>
              <a:t>Ki67 (</a:t>
            </a:r>
            <a:r>
              <a:rPr lang="en-US" sz="2200"/>
              <a:t>proliferationsindex</a:t>
            </a:r>
            <a:r>
              <a:rPr lang="en-US" sz="2200" dirty="0"/>
              <a:t>) </a:t>
            </a:r>
          </a:p>
          <a:p>
            <a:pPr marL="0" indent="-228600"/>
            <a:endParaRPr lang="en-US" sz="2200" dirty="0"/>
          </a:p>
          <a:p>
            <a:pPr indent="-228600"/>
            <a:r>
              <a:rPr lang="en-US" sz="2200" dirty="0"/>
              <a:t>Her2-STATUS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6CA01E6-25C0-4BBD-BEBA-6BB3DB44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262743"/>
            <a:ext cx="5458968" cy="433251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07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sv-SE" sz="4000" dirty="0"/>
            </a:br>
            <a:r>
              <a:rPr lang="sv-SE" sz="4000" dirty="0"/>
              <a:t>PROLIFERATIONSINDEX MÄTS I CELLKÄRNAN </a:t>
            </a:r>
            <a:br>
              <a:rPr lang="sv-SE" sz="4000" dirty="0"/>
            </a:br>
            <a:r>
              <a:rPr lang="sv-SE" sz="4000" dirty="0"/>
              <a:t>”Ki67” </a:t>
            </a:r>
            <a:br>
              <a:rPr lang="sv-SE" dirty="0"/>
            </a:b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32EC83E-19E2-4125-8D6A-0408E030805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0" y="1653937"/>
            <a:ext cx="12192000" cy="2970763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F847AA9-8C9F-4CB7-8F20-2F8B6931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sv-SE"/>
              <a:t>AVDELNINGEN FÖR KLINISK PATOLOGI OCH GENETIK, </a:t>
            </a:r>
          </a:p>
          <a:p>
            <a:pPr eaLnBrk="0" hangingPunct="0"/>
            <a:r>
              <a:rPr lang="sv-SE"/>
              <a:t>SU/SAHLGRENSKA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D796AD1-4A28-4829-AD60-21928956A3E6}"/>
              </a:ext>
            </a:extLst>
          </p:cNvPr>
          <p:cNvSpPr/>
          <p:nvPr/>
        </p:nvSpPr>
        <p:spPr>
          <a:xfrm>
            <a:off x="8426198" y="4437113"/>
            <a:ext cx="23503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/>
              <a:t>Copyright: © 2017 Ramkumar C, et al.</a:t>
            </a:r>
            <a:endParaRPr lang="sv-SE" sz="10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F7278C3-684B-495E-BC80-2CEE72004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1" y="4560223"/>
            <a:ext cx="4114800" cy="20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8097B06-0EA5-47B9-A41C-EEB6E973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HER2-PROTEINET SITTER I CELLMEMBRANET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F2083DA-8B02-445D-8FDA-F00E6CF1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383" y="640080"/>
            <a:ext cx="600044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A27F139-25F2-4080-9427-30CB88B3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HERCEP-TESTⓇ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Cellmembranet infärgas med olika intensitet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Graderas.  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Score 0, 1+ 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Score 2+, 3+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B216BF70-16B1-45B3-B799-9EB20FB984F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654296" y="1025442"/>
            <a:ext cx="7214616" cy="47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89"/>
            <a:ext cx="12192000" cy="1578274"/>
          </a:xfrm>
        </p:spPr>
        <p:txBody>
          <a:bodyPr>
            <a:normAutofit/>
          </a:bodyPr>
          <a:lstStyle/>
          <a:p>
            <a:pPr algn="ctr"/>
            <a:r>
              <a:rPr lang="sv-SE" sz="4000" dirty="0"/>
              <a:t>SILVER IN-SITU HYBRIDISERING (SISH) </a:t>
            </a:r>
            <a:br>
              <a:rPr lang="sv-SE" sz="4000" dirty="0"/>
            </a:br>
            <a:r>
              <a:rPr lang="sv-SE" sz="4000" dirty="0"/>
              <a:t>VISUALISERING AV ANTALET GENKOPIOR vs # 17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812617A-5607-44E6-AE1E-3A9BBF6876F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847528" y="1907874"/>
            <a:ext cx="3096344" cy="23171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DA720C1-2B07-4017-9295-C90221E2B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277" y="1907874"/>
            <a:ext cx="5278332" cy="42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206E087-448D-4D6A-BF36-209D8C6E2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946" y="4326240"/>
            <a:ext cx="3077926" cy="230337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85983D3-6575-494E-8051-A9A4FE03837D}"/>
              </a:ext>
            </a:extLst>
          </p:cNvPr>
          <p:cNvSpPr txBox="1"/>
          <p:nvPr/>
        </p:nvSpPr>
        <p:spPr>
          <a:xfrm>
            <a:off x="6217916" y="6401577"/>
            <a:ext cx="3805272" cy="369332"/>
          </a:xfrm>
          <a:prstGeom prst="rect">
            <a:avLst/>
          </a:prstGeom>
          <a:noFill/>
          <a:ln>
            <a:solidFill>
              <a:srgbClr val="0E417D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SVART SIGNAL MARKERAR Her2-genen</a:t>
            </a:r>
          </a:p>
        </p:txBody>
      </p:sp>
    </p:spTree>
    <p:extLst>
      <p:ext uri="{BB962C8B-B14F-4D97-AF65-F5344CB8AC3E}">
        <p14:creationId xmlns:p14="http://schemas.microsoft.com/office/powerpoint/2010/main" val="18085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985A1D-7A44-4CBE-AE8C-A7ACA0AF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IMMUNHISTOKEMISKA PROTEINANALYSER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SURROGAT-MARKÖRER FÖR MOLEKYLÄR (INTRINSIC) SUBTYP 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NVP 9:6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D12DCA-EE82-4CF3-9C20-72BC937969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9" y="297260"/>
            <a:ext cx="6762580" cy="59236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-228600"/>
            <a:endParaRPr lang="en-US" sz="1400" dirty="0"/>
          </a:p>
          <a:p>
            <a:pPr marL="0" indent="0">
              <a:buNone/>
            </a:pPr>
            <a:r>
              <a:rPr lang="en-US" sz="1600" b="1" u="sng" dirty="0"/>
              <a:t>1. Luminal A-</a:t>
            </a:r>
            <a:r>
              <a:rPr lang="en-US" sz="1600" b="1" u="sng" dirty="0" err="1"/>
              <a:t>lik</a:t>
            </a:r>
            <a:r>
              <a:rPr lang="en-US" sz="1600" b="1" u="sng" dirty="0"/>
              <a:t>: </a:t>
            </a:r>
          </a:p>
          <a:p>
            <a:pPr marL="0" indent="-228600"/>
            <a:r>
              <a:rPr lang="en-US" sz="1600" dirty="0"/>
              <a:t>ER-</a:t>
            </a:r>
            <a:r>
              <a:rPr lang="en-US" sz="1600" dirty="0" err="1"/>
              <a:t>positiv</a:t>
            </a:r>
            <a:r>
              <a:rPr lang="en-US" sz="1600" dirty="0"/>
              <a:t> (&gt; 10 %) </a:t>
            </a:r>
            <a:r>
              <a:rPr lang="en-US" sz="1600" dirty="0" err="1"/>
              <a:t>och</a:t>
            </a:r>
            <a:r>
              <a:rPr lang="en-US" sz="1600" dirty="0"/>
              <a:t> HER2-negativ med: 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lågt</a:t>
            </a:r>
            <a:r>
              <a:rPr lang="en-US" sz="1600" dirty="0"/>
              <a:t> Ki67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histologisk</a:t>
            </a:r>
            <a:r>
              <a:rPr lang="en-US" sz="1600" dirty="0"/>
              <a:t> grad 1–2 </a:t>
            </a:r>
            <a:r>
              <a:rPr lang="en-US" sz="1600" i="1" dirty="0" err="1"/>
              <a:t>eller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intermediärt</a:t>
            </a:r>
            <a:r>
              <a:rPr lang="en-US" sz="1600" dirty="0"/>
              <a:t> Ki67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PgR</a:t>
            </a:r>
            <a:r>
              <a:rPr lang="en-US" sz="1600" dirty="0"/>
              <a:t> ≥ 20 % </a:t>
            </a:r>
            <a:r>
              <a:rPr lang="en-US" sz="1600" i="1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histologisk</a:t>
            </a:r>
            <a:r>
              <a:rPr lang="en-US" sz="1600" dirty="0"/>
              <a:t> grad 1–2</a:t>
            </a:r>
          </a:p>
          <a:p>
            <a:pPr marL="0" indent="0">
              <a:buNone/>
            </a:pPr>
            <a:r>
              <a:rPr lang="en-US" sz="1600" b="1" u="sng" dirty="0"/>
              <a:t>2. Luminal B-</a:t>
            </a:r>
            <a:r>
              <a:rPr lang="en-US" sz="1600" b="1" u="sng" dirty="0" err="1"/>
              <a:t>lik</a:t>
            </a:r>
            <a:r>
              <a:rPr lang="en-US" sz="1600" b="1" u="sng" dirty="0"/>
              <a:t> (HER2-negativ)</a:t>
            </a:r>
            <a:r>
              <a:rPr lang="en-US" sz="1600" b="1" dirty="0"/>
              <a:t>:  </a:t>
            </a:r>
            <a:endParaRPr lang="en-US" sz="1600" b="1" u="sng" dirty="0"/>
          </a:p>
          <a:p>
            <a:pPr marL="0" indent="-228600"/>
            <a:r>
              <a:rPr lang="en-US" sz="1600" dirty="0"/>
              <a:t>ER-</a:t>
            </a:r>
            <a:r>
              <a:rPr lang="en-US" sz="1600" dirty="0" err="1"/>
              <a:t>positiv</a:t>
            </a:r>
            <a:r>
              <a:rPr lang="en-US" sz="1600" dirty="0"/>
              <a:t> (&gt; 10 %) </a:t>
            </a:r>
            <a:r>
              <a:rPr lang="en-US" sz="1600" dirty="0" err="1"/>
              <a:t>och</a:t>
            </a:r>
            <a:r>
              <a:rPr lang="en-US" sz="1600" dirty="0"/>
              <a:t> HER2-negativ med:  </a:t>
            </a:r>
          </a:p>
          <a:p>
            <a:pPr marL="0" lvl="1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högt</a:t>
            </a:r>
            <a:r>
              <a:rPr lang="en-US" sz="1600" dirty="0"/>
              <a:t> Ki67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histologisk</a:t>
            </a:r>
            <a:r>
              <a:rPr lang="en-US" sz="1600" dirty="0"/>
              <a:t> grad 2–3 </a:t>
            </a:r>
            <a:r>
              <a:rPr lang="en-US" sz="1600" i="1" dirty="0" err="1"/>
              <a:t>eller</a:t>
            </a:r>
            <a:endParaRPr lang="en-US" sz="1600" i="1" dirty="0"/>
          </a:p>
          <a:p>
            <a:pPr marL="0" lvl="1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intermediärt</a:t>
            </a:r>
            <a:r>
              <a:rPr lang="en-US" sz="1600" dirty="0"/>
              <a:t> Ki67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PgR</a:t>
            </a:r>
            <a:r>
              <a:rPr lang="en-US" sz="1600" dirty="0"/>
              <a:t> &lt; 20 % </a:t>
            </a:r>
            <a:r>
              <a:rPr lang="en-US" sz="1600" i="1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histologisk</a:t>
            </a:r>
            <a:r>
              <a:rPr lang="en-US" sz="1600" dirty="0"/>
              <a:t> grad 2–3</a:t>
            </a:r>
          </a:p>
          <a:p>
            <a:pPr marL="0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3. HER2-positiv/luminal</a:t>
            </a:r>
            <a:r>
              <a:rPr lang="en-US" sz="1600" dirty="0"/>
              <a:t>: </a:t>
            </a:r>
          </a:p>
          <a:p>
            <a:r>
              <a:rPr lang="en-US" sz="1600" dirty="0"/>
              <a:t>ER-</a:t>
            </a:r>
            <a:r>
              <a:rPr lang="en-US" sz="1600" dirty="0" err="1"/>
              <a:t>positiv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HER2-positiv (</a:t>
            </a:r>
            <a:r>
              <a:rPr lang="en-US" sz="1600" dirty="0" err="1"/>
              <a:t>oberoende</a:t>
            </a:r>
            <a:r>
              <a:rPr lang="en-US" sz="1600" dirty="0"/>
              <a:t> av Ki67, </a:t>
            </a:r>
            <a:r>
              <a:rPr lang="en-US" sz="1600" dirty="0" err="1"/>
              <a:t>PgR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histologisk</a:t>
            </a:r>
            <a:r>
              <a:rPr lang="en-US" sz="1600" dirty="0"/>
              <a:t> grad.</a:t>
            </a:r>
          </a:p>
          <a:p>
            <a:pPr marL="0" indent="0">
              <a:buNone/>
            </a:pPr>
            <a:r>
              <a:rPr lang="en-US" sz="1600" b="1" u="sng" dirty="0"/>
              <a:t>4. HER2-pos/</a:t>
            </a:r>
            <a:r>
              <a:rPr lang="en-US" sz="1600" b="1" u="sng" dirty="0" err="1"/>
              <a:t>icke</a:t>
            </a:r>
            <a:r>
              <a:rPr lang="en-US" sz="1600" b="1" u="sng" dirty="0"/>
              <a:t>-luminal</a:t>
            </a:r>
            <a:r>
              <a:rPr lang="en-US" sz="1600" b="1" dirty="0"/>
              <a:t>: </a:t>
            </a:r>
          </a:p>
          <a:p>
            <a:r>
              <a:rPr lang="en-US" sz="1600" dirty="0"/>
              <a:t>HER2-positiv </a:t>
            </a:r>
            <a:r>
              <a:rPr lang="en-US" sz="1600" dirty="0" err="1"/>
              <a:t>och</a:t>
            </a:r>
            <a:r>
              <a:rPr lang="en-US" sz="1600" dirty="0"/>
              <a:t> ER-</a:t>
            </a:r>
            <a:r>
              <a:rPr lang="en-US" sz="1600" dirty="0" err="1"/>
              <a:t>negativ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PgR-negativ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u="sng" dirty="0"/>
              <a:t>5. </a:t>
            </a:r>
            <a:r>
              <a:rPr lang="en-US" sz="1600" b="1" u="sng" dirty="0" err="1"/>
              <a:t>Trippelnegativ</a:t>
            </a:r>
            <a:r>
              <a:rPr lang="en-US" sz="1600" b="1" dirty="0"/>
              <a:t>:  </a:t>
            </a:r>
          </a:p>
          <a:p>
            <a:r>
              <a:rPr lang="en-US" sz="1600" dirty="0"/>
              <a:t>ER-</a:t>
            </a:r>
            <a:r>
              <a:rPr lang="en-US" sz="1600" dirty="0" err="1"/>
              <a:t>negativ</a:t>
            </a:r>
            <a:r>
              <a:rPr lang="en-US" sz="1600" dirty="0"/>
              <a:t> (≤ 10 %)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PgR-negativ</a:t>
            </a:r>
            <a:r>
              <a:rPr lang="en-US" sz="1600" dirty="0"/>
              <a:t> (≤ 10 %) </a:t>
            </a:r>
            <a:r>
              <a:rPr lang="en-US" sz="1600" dirty="0" err="1"/>
              <a:t>och</a:t>
            </a:r>
            <a:r>
              <a:rPr lang="en-US" sz="1600" dirty="0"/>
              <a:t> HER2-neg. </a:t>
            </a:r>
          </a:p>
        </p:txBody>
      </p:sp>
    </p:spTree>
    <p:extLst>
      <p:ext uri="{BB962C8B-B14F-4D97-AF65-F5344CB8AC3E}">
        <p14:creationId xmlns:p14="http://schemas.microsoft.com/office/powerpoint/2010/main" val="14263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9E6BC7-5179-C14F-8BAC-94E45F01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dirty="0"/>
              <a:t>9:5 UTVÄRDERING AV PREOPERATIVT BEHANDLINGSSVAR (NEOADJUVANT BEH)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D02481-3E9D-564E-AEE2-C348E47EDF8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dirty="0"/>
              <a:t>Ni:</a:t>
            </a:r>
          </a:p>
          <a:p>
            <a:r>
              <a:rPr lang="sv-SE" sz="2200" dirty="0"/>
              <a:t>Tumörens storlek och </a:t>
            </a:r>
            <a:r>
              <a:rPr lang="sv-SE" sz="2200" dirty="0">
                <a:solidFill>
                  <a:srgbClr val="0070C0"/>
                </a:solidFill>
              </a:rPr>
              <a:t>läge </a:t>
            </a:r>
            <a:r>
              <a:rPr lang="sv-SE" sz="2200" dirty="0"/>
              <a:t>vid behandlingsstart </a:t>
            </a:r>
          </a:p>
          <a:p>
            <a:r>
              <a:rPr lang="sv-SE" sz="2200" dirty="0"/>
              <a:t>Markör? </a:t>
            </a:r>
          </a:p>
          <a:p>
            <a:pPr marL="0" indent="0">
              <a:buNone/>
            </a:pPr>
            <a:r>
              <a:rPr lang="sv-SE" dirty="0"/>
              <a:t>Vi:</a:t>
            </a:r>
          </a:p>
          <a:p>
            <a:r>
              <a:rPr lang="sv-SE" sz="2400" dirty="0"/>
              <a:t>Kvarvarande tumör? </a:t>
            </a:r>
          </a:p>
          <a:p>
            <a:r>
              <a:rPr lang="sv-SE" sz="2400" dirty="0"/>
              <a:t>Tecken på tumörregress?</a:t>
            </a:r>
          </a:p>
          <a:p>
            <a:r>
              <a:rPr lang="sv-SE" sz="2400" dirty="0"/>
              <a:t>Olika system för utvärdering </a:t>
            </a:r>
          </a:p>
          <a:p>
            <a:r>
              <a:rPr lang="sv-SE" sz="2400" dirty="0" err="1"/>
              <a:t>cPR</a:t>
            </a:r>
            <a:r>
              <a:rPr lang="sv-SE" sz="2400" dirty="0"/>
              <a:t> / </a:t>
            </a:r>
            <a:r>
              <a:rPr lang="sv-SE" sz="2400" dirty="0" err="1"/>
              <a:t>pPR</a:t>
            </a:r>
            <a:r>
              <a:rPr lang="sv-SE" sz="2400" dirty="0"/>
              <a:t>/ingen respons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293B794-ACCA-F643-9AA6-F6B6F2AC0F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0484" y="1864895"/>
            <a:ext cx="5192113" cy="43739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r>
              <a:rPr lang="sv-SE" dirty="0" err="1"/>
              <a:t>Residual</a:t>
            </a:r>
            <a:r>
              <a:rPr lang="sv-SE" dirty="0"/>
              <a:t> Cancer </a:t>
            </a:r>
            <a:r>
              <a:rPr lang="sv-SE" dirty="0" err="1"/>
              <a:t>Burden</a:t>
            </a:r>
            <a:r>
              <a:rPr lang="sv-SE" dirty="0"/>
              <a:t> (RCB)</a:t>
            </a:r>
          </a:p>
          <a:p>
            <a:r>
              <a:rPr lang="sv-SE" sz="2400" dirty="0"/>
              <a:t>Utbredning &amp; cellhalt (%)</a:t>
            </a:r>
          </a:p>
          <a:p>
            <a:r>
              <a:rPr lang="sv-SE" sz="2400" dirty="0"/>
              <a:t>Lymfkörtelstatus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084E4B9-B96F-0B40-B978-DE46067E4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  <a14:imgEffect>
                      <a14:colorTemperature colorTemp="7154"/>
                    </a14:imgEffect>
                    <a14:imgEffect>
                      <a14:saturation sat="11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9304" y="3882683"/>
            <a:ext cx="3174453" cy="2616590"/>
          </a:xfrm>
          <a:prstGeom prst="rect">
            <a:avLst/>
          </a:prstGeom>
          <a:effectLst>
            <a:glow rad="38100">
              <a:schemeClr val="tx1">
                <a:alpha val="80000"/>
              </a:schemeClr>
            </a:glow>
            <a:reflection endPos="0" dir="5400000" sy="-100000" algn="bl" rotWithShape="0"/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06723F8-1F1F-0D4E-9633-789F02E50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9369" y="3882683"/>
            <a:ext cx="3211048" cy="2530324"/>
          </a:xfrm>
          <a:prstGeom prst="rect">
            <a:avLst/>
          </a:prstGeom>
          <a:effectLst>
            <a:glow rad="381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32101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7721876-ABFE-1344-A6AA-4EEA5E9FB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" t="12456"/>
          <a:stretch/>
        </p:blipFill>
        <p:spPr>
          <a:xfrm>
            <a:off x="625642" y="421102"/>
            <a:ext cx="10956758" cy="60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0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C3724C-79E9-B245-AC6D-994CD90D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25378"/>
            <a:ext cx="10515600" cy="1205057"/>
          </a:xfrm>
        </p:spPr>
        <p:txBody>
          <a:bodyPr>
            <a:normAutofit/>
          </a:bodyPr>
          <a:lstStyle/>
          <a:p>
            <a:pPr algn="ctr"/>
            <a:r>
              <a:rPr lang="sv-SE" sz="3600" dirty="0"/>
              <a:t>PATOLOGINS ROLL I DEN DIAGNOSTISKA PROCESSEN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5439770-1982-9A47-8813-55696049D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41322"/>
            <a:ext cx="5157787" cy="823912"/>
          </a:xfrm>
        </p:spPr>
        <p:txBody>
          <a:bodyPr/>
          <a:lstStyle/>
          <a:p>
            <a:pPr algn="ctr"/>
            <a:r>
              <a:rPr lang="sv-SE" b="0" dirty="0">
                <a:latin typeface="+mj-lt"/>
              </a:rPr>
              <a:t>VÅRT UPPDRAG (9:1, 9:4-9:6</a:t>
            </a:r>
            <a:r>
              <a:rPr lang="sv-SE" dirty="0">
                <a:latin typeface="+mj-lt"/>
              </a:rPr>
              <a:t>)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E6EF6F9-DB17-3441-B6B7-28AD8A56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2557"/>
            <a:ext cx="5157787" cy="368458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sv-SE" sz="2000" dirty="0"/>
              <a:t>MATERIALANALYS</a:t>
            </a:r>
          </a:p>
          <a:p>
            <a:pPr lvl="1"/>
            <a:r>
              <a:rPr lang="sv-SE" sz="2000" dirty="0"/>
              <a:t>Del i trippeldiagnostik </a:t>
            </a:r>
          </a:p>
          <a:p>
            <a:pPr lvl="1"/>
            <a:r>
              <a:rPr lang="sv-SE" sz="2000" dirty="0"/>
              <a:t>Morfologisk diagnos</a:t>
            </a:r>
          </a:p>
          <a:p>
            <a:pPr lvl="1"/>
            <a:r>
              <a:rPr lang="sv-SE" sz="2000" dirty="0"/>
              <a:t>Analys av biomarkörer </a:t>
            </a:r>
          </a:p>
          <a:p>
            <a:pPr lvl="1"/>
            <a:r>
              <a:rPr lang="sv-SE" sz="2000" dirty="0"/>
              <a:t>Kvalitetssäkrade och standardiserade analyser</a:t>
            </a:r>
          </a:p>
          <a:p>
            <a:r>
              <a:rPr lang="sv-SE" sz="2000" dirty="0"/>
              <a:t>PROVTYPER: </a:t>
            </a:r>
          </a:p>
          <a:p>
            <a:pPr lvl="1"/>
            <a:r>
              <a:rPr lang="sv-SE" sz="2000" dirty="0"/>
              <a:t>Kolvbiopsi (</a:t>
            </a:r>
            <a:r>
              <a:rPr lang="sv-SE" sz="2000" dirty="0" err="1"/>
              <a:t>corebiopsi</a:t>
            </a:r>
            <a:r>
              <a:rPr lang="sv-SE" sz="2000" dirty="0"/>
              <a:t>): </a:t>
            </a:r>
            <a:r>
              <a:rPr lang="sv-SE" sz="2000" dirty="0" err="1"/>
              <a:t>histopatologi</a:t>
            </a:r>
            <a:endParaRPr lang="sv-SE" sz="2000" dirty="0"/>
          </a:p>
          <a:p>
            <a:pPr lvl="1"/>
            <a:r>
              <a:rPr lang="sv-SE" sz="2000" dirty="0"/>
              <a:t>Finnålspunktion: cytologi:</a:t>
            </a:r>
          </a:p>
          <a:p>
            <a:pPr marL="457200" lvl="1" indent="0">
              <a:buNone/>
            </a:pPr>
            <a:r>
              <a:rPr lang="sv-SE" sz="2000" dirty="0"/>
              <a:t>	-finfördelat material som ”cellutstryk”</a:t>
            </a:r>
          </a:p>
          <a:p>
            <a:pPr lvl="1"/>
            <a:r>
              <a:rPr lang="sv-SE" sz="2000" dirty="0"/>
              <a:t>Operationsmaterial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C24FC61-B46C-8846-9AA7-BA11269F2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4474"/>
            <a:ext cx="5183188" cy="823912"/>
          </a:xfrm>
        </p:spPr>
        <p:txBody>
          <a:bodyPr/>
          <a:lstStyle/>
          <a:p>
            <a:pPr algn="ctr"/>
            <a:r>
              <a:rPr lang="sv-SE" b="0" dirty="0">
                <a:latin typeface="+mj-lt"/>
              </a:rPr>
              <a:t>ERT UPPDRAG (9:2, 9:3)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2405A36-934F-D54B-AFF0-8EB2F5EE2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46259"/>
            <a:ext cx="5183188" cy="36845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v-SE" dirty="0"/>
              <a:t> </a:t>
            </a:r>
            <a:r>
              <a:rPr lang="sv-SE" sz="2000" b="1" dirty="0"/>
              <a:t>KORREKT HANTERING AV PROVET</a:t>
            </a:r>
          </a:p>
          <a:p>
            <a:pPr lvl="1"/>
            <a:r>
              <a:rPr lang="sv-SE" sz="2000" dirty="0"/>
              <a:t>Fixering</a:t>
            </a:r>
          </a:p>
          <a:p>
            <a:pPr lvl="1"/>
            <a:r>
              <a:rPr lang="sv-SE" sz="2000" dirty="0"/>
              <a:t>Färskt med kylning  (-har laboratoriet fortfarande öppet?)</a:t>
            </a:r>
          </a:p>
          <a:p>
            <a:pPr lvl="1"/>
            <a:r>
              <a:rPr lang="sv-SE" sz="2000" dirty="0"/>
              <a:t>Preoperativ indikering</a:t>
            </a:r>
          </a:p>
          <a:p>
            <a:pPr lvl="1"/>
            <a:r>
              <a:rPr lang="sv-SE" sz="2000" dirty="0" err="1"/>
              <a:t>Preparatrtg</a:t>
            </a:r>
            <a:r>
              <a:rPr lang="sv-SE" sz="2000" dirty="0"/>
              <a:t> – särskilt om icke palpabel tumör i stort bröst </a:t>
            </a:r>
          </a:p>
          <a:p>
            <a:pPr lvl="1"/>
            <a:r>
              <a:rPr lang="sv-SE" sz="2000" dirty="0" err="1"/>
              <a:t>Suturinmärkning</a:t>
            </a:r>
            <a:r>
              <a:rPr lang="sv-SE" sz="2000" dirty="0"/>
              <a:t> </a:t>
            </a:r>
          </a:p>
          <a:p>
            <a:pPr lvl="1"/>
            <a:endParaRPr lang="sv-SE" sz="2000" dirty="0"/>
          </a:p>
          <a:p>
            <a:r>
              <a:rPr lang="sv-SE" sz="2000" dirty="0"/>
              <a:t>KORREKT REMISSINFORMATION (önskvärt) </a:t>
            </a:r>
          </a:p>
          <a:p>
            <a:endParaRPr lang="sv-SE" dirty="0"/>
          </a:p>
        </p:txBody>
      </p:sp>
      <p:sp>
        <p:nvSpPr>
          <p:cNvPr id="7" name="Rundad rektangulär 6">
            <a:extLst>
              <a:ext uri="{FF2B5EF4-FFF2-40B4-BE49-F238E27FC236}">
                <a16:creationId xmlns:a16="http://schemas.microsoft.com/office/drawing/2014/main" id="{A31D04E6-11E2-F646-AC44-AF18337DF8FA}"/>
              </a:ext>
            </a:extLst>
          </p:cNvPr>
          <p:cNvSpPr/>
          <p:nvPr/>
        </p:nvSpPr>
        <p:spPr>
          <a:xfrm>
            <a:off x="1319514" y="3209031"/>
            <a:ext cx="3708066" cy="2192854"/>
          </a:xfrm>
          <a:prstGeom prst="wedgeRoundRectCallout">
            <a:avLst>
              <a:gd name="adj1" fmla="val -38160"/>
              <a:gd name="adj2" fmla="val -95705"/>
              <a:gd name="adj3" fmla="val 16667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6000">
                <a:schemeClr val="accent4">
                  <a:lumMod val="45000"/>
                  <a:lumOff val="55000"/>
                </a:schemeClr>
              </a:gs>
              <a:gs pos="57000">
                <a:schemeClr val="accent4">
                  <a:lumMod val="66000"/>
                  <a:lumOff val="34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000" dirty="0">
                <a:solidFill>
                  <a:schemeClr val="tx1"/>
                </a:solidFill>
              </a:rPr>
              <a:t>BEGRIPLIGT</a:t>
            </a:r>
            <a:r>
              <a:rPr lang="sv-SE" sz="4000" dirty="0"/>
              <a:t> </a:t>
            </a:r>
            <a:r>
              <a:rPr lang="sv-SE" sz="4000" dirty="0">
                <a:solidFill>
                  <a:schemeClr val="tx1"/>
                </a:solidFill>
              </a:rPr>
              <a:t>SVAR</a:t>
            </a:r>
          </a:p>
        </p:txBody>
      </p:sp>
      <p:sp>
        <p:nvSpPr>
          <p:cNvPr id="9" name="Rundad rektangulär 6">
            <a:extLst>
              <a:ext uri="{FF2B5EF4-FFF2-40B4-BE49-F238E27FC236}">
                <a16:creationId xmlns:a16="http://schemas.microsoft.com/office/drawing/2014/main" id="{E8681991-046C-2D49-A0FB-08FC322346E2}"/>
              </a:ext>
            </a:extLst>
          </p:cNvPr>
          <p:cNvSpPr/>
          <p:nvPr/>
        </p:nvSpPr>
        <p:spPr>
          <a:xfrm>
            <a:off x="7452985" y="3361431"/>
            <a:ext cx="3708066" cy="2192854"/>
          </a:xfrm>
          <a:prstGeom prst="wedgeRoundRectCallout">
            <a:avLst>
              <a:gd name="adj1" fmla="val -38160"/>
              <a:gd name="adj2" fmla="val -95705"/>
              <a:gd name="adj3" fmla="val 16667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6000">
                <a:schemeClr val="accent4">
                  <a:lumMod val="45000"/>
                  <a:lumOff val="55000"/>
                </a:schemeClr>
              </a:gs>
              <a:gs pos="57000">
                <a:schemeClr val="accent4">
                  <a:lumMod val="66000"/>
                  <a:lumOff val="34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000" dirty="0">
                <a:solidFill>
                  <a:schemeClr val="tx1"/>
                </a:solidFill>
              </a:rPr>
              <a:t> BESKRIVNING</a:t>
            </a:r>
          </a:p>
          <a:p>
            <a:pPr algn="ctr"/>
            <a:r>
              <a:rPr lang="sv-SE" sz="4000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sv-SE" sz="4000" dirty="0">
                <a:solidFill>
                  <a:schemeClr val="tx1"/>
                </a:solidFill>
              </a:rPr>
              <a:t>HANTERING 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C088056-8FDE-AF4B-BF66-3D6595C8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96" y="3525250"/>
            <a:ext cx="3356758" cy="3222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918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7F8C7F2-8BDA-BE42-BCC4-C8374076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sv-SE" sz="4000" dirty="0"/>
              <a:t>9:6 ÖVRIGA ANALYSER, EXEMPEL 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00C3B2-3EF8-7249-BBF7-F69CC5F32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146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endParaRPr lang="sv-SE" sz="2200" dirty="0"/>
          </a:p>
          <a:p>
            <a:r>
              <a:rPr lang="sv-SE" sz="2200" dirty="0"/>
              <a:t>GENEXPRESSIONSPROFILERING (Genomisk karaktärisering)</a:t>
            </a:r>
          </a:p>
          <a:p>
            <a:pPr marL="0" indent="0">
              <a:buNone/>
            </a:pPr>
            <a:endParaRPr lang="sv-SE" sz="2200" dirty="0"/>
          </a:p>
          <a:p>
            <a:r>
              <a:rPr lang="sv-SE" sz="2200" dirty="0"/>
              <a:t>PD-L1  Immunmodulerande check-</a:t>
            </a:r>
            <a:r>
              <a:rPr lang="sv-SE" sz="2200" dirty="0" err="1"/>
              <a:t>point</a:t>
            </a:r>
            <a:r>
              <a:rPr lang="sv-SE" sz="2200" dirty="0"/>
              <a:t> hämmare </a:t>
            </a:r>
          </a:p>
          <a:p>
            <a:pPr marL="0" indent="0">
              <a:buNone/>
            </a:pPr>
            <a:endParaRPr lang="sv-SE" sz="2200" dirty="0"/>
          </a:p>
          <a:p>
            <a:r>
              <a:rPr lang="sv-SE" sz="2200" dirty="0"/>
              <a:t>CDK4/6-HÄMMARE  </a:t>
            </a:r>
          </a:p>
          <a:p>
            <a:pPr marL="0" indent="0">
              <a:buNone/>
            </a:pPr>
            <a:r>
              <a:rPr lang="sv-SE" sz="2200" dirty="0"/>
              <a:t>    PI3K </a:t>
            </a:r>
            <a:r>
              <a:rPr lang="sv-SE" sz="2200" dirty="0" err="1"/>
              <a:t>Pathway</a:t>
            </a:r>
            <a:r>
              <a:rPr lang="sv-SE" sz="2200" dirty="0"/>
              <a:t> and PIK3CA Mutation</a:t>
            </a:r>
          </a:p>
          <a:p>
            <a:pPr marL="0" indent="0">
              <a:buNone/>
            </a:pPr>
            <a:endParaRPr lang="sv-SE" sz="2200" dirty="0"/>
          </a:p>
          <a:p>
            <a:r>
              <a:rPr lang="sv-SE" sz="2200" dirty="0" err="1"/>
              <a:t>TIL´s</a:t>
            </a:r>
            <a:r>
              <a:rPr lang="sv-SE" sz="2200" dirty="0"/>
              <a:t> BIOMARKÖRANALYS -TILLÄGGSANALYS</a:t>
            </a:r>
          </a:p>
          <a:p>
            <a:pPr lvl="1"/>
            <a:endParaRPr lang="sv-SE" sz="2200" dirty="0"/>
          </a:p>
          <a:p>
            <a:endParaRPr lang="sv-SE" sz="2200" dirty="0"/>
          </a:p>
          <a:p>
            <a:pPr marL="457200" lvl="1" indent="0">
              <a:buNone/>
            </a:pPr>
            <a:endParaRPr lang="sv-SE" sz="2200" dirty="0"/>
          </a:p>
        </p:txBody>
      </p:sp>
    </p:spTree>
    <p:extLst>
      <p:ext uri="{BB962C8B-B14F-4D97-AF65-F5344CB8AC3E}">
        <p14:creationId xmlns:p14="http://schemas.microsoft.com/office/powerpoint/2010/main" val="71713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1A945C4E-895B-ED0D-6A33-35DF71F44119}"/>
              </a:ext>
            </a:extLst>
          </p:cNvPr>
          <p:cNvSpPr txBox="1"/>
          <p:nvPr/>
        </p:nvSpPr>
        <p:spPr>
          <a:xfrm>
            <a:off x="6991643" y="5992837"/>
            <a:ext cx="466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9:4 Kategorisering av tumören, Fig.10 (NVP </a:t>
            </a:r>
            <a:r>
              <a:rPr lang="sv-SE" dirty="0" err="1"/>
              <a:t>bca</a:t>
            </a:r>
            <a:r>
              <a:rPr lang="sv-SE" dirty="0"/>
              <a:t>)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91A9195-BD27-A248-BB5C-10946BD0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02" y="102441"/>
            <a:ext cx="8259580" cy="667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1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7F8C7F2-8BDA-BE42-BCC4-C8374076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sz="5400"/>
              <a:t>9:7 OCCULT CANCER 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00C3B2-3EF8-7249-BBF7-F69CC5F32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000" b="0" i="0" dirty="0">
              <a:effectLst/>
              <a:latin typeface="Source Serif Pro" panose="02040603050405020204" pitchFamily="18" charset="0"/>
            </a:endParaRPr>
          </a:p>
          <a:p>
            <a:r>
              <a:rPr lang="sv-SE" sz="2000" dirty="0"/>
              <a:t>SÄLLSYNT! Incidens &lt; 1 %. </a:t>
            </a:r>
          </a:p>
          <a:p>
            <a:pPr marL="0" indent="0">
              <a:buNone/>
            </a:pPr>
            <a:endParaRPr lang="sv-SE" sz="2000" b="0" i="0" dirty="0">
              <a:effectLst/>
            </a:endParaRPr>
          </a:p>
          <a:p>
            <a:r>
              <a:rPr lang="sv-SE" sz="2000" dirty="0"/>
              <a:t>DEFINITION: förekomst av lymfkörtelmetastaser men utan påvisande av primär bröstcancer i något av brösten. </a:t>
            </a:r>
            <a:endParaRPr lang="sv-SE" sz="2000" b="0" i="0" dirty="0">
              <a:effectLst/>
            </a:endParaRPr>
          </a:p>
          <a:p>
            <a:pPr marL="0" indent="0">
              <a:buNone/>
            </a:pPr>
            <a:endParaRPr lang="sv-SE" sz="2000" dirty="0"/>
          </a:p>
          <a:p>
            <a:r>
              <a:rPr lang="sv-SE" sz="2000" b="0" i="0" dirty="0">
                <a:effectLst/>
              </a:rPr>
              <a:t>Primärbehandling: </a:t>
            </a:r>
            <a:r>
              <a:rPr lang="sv-SE" sz="2000" b="0" i="0" dirty="0" err="1">
                <a:effectLst/>
              </a:rPr>
              <a:t>axillarutrymning</a:t>
            </a:r>
            <a:r>
              <a:rPr lang="sv-SE" sz="2000" b="0" i="0" dirty="0">
                <a:effectLst/>
              </a:rPr>
              <a:t>. </a:t>
            </a:r>
          </a:p>
          <a:p>
            <a:pPr marL="0" indent="0">
              <a:buNone/>
            </a:pPr>
            <a:endParaRPr lang="sv-SE" sz="2000" b="0" i="0" dirty="0">
              <a:effectLst/>
            </a:endParaRPr>
          </a:p>
          <a:p>
            <a:r>
              <a:rPr lang="sv-SE" sz="2000" b="0" i="0" dirty="0">
                <a:effectLst/>
              </a:rPr>
              <a:t>Preoperativ behandling är förstahandsval i enlighet med rekommendationer vid fixerade inoperabla lymfkörtlar samt </a:t>
            </a:r>
            <a:r>
              <a:rPr lang="sv-SE" sz="2000" b="0" i="0" dirty="0" err="1">
                <a:effectLst/>
              </a:rPr>
              <a:t>körtelmetastaserad</a:t>
            </a:r>
            <a:r>
              <a:rPr lang="sv-SE" sz="2000" b="0" i="0" dirty="0">
                <a:effectLst/>
              </a:rPr>
              <a:t> trippelnegativ eller HER2-positiv bröstcancer,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849343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0F23E6-38B3-4491-A221-A7B12F32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BRÖSTCANCERPROGNOS : </a:t>
            </a:r>
            <a:br>
              <a:rPr lang="en-US" sz="3200" dirty="0"/>
            </a:br>
            <a:r>
              <a:rPr lang="en-US" sz="3200" dirty="0"/>
              <a:t>TUMÖR EXTENT OCH TUMÖRBIOLOGI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91B26967-D2E2-462C-9C8D-E76161D298F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167583" y="2297226"/>
            <a:ext cx="4294754" cy="3951174"/>
          </a:xfrm>
          <a:prstGeom prst="rect">
            <a:avLst/>
          </a:prstGeom>
        </p:spPr>
      </p:pic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920F35D3-4706-4E03-8801-B15DD54BC29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629920" y="2262982"/>
            <a:ext cx="4440577" cy="39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24E47A-1C5B-F242-A321-DEC7485C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385006"/>
            <a:ext cx="10881150" cy="987154"/>
          </a:xfrm>
        </p:spPr>
        <p:txBody>
          <a:bodyPr anchor="b">
            <a:normAutofit/>
          </a:bodyPr>
          <a:lstStyle/>
          <a:p>
            <a:r>
              <a:rPr lang="sv-SE" sz="3200" dirty="0">
                <a:sym typeface="Wingdings" pitchFamily="2" charset="2"/>
              </a:rPr>
              <a:t>VAD KAN NI FÖRVÄNTA ER AV  PAD-UTLÅTANDET? </a:t>
            </a:r>
            <a:endParaRPr lang="sv-SE" sz="32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5168B9-DA1D-B44E-BBFD-8DE35F6A5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8061842" cy="4786684"/>
          </a:xfrm>
        </p:spPr>
        <p:txBody>
          <a:bodyPr anchor="t">
            <a:noAutofit/>
          </a:bodyPr>
          <a:lstStyle/>
          <a:p>
            <a:r>
              <a:rPr lang="sv-SE" sz="1600" dirty="0"/>
              <a:t>PROVTYP, SIDA </a:t>
            </a:r>
          </a:p>
          <a:p>
            <a:pPr marL="0" indent="0">
              <a:buNone/>
            </a:pPr>
            <a:endParaRPr lang="sv-SE" sz="1600" dirty="0"/>
          </a:p>
          <a:p>
            <a:r>
              <a:rPr lang="sv-SE" sz="1600" dirty="0"/>
              <a:t>ANTAL TUMÖRER</a:t>
            </a:r>
          </a:p>
          <a:p>
            <a:r>
              <a:rPr lang="sv-SE" sz="1600" dirty="0"/>
              <a:t>TUMÖRSTORLEK (prognostisk faktor)</a:t>
            </a:r>
          </a:p>
          <a:p>
            <a:r>
              <a:rPr lang="sv-SE" sz="1600" dirty="0"/>
              <a:t>MORFOLOGISK TUMÖRTYP</a:t>
            </a:r>
          </a:p>
          <a:p>
            <a:r>
              <a:rPr lang="sv-SE" sz="1600" dirty="0"/>
              <a:t>NHG (prognostisk faktor) </a:t>
            </a:r>
          </a:p>
          <a:p>
            <a:pPr marL="0" indent="0">
              <a:buNone/>
            </a:pPr>
            <a:endParaRPr lang="sv-SE" sz="1600" dirty="0"/>
          </a:p>
          <a:p>
            <a:r>
              <a:rPr lang="sv-SE" sz="1600" dirty="0"/>
              <a:t>AVSTÅND RESEKTIONSMARGINALER RESP MOT DJUP (=radikalitet)</a:t>
            </a:r>
          </a:p>
          <a:p>
            <a:r>
              <a:rPr lang="sv-SE" sz="1600" dirty="0"/>
              <a:t>KÄRLINVASION </a:t>
            </a:r>
          </a:p>
          <a:p>
            <a:endParaRPr lang="sv-SE" sz="1600" dirty="0"/>
          </a:p>
          <a:p>
            <a:r>
              <a:rPr lang="sv-SE" sz="1600" dirty="0"/>
              <a:t>PREDIKTIVA FAKTORER (IHC-/ISH-RESULTAT ER, PR, Ki67 och Her2)</a:t>
            </a:r>
          </a:p>
          <a:p>
            <a:r>
              <a:rPr lang="sv-SE" sz="1600" dirty="0"/>
              <a:t>ÖVRIGT SOM KAN BETYDA BEHANDLINGSSTYRANDE AVGÖRANDEN, T EX: antal och storlek av lymfkörtelmetastaser, </a:t>
            </a:r>
            <a:r>
              <a:rPr lang="sv-SE" sz="1400" dirty="0"/>
              <a:t>molekylärbiologiska analyser. </a:t>
            </a:r>
          </a:p>
        </p:txBody>
      </p:sp>
      <p:pic>
        <p:nvPicPr>
          <p:cNvPr id="8194" name="Picture 2" descr="Stockillustration 102472469 med Cartoon Talking Telephone">
            <a:extLst>
              <a:ext uri="{FF2B5EF4-FFF2-40B4-BE49-F238E27FC236}">
                <a16:creationId xmlns:a16="http://schemas.microsoft.com/office/drawing/2014/main" id="{1945AAD4-B99C-F841-97D9-B60CE3389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r="2269" b="2"/>
          <a:stretch/>
        </p:blipFill>
        <p:spPr bwMode="auto">
          <a:xfrm>
            <a:off x="7675658" y="1749205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968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A71C9DE-9DD1-1D4E-A22C-7FC451134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52" y="1218926"/>
            <a:ext cx="7746709" cy="43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700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C1E2AF-CEBC-E4D0-D0D2-B51B8BE5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BONUS-MATERIAL FÖR DEN INTRESSERADE (UTANFÖR FÖRELÄSNINGEN)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BC4BE3-1D28-A466-ADF4-8A942DA2A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26" y="1825625"/>
            <a:ext cx="10784174" cy="3750716"/>
          </a:xfrm>
        </p:spPr>
        <p:txBody>
          <a:bodyPr/>
          <a:lstStyle/>
          <a:p>
            <a:endParaRPr lang="sv-SE" dirty="0"/>
          </a:p>
          <a:p>
            <a:r>
              <a:rPr lang="sv-SE" dirty="0"/>
              <a:t>SURROGATMARKÖRER IHC OCH EXEMPEL PÅ PROSIGNA-ANALYS</a:t>
            </a:r>
          </a:p>
          <a:p>
            <a:r>
              <a:rPr lang="sv-SE" dirty="0" err="1"/>
              <a:t>TiLs</a:t>
            </a:r>
            <a:r>
              <a:rPr lang="sv-SE" dirty="0"/>
              <a:t> </a:t>
            </a:r>
          </a:p>
          <a:p>
            <a:r>
              <a:rPr lang="sv-SE" dirty="0"/>
              <a:t>PD-L1 /Check-</a:t>
            </a:r>
            <a:r>
              <a:rPr lang="sv-SE" dirty="0" err="1"/>
              <a:t>point</a:t>
            </a:r>
            <a:r>
              <a:rPr lang="sv-SE" dirty="0"/>
              <a:t> inhibitor </a:t>
            </a:r>
          </a:p>
          <a:p>
            <a:r>
              <a:rPr lang="sv-SE" dirty="0"/>
              <a:t>CDK4/6-hämmare</a:t>
            </a:r>
          </a:p>
          <a:p>
            <a:r>
              <a:rPr lang="sv-SE" dirty="0"/>
              <a:t>HISTOLOGISKA BILDER godartade förändringar markerade med *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24527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985A1D-7A44-4CBE-AE8C-A7ACA0AF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IMMUNHISTOKEMISKA PROTEINANALYSER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SURROGAT-MARKÖRER FÖR MOLEKYLÄR (INTRINSIC) SUBTYP 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NVP 9:6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D12DCA-EE82-4CF3-9C20-72BC937969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-228600"/>
            <a:endParaRPr lang="en-US" sz="1400" dirty="0"/>
          </a:p>
          <a:p>
            <a:pPr marL="0" indent="0">
              <a:buNone/>
            </a:pPr>
            <a:r>
              <a:rPr lang="en-US" sz="1400" b="1" u="sng" dirty="0">
                <a:solidFill>
                  <a:srgbClr val="0070C0"/>
                </a:solidFill>
              </a:rPr>
              <a:t>1. Luminal A-</a:t>
            </a:r>
            <a:r>
              <a:rPr lang="en-US" sz="1400" b="1" u="sng" dirty="0" err="1">
                <a:solidFill>
                  <a:srgbClr val="0070C0"/>
                </a:solidFill>
              </a:rPr>
              <a:t>lik</a:t>
            </a:r>
            <a:r>
              <a:rPr lang="en-US" sz="1400" b="1" u="sng" dirty="0">
                <a:solidFill>
                  <a:srgbClr val="0070C0"/>
                </a:solidFill>
              </a:rPr>
              <a:t>: </a:t>
            </a:r>
          </a:p>
          <a:p>
            <a:pPr marL="0" indent="-228600"/>
            <a:r>
              <a:rPr lang="en-US" sz="1400" dirty="0"/>
              <a:t>ER-</a:t>
            </a:r>
            <a:r>
              <a:rPr lang="en-US" sz="1400" dirty="0" err="1"/>
              <a:t>positiv</a:t>
            </a:r>
            <a:r>
              <a:rPr lang="en-US" sz="1400" dirty="0"/>
              <a:t> (&gt; 10 %) </a:t>
            </a:r>
            <a:r>
              <a:rPr lang="en-US" sz="1400" dirty="0" err="1"/>
              <a:t>och</a:t>
            </a:r>
            <a:r>
              <a:rPr lang="en-US" sz="1400" dirty="0"/>
              <a:t> HER2-negativ med: </a:t>
            </a:r>
          </a:p>
          <a:p>
            <a:pPr marL="0" indent="0">
              <a:buNone/>
            </a:pPr>
            <a:r>
              <a:rPr lang="en-US" sz="1400" dirty="0"/>
              <a:t>		</a:t>
            </a:r>
            <a:r>
              <a:rPr lang="en-US" sz="1400" dirty="0" err="1"/>
              <a:t>lågt</a:t>
            </a:r>
            <a:r>
              <a:rPr lang="en-US" sz="1400" dirty="0"/>
              <a:t> Ki67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histologisk</a:t>
            </a:r>
            <a:r>
              <a:rPr lang="en-US" sz="1400" dirty="0"/>
              <a:t> grad 1–2 </a:t>
            </a:r>
            <a:r>
              <a:rPr lang="en-US" sz="1400" i="1" dirty="0" err="1"/>
              <a:t>eller</a:t>
            </a:r>
            <a:endParaRPr lang="en-US" sz="1400" i="1" dirty="0"/>
          </a:p>
          <a:p>
            <a:pPr marL="0" indent="0">
              <a:buNone/>
            </a:pPr>
            <a:r>
              <a:rPr lang="en-US" sz="1400" dirty="0"/>
              <a:t>		</a:t>
            </a:r>
            <a:r>
              <a:rPr lang="en-US" sz="1400" dirty="0" err="1"/>
              <a:t>intermediärt</a:t>
            </a:r>
            <a:r>
              <a:rPr lang="en-US" sz="1400" dirty="0"/>
              <a:t> Ki67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PgR</a:t>
            </a:r>
            <a:r>
              <a:rPr lang="en-US" sz="1400" dirty="0"/>
              <a:t> ≥ 20 % </a:t>
            </a:r>
            <a:r>
              <a:rPr lang="en-US" sz="1400" i="1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histologisk</a:t>
            </a:r>
            <a:r>
              <a:rPr lang="en-US" sz="1400" dirty="0"/>
              <a:t> grad 1–2</a:t>
            </a:r>
          </a:p>
          <a:p>
            <a:pPr marL="0" indent="-228600"/>
            <a:endParaRPr lang="en-US" sz="1400" dirty="0"/>
          </a:p>
          <a:p>
            <a:pPr marL="0" indent="0">
              <a:buNone/>
            </a:pPr>
            <a:r>
              <a:rPr lang="en-US" sz="1400" b="1" u="sng" dirty="0">
                <a:solidFill>
                  <a:srgbClr val="0070C0"/>
                </a:solidFill>
              </a:rPr>
              <a:t>2. Luminal B-</a:t>
            </a:r>
            <a:r>
              <a:rPr lang="en-US" sz="1400" b="1" u="sng" dirty="0" err="1">
                <a:solidFill>
                  <a:srgbClr val="0070C0"/>
                </a:solidFill>
              </a:rPr>
              <a:t>lik</a:t>
            </a:r>
            <a:r>
              <a:rPr lang="en-US" sz="1400" b="1" u="sng" dirty="0">
                <a:solidFill>
                  <a:srgbClr val="0070C0"/>
                </a:solidFill>
              </a:rPr>
              <a:t> (HER2-negativ)</a:t>
            </a:r>
            <a:r>
              <a:rPr lang="en-US" sz="1400" b="1" dirty="0">
                <a:solidFill>
                  <a:srgbClr val="0070C0"/>
                </a:solidFill>
              </a:rPr>
              <a:t>:  </a:t>
            </a:r>
            <a:endParaRPr lang="en-US" sz="1400" b="1" u="sng" dirty="0">
              <a:solidFill>
                <a:srgbClr val="0070C0"/>
              </a:solidFill>
            </a:endParaRPr>
          </a:p>
          <a:p>
            <a:pPr marL="0" indent="-228600"/>
            <a:r>
              <a:rPr lang="en-US" sz="1400" dirty="0"/>
              <a:t>ER-</a:t>
            </a:r>
            <a:r>
              <a:rPr lang="en-US" sz="1400" dirty="0" err="1"/>
              <a:t>positiv</a:t>
            </a:r>
            <a:r>
              <a:rPr lang="en-US" sz="1400" dirty="0"/>
              <a:t> (&gt; 10 %) </a:t>
            </a:r>
            <a:r>
              <a:rPr lang="en-US" sz="1400" dirty="0" err="1"/>
              <a:t>och</a:t>
            </a:r>
            <a:r>
              <a:rPr lang="en-US" sz="1400" dirty="0"/>
              <a:t> HER2-negativ med:  </a:t>
            </a:r>
          </a:p>
          <a:p>
            <a:pPr marL="0" lvl="1" indent="0">
              <a:buNone/>
            </a:pPr>
            <a:r>
              <a:rPr lang="en-US" sz="1400" dirty="0"/>
              <a:t>		</a:t>
            </a:r>
            <a:r>
              <a:rPr lang="en-US" sz="1400" dirty="0" err="1"/>
              <a:t>högt</a:t>
            </a:r>
            <a:r>
              <a:rPr lang="en-US" sz="1400" dirty="0"/>
              <a:t> Ki67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histologisk</a:t>
            </a:r>
            <a:r>
              <a:rPr lang="en-US" sz="1400" dirty="0"/>
              <a:t> grad 2–3 </a:t>
            </a:r>
            <a:r>
              <a:rPr lang="en-US" sz="1400" i="1" dirty="0" err="1"/>
              <a:t>eller</a:t>
            </a:r>
            <a:endParaRPr lang="en-US" sz="1400" i="1" dirty="0"/>
          </a:p>
          <a:p>
            <a:pPr marL="0" lvl="1" indent="0">
              <a:buNone/>
            </a:pPr>
            <a:r>
              <a:rPr lang="en-US" sz="1400" dirty="0"/>
              <a:t>		</a:t>
            </a:r>
            <a:r>
              <a:rPr lang="en-US" sz="1400" dirty="0" err="1"/>
              <a:t>intermediärt</a:t>
            </a:r>
            <a:r>
              <a:rPr lang="en-US" sz="1400" dirty="0"/>
              <a:t> Ki67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PgR</a:t>
            </a:r>
            <a:r>
              <a:rPr lang="en-US" sz="1400" dirty="0"/>
              <a:t> &lt; 20 % </a:t>
            </a:r>
            <a:r>
              <a:rPr lang="en-US" sz="1400" i="1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histologisk</a:t>
            </a:r>
            <a:r>
              <a:rPr lang="en-US" sz="1400" dirty="0"/>
              <a:t> grad 2–3</a:t>
            </a:r>
          </a:p>
          <a:p>
            <a:pPr lvl="1" indent="-228600"/>
            <a:endParaRPr lang="en-US" sz="1400" dirty="0"/>
          </a:p>
          <a:p>
            <a:pPr marL="0" indent="0">
              <a:buNone/>
            </a:pPr>
            <a:r>
              <a:rPr lang="en-US" sz="1400" b="1" u="sng" dirty="0">
                <a:solidFill>
                  <a:srgbClr val="0070C0"/>
                </a:solidFill>
              </a:rPr>
              <a:t>3. HER2-positiv/luminal</a:t>
            </a:r>
            <a:r>
              <a:rPr lang="en-US" sz="1400" dirty="0"/>
              <a:t>: ER-</a:t>
            </a:r>
            <a:r>
              <a:rPr lang="en-US" sz="1400" dirty="0" err="1"/>
              <a:t>positiv</a:t>
            </a:r>
            <a:r>
              <a:rPr lang="en-US" sz="1400" dirty="0"/>
              <a:t> </a:t>
            </a:r>
            <a:r>
              <a:rPr lang="en-US" sz="1400" dirty="0" err="1"/>
              <a:t>och</a:t>
            </a:r>
            <a:r>
              <a:rPr lang="en-US" sz="1400" dirty="0"/>
              <a:t> HER2-positiv (</a:t>
            </a:r>
            <a:r>
              <a:rPr lang="en-US" sz="1400" dirty="0" err="1"/>
              <a:t>oberoende</a:t>
            </a:r>
            <a:r>
              <a:rPr lang="en-US" sz="1400" dirty="0"/>
              <a:t> av 			Ki67, </a:t>
            </a:r>
            <a:r>
              <a:rPr lang="en-US" sz="1400" dirty="0" err="1"/>
              <a:t>PgR</a:t>
            </a:r>
            <a:r>
              <a:rPr lang="en-US" sz="1400" dirty="0"/>
              <a:t>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histologisk</a:t>
            </a:r>
            <a:r>
              <a:rPr lang="en-US" sz="1400" dirty="0"/>
              <a:t> grad.</a:t>
            </a:r>
          </a:p>
          <a:p>
            <a:pPr indent="-228600"/>
            <a:endParaRPr lang="en-US" sz="1400" dirty="0"/>
          </a:p>
          <a:p>
            <a:pPr marL="0" indent="0">
              <a:buNone/>
            </a:pPr>
            <a:r>
              <a:rPr lang="en-US" sz="1400" b="1" u="sng" dirty="0">
                <a:solidFill>
                  <a:srgbClr val="0070C0"/>
                </a:solidFill>
              </a:rPr>
              <a:t>4. HER2-pos/</a:t>
            </a:r>
            <a:r>
              <a:rPr lang="en-US" sz="1400" b="1" u="sng" dirty="0" err="1">
                <a:solidFill>
                  <a:srgbClr val="0070C0"/>
                </a:solidFill>
              </a:rPr>
              <a:t>icke</a:t>
            </a:r>
            <a:r>
              <a:rPr lang="en-US" sz="1400" b="1" u="sng" dirty="0">
                <a:solidFill>
                  <a:srgbClr val="0070C0"/>
                </a:solidFill>
              </a:rPr>
              <a:t>-luminal</a:t>
            </a:r>
            <a:r>
              <a:rPr lang="en-US" sz="1400" b="1" dirty="0"/>
              <a:t>: </a:t>
            </a:r>
            <a:r>
              <a:rPr lang="en-US" sz="1400" dirty="0"/>
              <a:t>HER2-positiv </a:t>
            </a:r>
            <a:r>
              <a:rPr lang="en-US" sz="1400" dirty="0" err="1"/>
              <a:t>och</a:t>
            </a:r>
            <a:r>
              <a:rPr lang="en-US" sz="1400" dirty="0"/>
              <a:t> ER-</a:t>
            </a:r>
            <a:r>
              <a:rPr lang="en-US" sz="1400" dirty="0" err="1"/>
              <a:t>negativ</a:t>
            </a:r>
            <a:r>
              <a:rPr lang="en-US" sz="1400" dirty="0"/>
              <a:t>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PgR-negativ</a:t>
            </a:r>
            <a:r>
              <a:rPr lang="en-US" sz="1400" dirty="0"/>
              <a:t>.</a:t>
            </a:r>
          </a:p>
          <a:p>
            <a:pPr indent="-228600"/>
            <a:endParaRPr lang="en-US" sz="1400" dirty="0"/>
          </a:p>
          <a:p>
            <a:pPr marL="0" indent="0">
              <a:buNone/>
            </a:pPr>
            <a:r>
              <a:rPr lang="en-US" sz="1400" b="1" u="sng" dirty="0">
                <a:solidFill>
                  <a:srgbClr val="0070C0"/>
                </a:solidFill>
              </a:rPr>
              <a:t>5. </a:t>
            </a:r>
            <a:r>
              <a:rPr lang="en-US" sz="1400" b="1" u="sng" dirty="0" err="1">
                <a:solidFill>
                  <a:srgbClr val="0070C0"/>
                </a:solidFill>
              </a:rPr>
              <a:t>Trippelnegativ</a:t>
            </a:r>
            <a:r>
              <a:rPr lang="en-US" sz="1400" b="1" dirty="0">
                <a:solidFill>
                  <a:srgbClr val="0070C0"/>
                </a:solidFill>
              </a:rPr>
              <a:t>: </a:t>
            </a:r>
            <a:r>
              <a:rPr lang="en-US" sz="1400" b="1" dirty="0"/>
              <a:t>	</a:t>
            </a:r>
            <a:r>
              <a:rPr lang="en-US" sz="1400" dirty="0"/>
              <a:t>ER-</a:t>
            </a:r>
            <a:r>
              <a:rPr lang="en-US" sz="1400" dirty="0" err="1"/>
              <a:t>negativ</a:t>
            </a:r>
            <a:r>
              <a:rPr lang="en-US" sz="1400" dirty="0"/>
              <a:t> (≤ 10 %) </a:t>
            </a:r>
            <a:r>
              <a:rPr lang="en-US" sz="1400" dirty="0" err="1"/>
              <a:t>och</a:t>
            </a:r>
            <a:r>
              <a:rPr lang="en-US" sz="1400" dirty="0"/>
              <a:t> </a:t>
            </a:r>
            <a:r>
              <a:rPr lang="en-US" sz="1400" dirty="0" err="1"/>
              <a:t>PgR-negativ</a:t>
            </a:r>
            <a:r>
              <a:rPr lang="en-US" sz="1400" dirty="0"/>
              <a:t> (≤ 10 %) </a:t>
            </a:r>
            <a:r>
              <a:rPr lang="en-US" sz="1400" dirty="0" err="1"/>
              <a:t>och</a:t>
            </a:r>
            <a:r>
              <a:rPr lang="en-US" sz="1400" dirty="0"/>
              <a:t> HER2-		</a:t>
            </a:r>
            <a:r>
              <a:rPr lang="en-US" sz="1400" dirty="0" err="1"/>
              <a:t>negativ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82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7F8C7F2-8BDA-BE42-BCC4-C8374076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019348"/>
            <a:ext cx="4208350" cy="1719072"/>
          </a:xfrm>
        </p:spPr>
        <p:txBody>
          <a:bodyPr anchor="b">
            <a:normAutofit/>
          </a:bodyPr>
          <a:lstStyle/>
          <a:p>
            <a:r>
              <a:rPr lang="sv-SE" sz="2400" dirty="0"/>
              <a:t>GENEXPRESSIONSPROFILERING</a:t>
            </a:r>
            <a:br>
              <a:rPr lang="sv-SE" sz="1400" dirty="0"/>
            </a:br>
            <a:r>
              <a:rPr lang="sv-SE" sz="1400" dirty="0"/>
              <a:t>		exempel </a:t>
            </a:r>
            <a:br>
              <a:rPr lang="sv-SE" sz="1400" dirty="0"/>
            </a:br>
            <a:br>
              <a:rPr lang="sv-SE" sz="1400" dirty="0"/>
            </a:br>
            <a:br>
              <a:rPr lang="sv-SE" sz="1400" dirty="0"/>
            </a:br>
            <a:br>
              <a:rPr lang="sv-SE" sz="1400" dirty="0"/>
            </a:br>
            <a:endParaRPr lang="sv-SE" sz="1400" dirty="0"/>
          </a:p>
        </p:txBody>
      </p:sp>
      <p:sp>
        <p:nvSpPr>
          <p:cNvPr id="13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00C3B2-3EF8-7249-BBF7-F69CC5F32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68" y="2202296"/>
            <a:ext cx="4968007" cy="430823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endParaRPr lang="sv-SE" sz="1400" dirty="0"/>
          </a:p>
          <a:p>
            <a:pPr lvl="1"/>
            <a:r>
              <a:rPr lang="sv-SE" sz="1400" dirty="0"/>
              <a:t>Riskbedömning återfall vid ER-positiv primär bröstcancer</a:t>
            </a:r>
          </a:p>
          <a:p>
            <a:pPr marL="457200" lvl="1" indent="0">
              <a:buNone/>
            </a:pPr>
            <a:endParaRPr lang="sv-SE" sz="1400" dirty="0"/>
          </a:p>
          <a:p>
            <a:pPr lvl="1"/>
            <a:r>
              <a:rPr lang="sv-SE" sz="1400" dirty="0"/>
              <a:t>PAM 50 Prosigna ROR score (Prosigna®, analyssystem Nano String </a:t>
            </a:r>
            <a:r>
              <a:rPr lang="sv-SE" sz="1400" dirty="0" err="1"/>
              <a:t>nCounter</a:t>
            </a:r>
            <a:r>
              <a:rPr lang="sv-SE" sz="1400" dirty="0"/>
              <a:t>® </a:t>
            </a:r>
            <a:r>
              <a:rPr lang="sv-SE" sz="1400" dirty="0" err="1"/>
              <a:t>Dx</a:t>
            </a:r>
            <a:r>
              <a:rPr lang="sv-SE" sz="1400" dirty="0"/>
              <a:t>)</a:t>
            </a:r>
          </a:p>
          <a:p>
            <a:pPr marL="457200" lvl="1" indent="0">
              <a:buNone/>
            </a:pPr>
            <a:endParaRPr lang="sv-SE" sz="1400" dirty="0"/>
          </a:p>
          <a:p>
            <a:pPr lvl="1"/>
            <a:r>
              <a:rPr lang="sv-SE" sz="1400" dirty="0"/>
              <a:t>RNA extraktion, 50 gene </a:t>
            </a:r>
            <a:r>
              <a:rPr lang="sv-SE" sz="1400" dirty="0" err="1"/>
              <a:t>assay</a:t>
            </a:r>
            <a:r>
              <a:rPr lang="sv-SE" sz="1400" dirty="0"/>
              <a:t> (</a:t>
            </a:r>
            <a:r>
              <a:rPr lang="sv-SE" sz="1400" dirty="0" err="1"/>
              <a:t>proliferationsrelaterade</a:t>
            </a:r>
            <a:r>
              <a:rPr lang="sv-SE" sz="1400" dirty="0"/>
              <a:t> gener)</a:t>
            </a:r>
          </a:p>
          <a:p>
            <a:pPr marL="457200" lvl="1" indent="0">
              <a:buNone/>
            </a:pPr>
            <a:endParaRPr lang="sv-SE" sz="1400" dirty="0"/>
          </a:p>
          <a:p>
            <a:pPr lvl="1"/>
            <a:r>
              <a:rPr lang="sv-SE" sz="1400" dirty="0"/>
              <a:t>Främst postmenopausala, primär ER+, Her2-, N0 (el N1)</a:t>
            </a:r>
          </a:p>
          <a:p>
            <a:pPr marL="457200" lvl="1" indent="0">
              <a:buNone/>
            </a:pPr>
            <a:endParaRPr lang="sv-SE" sz="1400" dirty="0"/>
          </a:p>
          <a:p>
            <a:pPr lvl="1"/>
            <a:r>
              <a:rPr lang="sv-SE" sz="1400" dirty="0"/>
              <a:t>ROR </a:t>
            </a:r>
          </a:p>
          <a:p>
            <a:pPr lvl="1"/>
            <a:r>
              <a:rPr lang="sv-SE" sz="1400" dirty="0"/>
              <a:t>Enskild patients sannolikhet för fjärrmetastaser inom tio års uppföljning</a:t>
            </a:r>
          </a:p>
          <a:p>
            <a:pPr marL="457200" lvl="1" indent="0">
              <a:buNone/>
            </a:pPr>
            <a:endParaRPr lang="sv-SE" sz="1400" dirty="0"/>
          </a:p>
          <a:p>
            <a:pPr lvl="1"/>
            <a:r>
              <a:rPr lang="sv-SE" sz="1400" dirty="0" err="1"/>
              <a:t>Adjuvant</a:t>
            </a:r>
            <a:r>
              <a:rPr lang="sv-SE" sz="1400" dirty="0"/>
              <a:t> cytostatika ja/nej 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endParaRPr lang="sv-SE" sz="1400" dirty="0"/>
          </a:p>
          <a:p>
            <a:pPr marL="457200" lvl="1" indent="0">
              <a:buNone/>
            </a:pPr>
            <a:endParaRPr lang="sv-SE" sz="1400" dirty="0"/>
          </a:p>
        </p:txBody>
      </p:sp>
      <p:pic>
        <p:nvPicPr>
          <p:cNvPr id="9218" name="Picture 2" descr="Prosigna — LAS">
            <a:extLst>
              <a:ext uri="{FF2B5EF4-FFF2-40B4-BE49-F238E27FC236}">
                <a16:creationId xmlns:a16="http://schemas.microsoft.com/office/drawing/2014/main" id="{07F9CDDF-8105-E444-A3DD-56B723E3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714" y="247591"/>
            <a:ext cx="5516621" cy="66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993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88293EB-09BB-474E-A03F-EBD4EAAE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sv-SE" sz="3400"/>
              <a:t>BIOMARKÖR sTIL´s TILLÄGGSANALYS:  </a:t>
            </a:r>
            <a:br>
              <a:rPr lang="sv-SE" sz="3400"/>
            </a:br>
            <a:endParaRPr lang="sv-SE" sz="340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FE12F00-5B31-594E-8CCC-2046DDCD9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sv-SE" sz="2000"/>
              <a:t>Utvärdering av stromala tumörinfiltrerande lymfocyter (sTILs) enligt standardiserade metoder. </a:t>
            </a:r>
          </a:p>
          <a:p>
            <a:r>
              <a:rPr lang="sv-SE" sz="2000" b="1"/>
              <a:t>Prognostisk betydelse </a:t>
            </a:r>
            <a:r>
              <a:rPr lang="sv-SE" sz="2000"/>
              <a:t>framför allt för TNBC där hög andel sTILs är kopplat till bättre kliniskt utfall</a:t>
            </a:r>
            <a:r>
              <a:rPr lang="sv-SE" sz="2000" b="1"/>
              <a:t>.</a:t>
            </a:r>
          </a:p>
          <a:p>
            <a:r>
              <a:rPr lang="sv-SE" sz="2000"/>
              <a:t>Kopplat till </a:t>
            </a:r>
            <a:r>
              <a:rPr lang="sv-SE" sz="2000" b="1"/>
              <a:t>bättre svar på neoadj beh </a:t>
            </a:r>
            <a:r>
              <a:rPr lang="sv-SE" sz="2000"/>
              <a:t>i både TNBC resp Her2+ bca. </a:t>
            </a:r>
          </a:p>
          <a:p>
            <a:pPr lvl="1"/>
            <a:endParaRPr lang="sv-SE" sz="2000"/>
          </a:p>
          <a:p>
            <a:endParaRPr lang="sv-SE" sz="2000"/>
          </a:p>
          <a:p>
            <a:pPr marL="457200" lvl="1" indent="0">
              <a:buNone/>
            </a:pPr>
            <a:endParaRPr lang="sv-SE" sz="2000"/>
          </a:p>
          <a:p>
            <a:endParaRPr lang="sv-SE" sz="2000"/>
          </a:p>
        </p:txBody>
      </p:sp>
      <p:pic>
        <p:nvPicPr>
          <p:cNvPr id="18434" name="Picture 2" descr="Figure thumbnail gr4">
            <a:extLst>
              <a:ext uri="{FF2B5EF4-FFF2-40B4-BE49-F238E27FC236}">
                <a16:creationId xmlns:a16="http://schemas.microsoft.com/office/drawing/2014/main" id="{7A5B01E9-2EEB-7C44-B2B0-084B82AF1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323"/>
                    </a14:imgEffect>
                    <a14:imgEffect>
                      <a14:saturation sat="80000"/>
                    </a14:imgEffect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2909" y="640080"/>
            <a:ext cx="4406493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788F6902-E4AC-464D-B329-61A859CF3BFD}"/>
              </a:ext>
            </a:extLst>
          </p:cNvPr>
          <p:cNvSpPr txBox="1"/>
          <p:nvPr/>
        </p:nvSpPr>
        <p:spPr>
          <a:xfrm>
            <a:off x="5677386" y="6261652"/>
            <a:ext cx="495962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1000" dirty="0"/>
              <a:t>The </a:t>
            </a:r>
            <a:r>
              <a:rPr lang="sv-SE" sz="1000" dirty="0" err="1"/>
              <a:t>evaluation</a:t>
            </a:r>
            <a:r>
              <a:rPr lang="sv-SE" sz="1000" dirty="0"/>
              <a:t> </a:t>
            </a:r>
            <a:r>
              <a:rPr lang="sv-SE" sz="1000" dirty="0" err="1"/>
              <a:t>of</a:t>
            </a:r>
            <a:r>
              <a:rPr lang="sv-SE" sz="1000" dirty="0"/>
              <a:t> </a:t>
            </a:r>
            <a:r>
              <a:rPr lang="sv-SE" sz="1000" dirty="0" err="1"/>
              <a:t>tumor-infiltrating</a:t>
            </a:r>
            <a:r>
              <a:rPr lang="sv-SE" sz="1000" dirty="0"/>
              <a:t> </a:t>
            </a:r>
            <a:r>
              <a:rPr lang="sv-SE" sz="1000" dirty="0" err="1"/>
              <a:t>lymphocytes</a:t>
            </a:r>
            <a:r>
              <a:rPr lang="sv-SE" sz="1000" dirty="0"/>
              <a:t> (</a:t>
            </a:r>
            <a:r>
              <a:rPr lang="sv-SE" sz="1000" dirty="0" err="1"/>
              <a:t>TILs</a:t>
            </a:r>
            <a:r>
              <a:rPr lang="sv-SE" sz="1000" dirty="0"/>
              <a:t>) in </a:t>
            </a:r>
            <a:r>
              <a:rPr lang="sv-SE" sz="1000" dirty="0" err="1"/>
              <a:t>breast</a:t>
            </a:r>
            <a:r>
              <a:rPr lang="sv-SE" sz="1000" dirty="0"/>
              <a:t> cancer: </a:t>
            </a:r>
            <a:r>
              <a:rPr lang="sv-SE" sz="1000" dirty="0" err="1"/>
              <a:t>recommendations</a:t>
            </a:r>
            <a:r>
              <a:rPr lang="sv-SE" sz="1000" dirty="0"/>
              <a:t> </a:t>
            </a:r>
          </a:p>
          <a:p>
            <a:pPr>
              <a:spcAft>
                <a:spcPts val="600"/>
              </a:spcAft>
            </a:pPr>
            <a:r>
              <a:rPr lang="sv-SE" sz="1000" dirty="0"/>
              <a:t>by an International </a:t>
            </a:r>
            <a:r>
              <a:rPr lang="sv-SE" sz="1000" dirty="0" err="1"/>
              <a:t>TILs</a:t>
            </a:r>
            <a:r>
              <a:rPr lang="sv-SE" sz="1000" dirty="0"/>
              <a:t> </a:t>
            </a:r>
            <a:r>
              <a:rPr lang="sv-SE" sz="1000" dirty="0" err="1"/>
              <a:t>Working</a:t>
            </a:r>
            <a:r>
              <a:rPr lang="sv-SE" sz="1000" dirty="0"/>
              <a:t> Group 2014, </a:t>
            </a:r>
            <a:r>
              <a:rPr lang="sv-SE" sz="1000" dirty="0">
                <a:hlinkClick r:id="rId4" tooltip="Correspondence information about the author R. Salgado"/>
              </a:rPr>
              <a:t>R. Salgado</a:t>
            </a:r>
            <a:r>
              <a:rPr lang="sv-SE" sz="1000" dirty="0"/>
              <a:t> et al. </a:t>
            </a:r>
            <a:r>
              <a:rPr lang="sv-SE" sz="1000" i="1" dirty="0"/>
              <a:t>Annals </a:t>
            </a:r>
            <a:r>
              <a:rPr lang="sv-SE" sz="1000" i="1" dirty="0" err="1"/>
              <a:t>of</a:t>
            </a:r>
            <a:r>
              <a:rPr lang="sv-SE" sz="1000" i="1" dirty="0"/>
              <a:t> </a:t>
            </a:r>
            <a:r>
              <a:rPr lang="sv-SE" sz="1000" i="1" dirty="0" err="1"/>
              <a:t>Oncolocy</a:t>
            </a:r>
            <a:r>
              <a:rPr lang="sv-SE" sz="1000" i="1" dirty="0"/>
              <a:t> 2015. </a:t>
            </a:r>
          </a:p>
        </p:txBody>
      </p:sp>
      <p:pic>
        <p:nvPicPr>
          <p:cNvPr id="11" name="Picture 4" descr="The evaluation of tumor-infiltrating lymphocytes (TILs) in breast cancer:  recommendations by an International TILs Working Group 2014 - Annals of  Oncology">
            <a:extLst>
              <a:ext uri="{FF2B5EF4-FFF2-40B4-BE49-F238E27FC236}">
                <a16:creationId xmlns:a16="http://schemas.microsoft.com/office/drawing/2014/main" id="{71938B33-49FE-B244-A21A-173AAA61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7547" y="2825496"/>
            <a:ext cx="2018349" cy="128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7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973779B-2927-43AC-8738-949186F6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DISPOSITION </a:t>
            </a: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BASAL BRÖSTPATOLOGI M M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B55B8C-1BEA-4644-9615-CD4604F2B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endParaRPr lang="en-US" sz="2200" dirty="0"/>
          </a:p>
          <a:p>
            <a:pPr indent="-228600"/>
            <a:r>
              <a:rPr lang="en-US" sz="2200" dirty="0"/>
              <a:t>NORMAL HISTOLOGI &amp; GODARTADE FÖRÄNDRINGAR </a:t>
            </a:r>
          </a:p>
          <a:p>
            <a:pPr indent="-228600"/>
            <a:endParaRPr lang="en-US" sz="2200" dirty="0"/>
          </a:p>
          <a:p>
            <a:pPr indent="-228600"/>
            <a:r>
              <a:rPr lang="en-US" sz="2200" dirty="0"/>
              <a:t>ELAKTARTADE FÖRÄNDRINGAR – BRÖSTCANCER (9:4 – 9:6) </a:t>
            </a:r>
          </a:p>
          <a:p>
            <a:pPr indent="-228600"/>
            <a:endParaRPr lang="en-US" sz="2200" dirty="0"/>
          </a:p>
          <a:p>
            <a:pPr indent="-228600"/>
            <a:r>
              <a:rPr lang="en-US" sz="2200" dirty="0"/>
              <a:t>DIAGNOSTIK,  PREDIKTIVA OCH PROGNOSTISKA FAKTORER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CCB291-AC8F-4848-8B62-B808D182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AVDELNINGEN FÖR KLINISK PATOLOGI OCH GENETIK,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SU/SAHLGRENSKA</a:t>
            </a:r>
          </a:p>
        </p:txBody>
      </p:sp>
    </p:spTree>
    <p:extLst>
      <p:ext uri="{BB962C8B-B14F-4D97-AF65-F5344CB8AC3E}">
        <p14:creationId xmlns:p14="http://schemas.microsoft.com/office/powerpoint/2010/main" val="282156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5CDA6E0-D4A6-664A-B152-7FAFABC2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CDK4/6-HÄMMARE  </a:t>
            </a:r>
            <a:br>
              <a:rPr lang="en-US" sz="2400" dirty="0"/>
            </a:br>
            <a:r>
              <a:rPr lang="en-US" sz="2400" dirty="0"/>
              <a:t>PI3K Pathway and PIK3CA Mutation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0905B6D7-B872-DE44-8061-2D003F3E6ABC}"/>
              </a:ext>
            </a:extLst>
          </p:cNvPr>
          <p:cNvSpPr txBox="1">
            <a:spLocks/>
          </p:cNvSpPr>
          <p:nvPr/>
        </p:nvSpPr>
        <p:spPr>
          <a:xfrm>
            <a:off x="612648" y="2597017"/>
            <a:ext cx="5632921" cy="400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/>
            <a:endParaRPr lang="en-US" sz="1800" dirty="0"/>
          </a:p>
          <a:p>
            <a:pPr marL="742950" lvl="1"/>
            <a:r>
              <a:rPr lang="en-US" sz="1800" dirty="0" err="1"/>
              <a:t>Tumörvävnad</a:t>
            </a:r>
            <a:r>
              <a:rPr lang="en-US" sz="1800" dirty="0"/>
              <a:t> </a:t>
            </a:r>
            <a:r>
              <a:rPr lang="en-US" sz="1800" dirty="0" err="1"/>
              <a:t>från</a:t>
            </a:r>
            <a:r>
              <a:rPr lang="en-US" sz="1800" dirty="0"/>
              <a:t> </a:t>
            </a:r>
            <a:r>
              <a:rPr lang="en-US" sz="1800" dirty="0" err="1"/>
              <a:t>metastaslokal</a:t>
            </a:r>
            <a:r>
              <a:rPr lang="en-US" sz="1800" dirty="0"/>
              <a:t> (&gt;5% </a:t>
            </a:r>
            <a:r>
              <a:rPr lang="en-US" sz="1800" dirty="0" err="1"/>
              <a:t>tumörcellshalt</a:t>
            </a:r>
            <a:r>
              <a:rPr lang="en-US" sz="1800" dirty="0"/>
              <a:t>) </a:t>
            </a:r>
          </a:p>
          <a:p>
            <a:pPr marL="742950" lvl="1"/>
            <a:r>
              <a:rPr lang="en-US" sz="1800" dirty="0"/>
              <a:t>PIK3CA-mutation med </a:t>
            </a:r>
            <a:r>
              <a:rPr lang="en-US" sz="1800" dirty="0" err="1"/>
              <a:t>hyperaktiverat</a:t>
            </a:r>
            <a:r>
              <a:rPr lang="en-US" sz="1800" dirty="0"/>
              <a:t>  PI3</a:t>
            </a:r>
          </a:p>
          <a:p>
            <a:pPr marL="742950" lvl="1"/>
            <a:r>
              <a:rPr lang="en-US" sz="1800" dirty="0"/>
              <a:t>PIQRAY</a:t>
            </a:r>
            <a:r>
              <a:rPr lang="en-US" sz="1800" baseline="30000" dirty="0"/>
              <a:t>®</a:t>
            </a:r>
            <a:r>
              <a:rPr lang="en-US" sz="1800" dirty="0"/>
              <a:t> (</a:t>
            </a:r>
            <a:r>
              <a:rPr lang="en-US" sz="1800" dirty="0" err="1"/>
              <a:t>alpelisib</a:t>
            </a:r>
            <a:r>
              <a:rPr lang="en-US" sz="1800" dirty="0"/>
              <a:t>)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kombination</a:t>
            </a:r>
            <a:r>
              <a:rPr lang="en-US" sz="1800" dirty="0"/>
              <a:t> med </a:t>
            </a:r>
            <a:r>
              <a:rPr lang="en-US" sz="1800" dirty="0" err="1"/>
              <a:t>fulvestrant</a:t>
            </a:r>
            <a:r>
              <a:rPr lang="en-US" sz="1800" dirty="0"/>
              <a:t> </a:t>
            </a:r>
          </a:p>
          <a:p>
            <a:pPr marL="742950" lvl="1"/>
            <a:endParaRPr lang="en-US" sz="1800" dirty="0"/>
          </a:p>
          <a:p>
            <a:pPr marL="742950" lvl="1"/>
            <a:r>
              <a:rPr lang="en-US" sz="1800" dirty="0" err="1"/>
              <a:t>Patienter</a:t>
            </a:r>
            <a:r>
              <a:rPr lang="en-US" sz="1800" dirty="0"/>
              <a:t> med HR+, Her2- </a:t>
            </a:r>
            <a:r>
              <a:rPr lang="en-US" sz="1800" dirty="0" err="1"/>
              <a:t>bröstcancer</a:t>
            </a:r>
            <a:r>
              <a:rPr lang="en-US" sz="1800" dirty="0"/>
              <a:t> </a:t>
            </a:r>
          </a:p>
          <a:p>
            <a:pPr marL="742950" lvl="1"/>
            <a:r>
              <a:rPr lang="en-US" sz="1800" dirty="0" err="1"/>
              <a:t>Lokalt</a:t>
            </a:r>
            <a:r>
              <a:rPr lang="en-US" sz="1800" dirty="0"/>
              <a:t> </a:t>
            </a:r>
            <a:r>
              <a:rPr lang="en-US" sz="1800" dirty="0" err="1"/>
              <a:t>avancerad</a:t>
            </a:r>
            <a:r>
              <a:rPr lang="en-US" sz="1800" dirty="0"/>
              <a:t> el </a:t>
            </a:r>
            <a:r>
              <a:rPr lang="en-US" sz="1800" dirty="0" err="1"/>
              <a:t>spridd</a:t>
            </a:r>
            <a:r>
              <a:rPr lang="en-US" sz="1800" dirty="0"/>
              <a:t> </a:t>
            </a:r>
            <a:r>
              <a:rPr lang="en-US" sz="1800" dirty="0" err="1"/>
              <a:t>sjukdom</a:t>
            </a:r>
            <a:r>
              <a:rPr lang="en-US" sz="1800" dirty="0"/>
              <a:t> med</a:t>
            </a:r>
          </a:p>
          <a:p>
            <a:pPr marL="742950" lvl="1"/>
            <a:r>
              <a:rPr lang="en-US" sz="1800" dirty="0"/>
              <a:t>progress under </a:t>
            </a:r>
            <a:r>
              <a:rPr lang="en-US" sz="1800" dirty="0" err="1"/>
              <a:t>eller</a:t>
            </a:r>
            <a:r>
              <a:rPr lang="en-US" sz="1800" dirty="0"/>
              <a:t> </a:t>
            </a:r>
            <a:r>
              <a:rPr lang="en-US" sz="1800" dirty="0" err="1"/>
              <a:t>efter</a:t>
            </a:r>
            <a:r>
              <a:rPr lang="en-US" sz="1800" dirty="0"/>
              <a:t> </a:t>
            </a:r>
            <a:r>
              <a:rPr lang="en-US" sz="1800" dirty="0" err="1"/>
              <a:t>endokrin</a:t>
            </a:r>
            <a:r>
              <a:rPr lang="en-US" sz="1800" dirty="0"/>
              <a:t> </a:t>
            </a:r>
            <a:r>
              <a:rPr lang="en-US" sz="1800" dirty="0" err="1"/>
              <a:t>behandling</a:t>
            </a:r>
            <a:endParaRPr lang="en-US" sz="1800" dirty="0"/>
          </a:p>
          <a:p>
            <a:pPr marL="742950" lvl="1"/>
            <a:r>
              <a:rPr lang="en-US" sz="1800" dirty="0" err="1"/>
              <a:t>Återta</a:t>
            </a:r>
            <a:r>
              <a:rPr lang="en-US" sz="1800" dirty="0"/>
              <a:t> </a:t>
            </a:r>
            <a:r>
              <a:rPr lang="en-US" sz="1800" dirty="0" err="1"/>
              <a:t>kontroll</a:t>
            </a:r>
            <a:r>
              <a:rPr lang="en-US" sz="1800" dirty="0"/>
              <a:t> av </a:t>
            </a:r>
            <a:r>
              <a:rPr lang="en-US" sz="1800" dirty="0" err="1"/>
              <a:t>cellcykeln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blockera</a:t>
            </a:r>
            <a:r>
              <a:rPr lang="en-US" sz="1800" dirty="0"/>
              <a:t> </a:t>
            </a:r>
            <a:r>
              <a:rPr lang="en-US" sz="1800" dirty="0" err="1"/>
              <a:t>tumörcelltillväxt</a:t>
            </a:r>
            <a:r>
              <a:rPr lang="en-US" sz="1800" dirty="0"/>
              <a:t>, </a:t>
            </a:r>
          </a:p>
          <a:p>
            <a:pPr marL="742950" lvl="1"/>
            <a:r>
              <a:rPr lang="en-US" sz="1800" dirty="0" err="1"/>
              <a:t>Försenar</a:t>
            </a:r>
            <a:r>
              <a:rPr lang="en-US" sz="1800" dirty="0"/>
              <a:t> </a:t>
            </a:r>
            <a:r>
              <a:rPr lang="en-US" sz="1800" dirty="0" err="1"/>
              <a:t>sjukdomens</a:t>
            </a:r>
            <a:r>
              <a:rPr lang="en-US" sz="1800" dirty="0"/>
              <a:t> progression (</a:t>
            </a:r>
            <a:r>
              <a:rPr lang="en-US" sz="1800" dirty="0" err="1"/>
              <a:t>ökad</a:t>
            </a:r>
            <a:r>
              <a:rPr lang="en-US" sz="1800" dirty="0"/>
              <a:t> PFS)</a:t>
            </a:r>
          </a:p>
          <a:p>
            <a:pPr marL="0"/>
            <a:endParaRPr lang="en-US" sz="1800" dirty="0"/>
          </a:p>
          <a:p>
            <a:pPr marL="0"/>
            <a:endParaRPr lang="en-US" sz="1800" dirty="0"/>
          </a:p>
          <a:p>
            <a:pPr marL="457200" lvl="1"/>
            <a:endParaRPr lang="en-US" sz="1800" dirty="0"/>
          </a:p>
          <a:p>
            <a:endParaRPr lang="en-US" sz="1800" dirty="0"/>
          </a:p>
          <a:p>
            <a:pPr marL="457200" lvl="1"/>
            <a:endParaRPr lang="en-US" sz="1800" dirty="0"/>
          </a:p>
        </p:txBody>
      </p:sp>
      <p:pic>
        <p:nvPicPr>
          <p:cNvPr id="4" name="Picture 8" descr="Illustration of PIQRAY MOA">
            <a:extLst>
              <a:ext uri="{FF2B5EF4-FFF2-40B4-BE49-F238E27FC236}">
                <a16:creationId xmlns:a16="http://schemas.microsoft.com/office/drawing/2014/main" id="{CE6990D3-9F5F-034A-98C7-78AEB1A34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5569" y="420336"/>
            <a:ext cx="5108231" cy="22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DABBC529-DC19-2D4D-B6E9-36A291F334DA}"/>
              </a:ext>
            </a:extLst>
          </p:cNvPr>
          <p:cNvSpPr txBox="1"/>
          <p:nvPr/>
        </p:nvSpPr>
        <p:spPr>
          <a:xfrm>
            <a:off x="6443015" y="2597017"/>
            <a:ext cx="510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Novartis: </a:t>
            </a:r>
            <a:r>
              <a:rPr lang="sv-SE" sz="800" dirty="0" err="1"/>
              <a:t>https</a:t>
            </a:r>
            <a:r>
              <a:rPr lang="sv-SE" sz="800" dirty="0"/>
              <a:t>://</a:t>
            </a:r>
            <a:r>
              <a:rPr lang="sv-SE" sz="800" dirty="0" err="1"/>
              <a:t>www.hcp.novartis.com</a:t>
            </a:r>
            <a:r>
              <a:rPr lang="sv-SE" sz="800" dirty="0"/>
              <a:t>/</a:t>
            </a:r>
            <a:r>
              <a:rPr lang="sv-SE" sz="800" dirty="0" err="1"/>
              <a:t>products</a:t>
            </a:r>
            <a:r>
              <a:rPr lang="sv-SE" sz="800" dirty="0"/>
              <a:t>/</a:t>
            </a:r>
            <a:r>
              <a:rPr lang="sv-SE" sz="800" dirty="0" err="1"/>
              <a:t>piqray</a:t>
            </a:r>
            <a:r>
              <a:rPr lang="sv-SE" sz="800" dirty="0"/>
              <a:t>/</a:t>
            </a:r>
            <a:r>
              <a:rPr lang="sv-SE" sz="800" dirty="0" err="1"/>
              <a:t>metastatic</a:t>
            </a:r>
            <a:r>
              <a:rPr lang="sv-SE" sz="800" dirty="0"/>
              <a:t>-</a:t>
            </a:r>
            <a:r>
              <a:rPr lang="sv-SE" sz="800" dirty="0" err="1"/>
              <a:t>breast</a:t>
            </a:r>
            <a:r>
              <a:rPr lang="sv-SE" sz="800" dirty="0"/>
              <a:t>-cancer/pik3ca-mutation/</a:t>
            </a:r>
          </a:p>
          <a:p>
            <a:endParaRPr lang="sv-SE" sz="800" i="1" dirty="0"/>
          </a:p>
        </p:txBody>
      </p:sp>
      <p:pic>
        <p:nvPicPr>
          <p:cNvPr id="15362" name="Picture 2" descr="Figure 1 from PI3K pathway inhibitors approach junction | Semantic Scholar">
            <a:extLst>
              <a:ext uri="{FF2B5EF4-FFF2-40B4-BE49-F238E27FC236}">
                <a16:creationId xmlns:a16="http://schemas.microsoft.com/office/drawing/2014/main" id="{CA3920C6-D148-0A43-A75E-CEBF3B2D6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b="4314"/>
          <a:stretch/>
        </p:blipFill>
        <p:spPr bwMode="auto">
          <a:xfrm>
            <a:off x="7244861" y="2830598"/>
            <a:ext cx="3052689" cy="35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045349C-E49E-7547-875D-6AB4941BE11C}"/>
              </a:ext>
            </a:extLst>
          </p:cNvPr>
          <p:cNvSpPr txBox="1"/>
          <p:nvPr/>
        </p:nvSpPr>
        <p:spPr>
          <a:xfrm>
            <a:off x="6519845" y="6408339"/>
            <a:ext cx="49528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800" b="0" i="0" dirty="0" err="1">
                <a:solidFill>
                  <a:srgbClr val="546973"/>
                </a:solidFill>
                <a:effectLst/>
              </a:rPr>
              <a:t>Published</a:t>
            </a:r>
            <a:r>
              <a:rPr lang="sv-SE" sz="800" b="0" i="0" dirty="0">
                <a:solidFill>
                  <a:srgbClr val="546973"/>
                </a:solidFill>
                <a:effectLst/>
              </a:rPr>
              <a:t> in Nature Reviews </a:t>
            </a:r>
            <a:r>
              <a:rPr lang="sv-SE" sz="800" b="0" i="0" dirty="0" err="1">
                <a:solidFill>
                  <a:srgbClr val="546973"/>
                </a:solidFill>
                <a:effectLst/>
              </a:rPr>
              <a:t>Drug</a:t>
            </a:r>
            <a:r>
              <a:rPr lang="sv-SE" sz="800" b="0" i="0" dirty="0">
                <a:solidFill>
                  <a:srgbClr val="546973"/>
                </a:solidFill>
                <a:effectLst/>
              </a:rPr>
              <a:t> Discovery 2011 </a:t>
            </a:r>
            <a:r>
              <a:rPr lang="sv-SE" sz="800" b="1" i="0" u="none" strike="noStrike" dirty="0">
                <a:solidFill>
                  <a:srgbClr val="1857B6"/>
                </a:solidFill>
                <a:effectLst/>
                <a:hlinkClick r:id="rId4"/>
              </a:rPr>
              <a:t>PI3K pathway inhibitors approach </a:t>
            </a:r>
            <a:r>
              <a:rPr lang="sv-SE" sz="800" b="1" i="0" u="none" strike="noStrike" dirty="0" err="1">
                <a:solidFill>
                  <a:srgbClr val="1857B6"/>
                </a:solidFill>
                <a:effectLst/>
                <a:hlinkClick r:id="rId4"/>
              </a:rPr>
              <a:t>junction</a:t>
            </a:r>
            <a:r>
              <a:rPr lang="sv-SE" sz="800" b="0" i="0" dirty="0" err="1">
                <a:solidFill>
                  <a:srgbClr val="8C9296"/>
                </a:solidFill>
                <a:effectLst/>
              </a:rPr>
              <a:t>D</a:t>
            </a:r>
            <a:r>
              <a:rPr lang="sv-SE" sz="800" b="0" i="0" dirty="0">
                <a:solidFill>
                  <a:srgbClr val="8C9296"/>
                </a:solidFill>
                <a:effectLst/>
              </a:rPr>
              <a:t>. Holmes</a:t>
            </a:r>
            <a:endParaRPr lang="sv-SE" sz="800" b="0" i="0" dirty="0">
              <a:solidFill>
                <a:srgbClr val="54697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7853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C43D3EF-F8F0-B145-8551-77121B51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SAMMANFATTNING HISTOLOGI &amp; HISTOPATOLOGI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3574238C-79DD-8640-98D8-8C2CA2C4E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32064"/>
            <a:ext cx="7214616" cy="41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32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EE358-398D-C947-BC66-C01C8A6E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dirty="0"/>
              <a:t>1. REAKTVA FÖRÄNDRINGAR </a:t>
            </a:r>
            <a:br>
              <a:rPr lang="sv-SE" sz="3200" dirty="0"/>
            </a:br>
            <a:r>
              <a:rPr lang="sv-SE" sz="3200" dirty="0"/>
              <a:t>SQUAMOUS METAPLASIA OF LACTIFERUS DUCTS (”SMOLD”)</a:t>
            </a:r>
          </a:p>
        </p:txBody>
      </p:sp>
      <p:pic>
        <p:nvPicPr>
          <p:cNvPr id="5" name="Platshållare för innehåll 3">
            <a:extLst>
              <a:ext uri="{FF2B5EF4-FFF2-40B4-BE49-F238E27FC236}">
                <a16:creationId xmlns:a16="http://schemas.microsoft.com/office/drawing/2014/main" id="{AF85AC4E-C10E-D54B-B687-1B9C372B2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5117" y="2247855"/>
            <a:ext cx="4690471" cy="3585386"/>
          </a:xfrm>
          <a:prstGeom prst="rect">
            <a:avLst/>
          </a:prstGeom>
        </p:spPr>
      </p:pic>
      <p:pic>
        <p:nvPicPr>
          <p:cNvPr id="14" name="Picture 1" descr="page49image42441728">
            <a:extLst>
              <a:ext uri="{FF2B5EF4-FFF2-40B4-BE49-F238E27FC236}">
                <a16:creationId xmlns:a16="http://schemas.microsoft.com/office/drawing/2014/main" id="{B854E09A-7C62-5F47-BEC3-ACA4D25A0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t="19765" r="29095" b="1126"/>
          <a:stretch/>
        </p:blipFill>
        <p:spPr bwMode="auto">
          <a:xfrm rot="5400000">
            <a:off x="6501909" y="1841946"/>
            <a:ext cx="3647292" cy="44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C8D43E6-A575-9C4E-A28F-E0F78EB0D68A}"/>
              </a:ext>
            </a:extLst>
          </p:cNvPr>
          <p:cNvSpPr txBox="1"/>
          <p:nvPr/>
        </p:nvSpPr>
        <p:spPr>
          <a:xfrm>
            <a:off x="7823200" y="4436530"/>
            <a:ext cx="162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KERATINPLUGG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F723347-D694-C94D-9606-B3E6D1C75BE9}"/>
              </a:ext>
            </a:extLst>
          </p:cNvPr>
          <p:cNvSpPr txBox="1"/>
          <p:nvPr/>
        </p:nvSpPr>
        <p:spPr>
          <a:xfrm>
            <a:off x="6073421" y="3476981"/>
            <a:ext cx="411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SKIVEPITELMETAPLASI I (FISTEL-)GÅNGEN </a:t>
            </a:r>
          </a:p>
        </p:txBody>
      </p:sp>
      <p:cxnSp>
        <p:nvCxnSpPr>
          <p:cNvPr id="17" name="Rak pil 16">
            <a:extLst>
              <a:ext uri="{FF2B5EF4-FFF2-40B4-BE49-F238E27FC236}">
                <a16:creationId xmlns:a16="http://schemas.microsoft.com/office/drawing/2014/main" id="{156AB67E-AC6F-694D-96AD-EFBDF68F6328}"/>
              </a:ext>
            </a:extLst>
          </p:cNvPr>
          <p:cNvCxnSpPr>
            <a:cxnSpLocks/>
          </p:cNvCxnSpPr>
          <p:nvPr/>
        </p:nvCxnSpPr>
        <p:spPr>
          <a:xfrm flipV="1">
            <a:off x="7823200" y="3127023"/>
            <a:ext cx="813428" cy="34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 20">
            <a:extLst>
              <a:ext uri="{FF2B5EF4-FFF2-40B4-BE49-F238E27FC236}">
                <a16:creationId xmlns:a16="http://schemas.microsoft.com/office/drawing/2014/main" id="{9FCAB412-3ACA-8846-8A58-CCF3C7D2CB25}"/>
              </a:ext>
            </a:extLst>
          </p:cNvPr>
          <p:cNvCxnSpPr>
            <a:cxnSpLocks/>
          </p:cNvCxnSpPr>
          <p:nvPr/>
        </p:nvCxnSpPr>
        <p:spPr>
          <a:xfrm flipH="1" flipV="1">
            <a:off x="7823200" y="4196271"/>
            <a:ext cx="643468" cy="240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pil 26">
            <a:extLst>
              <a:ext uri="{FF2B5EF4-FFF2-40B4-BE49-F238E27FC236}">
                <a16:creationId xmlns:a16="http://schemas.microsoft.com/office/drawing/2014/main" id="{CBDDF6FB-9F53-D14B-BEA9-5AF6421C1711}"/>
              </a:ext>
            </a:extLst>
          </p:cNvPr>
          <p:cNvCxnSpPr>
            <a:cxnSpLocks/>
          </p:cNvCxnSpPr>
          <p:nvPr/>
        </p:nvCxnSpPr>
        <p:spPr>
          <a:xfrm>
            <a:off x="9450056" y="4734676"/>
            <a:ext cx="540611" cy="15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219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463420-63DD-204B-AEF7-160052F9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dirty="0"/>
              <a:t>        1. REAKTIVA FÖRÄNDRINGAR ANNAN EXEMPEL: SILIKONIMPLANTAT </a:t>
            </a:r>
          </a:p>
        </p:txBody>
      </p:sp>
      <p:pic>
        <p:nvPicPr>
          <p:cNvPr id="4099" name="Picture 3" descr="page62image42301104">
            <a:extLst>
              <a:ext uri="{FF2B5EF4-FFF2-40B4-BE49-F238E27FC236}">
                <a16:creationId xmlns:a16="http://schemas.microsoft.com/office/drawing/2014/main" id="{7E8384D2-9F53-D146-B5FA-8223AEFFF4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t="18615" r="-328" b="5683"/>
          <a:stretch/>
        </p:blipFill>
        <p:spPr bwMode="auto">
          <a:xfrm>
            <a:off x="6313653" y="1766768"/>
            <a:ext cx="4744350" cy="324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63image42423328">
            <a:extLst>
              <a:ext uri="{FF2B5EF4-FFF2-40B4-BE49-F238E27FC236}">
                <a16:creationId xmlns:a16="http://schemas.microsoft.com/office/drawing/2014/main" id="{9B1036C7-2252-4447-AE8F-A581FABB1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10514" r="6250" b="10514"/>
          <a:stretch/>
        </p:blipFill>
        <p:spPr bwMode="auto">
          <a:xfrm>
            <a:off x="1062090" y="1766768"/>
            <a:ext cx="4744350" cy="32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30ACBC9-B526-144E-9142-5FDB2D98656E}"/>
              </a:ext>
            </a:extLst>
          </p:cNvPr>
          <p:cNvSpPr txBox="1"/>
          <p:nvPr/>
        </p:nvSpPr>
        <p:spPr>
          <a:xfrm>
            <a:off x="1062090" y="5875110"/>
            <a:ext cx="568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Bild: </a:t>
            </a:r>
            <a:r>
              <a:rPr lang="sv-SE" dirty="0" err="1"/>
              <a:t>Biopsy</a:t>
            </a:r>
            <a:r>
              <a:rPr lang="sv-SE" dirty="0"/>
              <a:t> interpretation </a:t>
            </a:r>
            <a:r>
              <a:rPr lang="sv-SE" dirty="0" err="1"/>
              <a:t>Breast</a:t>
            </a:r>
            <a:r>
              <a:rPr lang="sv-SE" dirty="0"/>
              <a:t> </a:t>
            </a:r>
            <a:r>
              <a:rPr lang="sv-SE" dirty="0" err="1"/>
              <a:t>Pathology</a:t>
            </a:r>
            <a:r>
              <a:rPr lang="sv-SE" dirty="0"/>
              <a:t> </a:t>
            </a:r>
            <a:r>
              <a:rPr lang="sv-SE" dirty="0" err="1"/>
              <a:t>Schnitt</a:t>
            </a:r>
            <a:r>
              <a:rPr lang="sv-SE" dirty="0"/>
              <a:t>, Collins </a:t>
            </a:r>
          </a:p>
        </p:txBody>
      </p:sp>
    </p:spTree>
    <p:extLst>
      <p:ext uri="{BB962C8B-B14F-4D97-AF65-F5344CB8AC3E}">
        <p14:creationId xmlns:p14="http://schemas.microsoft.com/office/powerpoint/2010/main" val="3903687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A44053C7-F189-41D7-ADA4-196D6F6BC0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812" r="13812"/>
          <a:stretch>
            <a:fillRect/>
          </a:stretch>
        </p:blipFill>
        <p:spPr>
          <a:xfrm>
            <a:off x="4247639" y="1604047"/>
            <a:ext cx="3685853" cy="4273225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F818BED1-089E-493A-BB13-08D58DBE0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478355"/>
            <a:ext cx="10149840" cy="1008112"/>
          </a:xfrm>
        </p:spPr>
        <p:txBody>
          <a:bodyPr>
            <a:noAutofit/>
          </a:bodyPr>
          <a:lstStyle/>
          <a:p>
            <a:pPr algn="ctr"/>
            <a:br>
              <a:rPr lang="sv-SE" sz="3200" dirty="0">
                <a:latin typeface="+mj-lt"/>
              </a:rPr>
            </a:br>
            <a:r>
              <a:rPr lang="sv-SE" sz="3200" dirty="0">
                <a:latin typeface="+mj-lt"/>
              </a:rPr>
              <a:t>3. INTRADUKTALA PROLIFERATIVA LESIONER</a:t>
            </a:r>
            <a:br>
              <a:rPr lang="sv-SE" sz="3200" dirty="0">
                <a:latin typeface="+mj-lt"/>
              </a:rPr>
            </a:br>
            <a:r>
              <a:rPr lang="sv-SE" sz="3200" dirty="0" err="1">
                <a:latin typeface="+mj-lt"/>
              </a:rPr>
              <a:t>InTraDUKTALT</a:t>
            </a:r>
            <a:r>
              <a:rPr lang="sv-SE" sz="3200" dirty="0">
                <a:latin typeface="+mj-lt"/>
              </a:rPr>
              <a:t> PAPILLOM, UDH, SKLEROSERANDE ADENOS </a:t>
            </a:r>
            <a:br>
              <a:rPr lang="sv-SE" sz="3200" dirty="0">
                <a:latin typeface="+mj-lt"/>
              </a:rPr>
            </a:br>
            <a:endParaRPr lang="sv-SE" sz="3200" dirty="0">
              <a:latin typeface="+mj-lt"/>
            </a:endParaRP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FF02C70-7636-43FB-98BE-4DC8C8A7CB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7648" y="2132858"/>
            <a:ext cx="6768752" cy="360039"/>
          </a:xfrm>
        </p:spPr>
        <p:txBody>
          <a:bodyPr>
            <a:noAutofit/>
          </a:bodyPr>
          <a:lstStyle/>
          <a:p>
            <a:pPr algn="ctr"/>
            <a:endParaRPr lang="sv-SE" sz="2400" dirty="0"/>
          </a:p>
          <a:p>
            <a:pPr algn="ctr"/>
            <a:endParaRPr lang="sv-SE" sz="2400" dirty="0"/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96120BBC-F424-429C-92FB-81AB51E177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0567" r="20567"/>
          <a:stretch>
            <a:fillRect/>
          </a:stretch>
        </p:blipFill>
        <p:spPr>
          <a:xfrm>
            <a:off x="8168909" y="1604047"/>
            <a:ext cx="3693931" cy="427322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E135520-14E4-423C-BC98-8D15CB162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5" r="18459"/>
          <a:stretch/>
        </p:blipFill>
        <p:spPr>
          <a:xfrm>
            <a:off x="94582" y="1604047"/>
            <a:ext cx="3961008" cy="4273225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B4C786A1-06A5-4FB0-B13C-077DA923CEDB}"/>
              </a:ext>
            </a:extLst>
          </p:cNvPr>
          <p:cNvSpPr txBox="1"/>
          <p:nvPr/>
        </p:nvSpPr>
        <p:spPr>
          <a:xfrm>
            <a:off x="7962403" y="6093296"/>
            <a:ext cx="2526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/>
              <a:t> 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75BBB3A-F5B8-4B29-B90B-B9302C48F7ED}"/>
              </a:ext>
            </a:extLst>
          </p:cNvPr>
          <p:cNvSpPr txBox="1"/>
          <p:nvPr/>
        </p:nvSpPr>
        <p:spPr>
          <a:xfrm>
            <a:off x="877610" y="6042774"/>
            <a:ext cx="105366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600" dirty="0"/>
              <a:t> INTRADUKTALT PAPILLOM                               USUAL DUCT HYPERPLASIA                                        SKLEROSERANDE ADENOS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1EBA8E73-5E26-4BB5-8DE8-94FE0AB56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050" y="4797154"/>
            <a:ext cx="622228" cy="720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85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F4FEDB-AB27-43FB-BE03-6D94BF50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sz="3200" dirty="0"/>
              <a:t>RISK UTVECKLA BRÖSTCANCER </a:t>
            </a:r>
            <a:br>
              <a:rPr lang="sv-SE" dirty="0"/>
            </a:br>
            <a:r>
              <a:rPr lang="sv-SE" sz="2800" dirty="0"/>
              <a:t>RELATION TILL MORFOLOGISKA FÖRÄNDRINGAR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731DB2-CAC1-4253-97C4-5CD924A63A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58239" y="2164079"/>
            <a:ext cx="10515600" cy="4546209"/>
          </a:xfrm>
        </p:spPr>
        <p:txBody>
          <a:bodyPr>
            <a:normAutofit fontScale="62500" lnSpcReduction="20000"/>
          </a:bodyPr>
          <a:lstStyle/>
          <a:p>
            <a:pPr marL="216000" lvl="1" indent="0">
              <a:buNone/>
            </a:pPr>
            <a:r>
              <a:rPr lang="sv-SE" dirty="0"/>
              <a:t>			ÖVERGRIPANDE SIFFROR (KÄLLA ROBBINS, NVP)</a:t>
            </a:r>
          </a:p>
          <a:p>
            <a:pPr marL="216000" lvl="1" indent="0">
              <a:buNone/>
            </a:pPr>
            <a:endParaRPr lang="sv-SE" dirty="0"/>
          </a:p>
          <a:p>
            <a:r>
              <a:rPr lang="sv-SE" dirty="0"/>
              <a:t>ICKE PROLIFERATIVA LESIONER – ingen ökad risk påvisad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PROLIFERATIVA LESIONER UTAN ATYPI  (t ex UDH): 1,5 - 2x relativt ökad risk (5-7% absolut livstidsrisk)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PROLIFERATIVA LESIONER </a:t>
            </a:r>
            <a:r>
              <a:rPr lang="sv-SE" i="1" dirty="0"/>
              <a:t>MED</a:t>
            </a:r>
            <a:r>
              <a:rPr lang="sv-SE" dirty="0"/>
              <a:t> ATYPI (t ex FEA, ADH): 4 -5 x relativt ökad risk (13-17% absolut livstidsrisk)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CARCINOMA IN SITU: 8-10 x relativt ökad risk  (25 - 30% absolut livstidsrisk)</a:t>
            </a:r>
          </a:p>
          <a:p>
            <a:pPr marL="0" indent="0">
              <a:buNone/>
            </a:pPr>
            <a:r>
              <a:rPr lang="sv-SE" dirty="0"/>
              <a:t>		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CC9249B-D661-014E-A69D-FDA081842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891" y="5013153"/>
            <a:ext cx="2170063" cy="1708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20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B4D0444-A952-49E7-B7A4-3BB2B13A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46625"/>
            <a:ext cx="7620000" cy="531495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D4B3812-EAAB-CE4A-B2B5-9F24FB1061F9}"/>
              </a:ext>
            </a:extLst>
          </p:cNvPr>
          <p:cNvSpPr/>
          <p:nvPr/>
        </p:nvSpPr>
        <p:spPr>
          <a:xfrm>
            <a:off x="3108960" y="365764"/>
            <a:ext cx="587502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b="1" dirty="0">
                <a:solidFill>
                  <a:schemeClr val="tx1"/>
                </a:solidFill>
                <a:latin typeface="+mj-lt"/>
              </a:rPr>
              <a:t>HISTOPATOLOGI </a:t>
            </a:r>
          </a:p>
          <a:p>
            <a:pPr algn="ctr"/>
            <a:r>
              <a:rPr lang="sv-SE" sz="2000" b="1" dirty="0">
                <a:solidFill>
                  <a:schemeClr val="tx1"/>
                </a:solidFill>
                <a:latin typeface="+mj-lt"/>
              </a:rPr>
              <a:t>LESIONER I FÖRHÅLLANDE TILL HISTOOGISK STRUKTUR</a:t>
            </a:r>
            <a:endParaRPr lang="sv-SE" sz="4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1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87ADD90-0B28-4EBC-A72D-5DF8C372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REFERENSER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3ACFC2-C0A4-412D-8786-6331E349FF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26418" y="552091"/>
            <a:ext cx="6640466" cy="54280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/>
            <a:endParaRPr lang="en-US" sz="2200" dirty="0">
              <a:latin typeface="+mj-lt"/>
              <a:hlinkClick r:id="" action="ppaction://noaction"/>
            </a:endParaRPr>
          </a:p>
          <a:p>
            <a:pPr indent="-228600"/>
            <a:endParaRPr lang="en-US" sz="2200" dirty="0">
              <a:latin typeface="+mj-lt"/>
              <a:hlinkClick r:id="" action="ppaction://noaction"/>
            </a:endParaRPr>
          </a:p>
          <a:p>
            <a:pPr indent="-228600"/>
            <a:r>
              <a:rPr lang="en-US" sz="2200" dirty="0">
                <a:latin typeface="+mj-lt"/>
                <a:hlinkClick r:id="" action="ppaction://noaction"/>
              </a:rPr>
              <a:t>http://www.svfp.se/nationella_vardprogram_brost</a:t>
            </a:r>
            <a:endParaRPr lang="en-US" sz="2200" dirty="0">
              <a:latin typeface="+mj-lt"/>
            </a:endParaRPr>
          </a:p>
          <a:p>
            <a:pPr indent="-228600"/>
            <a:r>
              <a:rPr lang="en-US" sz="2200" dirty="0">
                <a:latin typeface="+mj-lt"/>
                <a:hlinkClick r:id="rId2"/>
              </a:rPr>
              <a:t>http://www.svfp.se/brostpatologi</a:t>
            </a:r>
            <a:endParaRPr lang="en-US" sz="2200" dirty="0">
              <a:latin typeface="+mj-lt"/>
            </a:endParaRPr>
          </a:p>
          <a:p>
            <a:pPr indent="-228600"/>
            <a:r>
              <a:rPr lang="en-US" sz="2200" dirty="0">
                <a:latin typeface="+mj-lt"/>
                <a:hlinkClick r:id="rId3" tooltip="Robbins and Cotran Pathologic Basis of Disea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Robbins and Cotran Pathologic Basis of Disease, 9</a:t>
            </a:r>
            <a:r>
              <a:rPr lang="en-US" sz="2200" baseline="30000" dirty="0">
                <a:latin typeface="+mj-lt"/>
                <a:hlinkClick r:id="rId3" tooltip="Robbins and Cotran Pathologic Basis of Disea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</a:t>
            </a:r>
            <a:r>
              <a:rPr lang="en-US" sz="2200" dirty="0">
                <a:latin typeface="+mj-lt"/>
                <a:hlinkClick r:id="rId3" tooltip="Robbins and Cotran Pathologic Basis of Disea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ed</a:t>
            </a:r>
          </a:p>
          <a:p>
            <a:pPr indent="-228600"/>
            <a:r>
              <a:rPr lang="en-US" sz="2200" u="sng" dirty="0">
                <a:latin typeface="+mj-lt"/>
              </a:rPr>
              <a:t>Biopsy Interpretation of the Breast, 3rd </a:t>
            </a:r>
            <a:r>
              <a:rPr lang="en-US" sz="2200" dirty="0">
                <a:latin typeface="+mj-lt"/>
              </a:rPr>
              <a:t>ed </a:t>
            </a:r>
            <a:r>
              <a:rPr lang="en-US" sz="2200" dirty="0" err="1">
                <a:latin typeface="+mj-lt"/>
              </a:rPr>
              <a:t>Schnitt</a:t>
            </a:r>
            <a:r>
              <a:rPr lang="en-US" sz="2200" dirty="0">
                <a:latin typeface="+mj-lt"/>
              </a:rPr>
              <a:t> &amp; Collins ’</a:t>
            </a:r>
          </a:p>
          <a:p>
            <a:pPr indent="-228600"/>
            <a:r>
              <a:rPr lang="en-US" sz="2200" dirty="0" err="1">
                <a:latin typeface="+mj-lt"/>
              </a:rPr>
              <a:t>pathologyoutlines.com</a:t>
            </a:r>
            <a:r>
              <a:rPr lang="en-US" sz="2200" dirty="0">
                <a:latin typeface="+mj-lt"/>
              </a:rPr>
              <a:t>/topic/</a:t>
            </a:r>
            <a:r>
              <a:rPr lang="en-US" sz="2200" dirty="0" err="1">
                <a:latin typeface="+mj-lt"/>
              </a:rPr>
              <a:t>breastmalignantstaging.html</a:t>
            </a:r>
            <a:endParaRPr lang="en-US" sz="2200" dirty="0">
              <a:latin typeface="+mj-lt"/>
            </a:endParaRPr>
          </a:p>
          <a:p>
            <a:pPr indent="-228600"/>
            <a:r>
              <a:rPr lang="en-US" sz="2200" dirty="0" err="1">
                <a:latin typeface="+mj-lt"/>
              </a:rPr>
              <a:t>Artiklar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enligt</a:t>
            </a:r>
            <a:r>
              <a:rPr lang="en-US" sz="2200" dirty="0">
                <a:latin typeface="+mj-lt"/>
              </a:rPr>
              <a:t> ref (</a:t>
            </a:r>
            <a:r>
              <a:rPr lang="en-US" sz="2200" dirty="0" err="1">
                <a:latin typeface="+mj-lt"/>
              </a:rPr>
              <a:t>bildspel</a:t>
            </a:r>
            <a:r>
              <a:rPr lang="en-US" sz="2200" dirty="0">
                <a:latin typeface="+mj-lt"/>
              </a:rPr>
              <a:t>)</a:t>
            </a:r>
          </a:p>
          <a:p>
            <a:pPr indent="-228600"/>
            <a:r>
              <a:rPr lang="en-US" sz="2200" dirty="0">
                <a:latin typeface="+mj-lt"/>
              </a:rPr>
              <a:t>American Cancer Society (illustration </a:t>
            </a:r>
            <a:r>
              <a:rPr lang="en-US" sz="2200" dirty="0" err="1">
                <a:latin typeface="+mj-lt"/>
              </a:rPr>
              <a:t>corebiopsi</a:t>
            </a:r>
            <a:r>
              <a:rPr lang="en-US" sz="2200" dirty="0">
                <a:latin typeface="+mj-lt"/>
              </a:rPr>
              <a:t>)</a:t>
            </a:r>
          </a:p>
          <a:p>
            <a:pPr marL="0" indent="-228600"/>
            <a:endParaRPr lang="en-US" sz="2200" dirty="0">
              <a:latin typeface="+mj-lt"/>
            </a:endParaRPr>
          </a:p>
          <a:p>
            <a:pPr marL="0" indent="-228600"/>
            <a:endParaRPr lang="en-US" sz="2200" dirty="0">
              <a:latin typeface="+mj-lt"/>
              <a:hlinkClick r:id="rId3" tooltip="Robbins and Cotran Pathologic Basis of Disease"/>
            </a:endParaRPr>
          </a:p>
          <a:p>
            <a:pPr indent="-228600"/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75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AFEFC3-A555-4368-B52C-D2438435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C93D868F-B9B0-794B-88EF-72F9C820E76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l="21571" r="37065"/>
          <a:stretch/>
        </p:blipFill>
        <p:spPr>
          <a:xfrm>
            <a:off x="1612231" y="2232112"/>
            <a:ext cx="4066673" cy="447330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E1C8B58-3E16-2E47-A67D-86AAA170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66" y="365125"/>
            <a:ext cx="9546757" cy="588028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57295DF-8F42-0443-BC92-35BB31768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619" y="365125"/>
            <a:ext cx="2681115" cy="1775971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D46CF50-A0F4-2E4F-8777-E9FBB94684F4}"/>
              </a:ext>
            </a:extLst>
          </p:cNvPr>
          <p:cNvSpPr txBox="1"/>
          <p:nvPr/>
        </p:nvSpPr>
        <p:spPr>
          <a:xfrm>
            <a:off x="1749977" y="2058688"/>
            <a:ext cx="265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INTERLOBULÄRT STROMA </a:t>
            </a:r>
          </a:p>
        </p:txBody>
      </p:sp>
    </p:spTree>
    <p:extLst>
      <p:ext uri="{BB962C8B-B14F-4D97-AF65-F5344CB8AC3E}">
        <p14:creationId xmlns:p14="http://schemas.microsoft.com/office/powerpoint/2010/main" val="1876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2B1C6E-EE3F-0641-8B95-27A895BA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dirty="0"/>
              <a:t>ÅLDERSORDINÄRA VARIATIONER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F4E154E-6647-5249-A04E-14C9312EA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" t="9501" r="4312" b="13302"/>
          <a:stretch/>
        </p:blipFill>
        <p:spPr>
          <a:xfrm>
            <a:off x="1432348" y="1891965"/>
            <a:ext cx="7045608" cy="4847502"/>
          </a:xfrm>
          <a:prstGeom prst="rect">
            <a:avLst/>
          </a:prstGeo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9B2EF50E-90A7-0542-BE5B-44073A351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615" y="1464381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E8289535-0EFE-DF4C-A1FA-709921A9FE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3" name="Platshållare för innehåll 9">
            <a:extLst>
              <a:ext uri="{FF2B5EF4-FFF2-40B4-BE49-F238E27FC236}">
                <a16:creationId xmlns:a16="http://schemas.microsoft.com/office/drawing/2014/main" id="{04F809A4-EDE9-1E44-9FA8-10B26ABA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75" r="24729" b="13377"/>
          <a:stretch/>
        </p:blipFill>
        <p:spPr>
          <a:xfrm>
            <a:off x="6172199" y="1633714"/>
            <a:ext cx="4256619" cy="4543249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62D3D47-E6B6-974D-8E8B-77EF453D2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32" t="5920" r="36672" b="21883"/>
          <a:stretch/>
        </p:blipFill>
        <p:spPr>
          <a:xfrm>
            <a:off x="831256" y="3455585"/>
            <a:ext cx="2362159" cy="2920946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3962AD1-2FD8-9648-9D55-34B67B053B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24" t="5664" r="37325" b="21693"/>
          <a:stretch/>
        </p:blipFill>
        <p:spPr>
          <a:xfrm>
            <a:off x="9208471" y="1542520"/>
            <a:ext cx="2622534" cy="3374254"/>
          </a:xfrm>
          <a:prstGeom prst="rect">
            <a:avLst/>
          </a:prstGeom>
        </p:spPr>
      </p:pic>
      <p:pic>
        <p:nvPicPr>
          <p:cNvPr id="18" name="Platshållare för innehåll 4">
            <a:extLst>
              <a:ext uri="{FF2B5EF4-FFF2-40B4-BE49-F238E27FC236}">
                <a16:creationId xmlns:a16="http://schemas.microsoft.com/office/drawing/2014/main" id="{A8224F76-63E3-494A-AE88-94E67B190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47" r="37065"/>
          <a:stretch/>
        </p:blipFill>
        <p:spPr>
          <a:xfrm>
            <a:off x="94014" y="1495818"/>
            <a:ext cx="3099401" cy="352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A4BD6EE-7B51-447C-AAB3-028B7A3E5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2" name="Text Box 15"/>
          <p:cNvSpPr txBox="1">
            <a:spLocks noChangeArrowheads="1"/>
          </p:cNvSpPr>
          <p:nvPr/>
        </p:nvSpPr>
        <p:spPr bwMode="auto">
          <a:xfrm>
            <a:off x="612647" y="433387"/>
            <a:ext cx="5337351" cy="33315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sv-SE" sz="6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CYTOLOGISK PROVTAGNING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76BB42-D6BE-3D46-AD03-F7EA34C6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002" y="433388"/>
            <a:ext cx="5362723" cy="35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sketch line">
            <a:extLst>
              <a:ext uri="{FF2B5EF4-FFF2-40B4-BE49-F238E27FC236}">
                <a16:creationId xmlns:a16="http://schemas.microsoft.com/office/drawing/2014/main" id="{6B5FF7CD-712E-4187-BFF5-B192FFB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005089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64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4709" r="8195" b="12324"/>
          <a:stretch/>
        </p:blipFill>
        <p:spPr bwMode="auto">
          <a:xfrm>
            <a:off x="6279178" y="4164506"/>
            <a:ext cx="2378482" cy="205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gun1">
            <a:extLst>
              <a:ext uri="{FF2B5EF4-FFF2-40B4-BE49-F238E27FC236}">
                <a16:creationId xmlns:a16="http://schemas.microsoft.com/office/drawing/2014/main" id="{CD3B0321-C2E5-7A4A-9D94-77B1C57AE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6369" y="4237324"/>
            <a:ext cx="2683879" cy="19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14"/>
          <p:cNvSpPr txBox="1">
            <a:spLocks noChangeArrowheads="1"/>
          </p:cNvSpPr>
          <p:nvPr/>
        </p:nvSpPr>
        <p:spPr bwMode="auto">
          <a:xfrm>
            <a:off x="7680325" y="404813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sv-SE" altLang="sv-SE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41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9120</TotalTime>
  <Words>2653</Words>
  <Application>Microsoft Office PowerPoint</Application>
  <PresentationFormat>Bredbild</PresentationFormat>
  <Paragraphs>528</Paragraphs>
  <Slides>67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67</vt:i4>
      </vt:variant>
    </vt:vector>
  </HeadingPairs>
  <TitlesOfParts>
    <vt:vector size="77" baseType="lpstr">
      <vt:lpstr>Arial</vt:lpstr>
      <vt:lpstr>Arial Narrow</vt:lpstr>
      <vt:lpstr>Calibri</vt:lpstr>
      <vt:lpstr>Calibri Light</vt:lpstr>
      <vt:lpstr>Cambria Math</vt:lpstr>
      <vt:lpstr>Helvetica</vt:lpstr>
      <vt:lpstr>Source Sans Pro</vt:lpstr>
      <vt:lpstr>Source Serif Pro</vt:lpstr>
      <vt:lpstr>Wingdings 3</vt:lpstr>
      <vt:lpstr>Office-tema</vt:lpstr>
      <vt:lpstr>BASAL BRÖSTPATOLOGI KUB-KURS GÖTEBORG 2022-11-07 </vt:lpstr>
      <vt:lpstr> NATIONELLT VÅRDPROGRAM  KAPITEL 9        </vt:lpstr>
      <vt:lpstr>PATOLOGINS ROLL I DEN DIAGNOSTISKA PROCESSEN </vt:lpstr>
      <vt:lpstr>VAD VILL VI VETA ? </vt:lpstr>
      <vt:lpstr>PATOLOGINS ROLL I DEN DIAGNOSTISKA PROCESSEN </vt:lpstr>
      <vt:lpstr>DISPOSITION  BASAL BRÖSTPATOLOGI M M</vt:lpstr>
      <vt:lpstr>PowerPoint-presentation</vt:lpstr>
      <vt:lpstr>ÅLDERSORDINÄRA VARIATIONER</vt:lpstr>
      <vt:lpstr>PowerPoint-presentation</vt:lpstr>
      <vt:lpstr>VÄVNADSPROVER FÖR HISTOLOGI:  NÅLBIOPSI / COREBIOPSI </vt:lpstr>
      <vt:lpstr>GODARTADE FÖRÄNDRINGAR </vt:lpstr>
      <vt:lpstr>GODARTADE FÖRÄNDRINGAR </vt:lpstr>
      <vt:lpstr>      1.FETTVÄVSNEKROS </vt:lpstr>
      <vt:lpstr>2. CYSTOR - VIDGADE GÅNGAR  (med/utan kalk och/el metaplastiskt epitel )</vt:lpstr>
      <vt:lpstr>3. INTRADUKTALT PAPILLOM </vt:lpstr>
      <vt:lpstr>3. STRÅLIGT ÄRR/COMPLEX SCLEROSING LESION </vt:lpstr>
      <vt:lpstr> 3. FIBROADENOM  </vt:lpstr>
      <vt:lpstr>INTRADUKTALA VARIANTER I KÖRTELEPITELET: +/- ATYPI Columnar Cell Lesion (CCL), FEA, ADH </vt:lpstr>
      <vt:lpstr>PROLIFERATIV (EPITELHYPERPLASI) LESION MED ATYPI  ADH                        </vt:lpstr>
      <vt:lpstr> ”Columnar cell lesions of the breast: a practical review for the pathologist” A F Lagullo, C Nimir Surg Exp Pathology 2019  </vt:lpstr>
      <vt:lpstr>ORSAK?</vt:lpstr>
      <vt:lpstr>PowerPoint-presentation</vt:lpstr>
      <vt:lpstr>PowerPoint-presentation</vt:lpstr>
      <vt:lpstr>WE´LL KEEP YOU POSTED!</vt:lpstr>
      <vt:lpstr>DISPOSITION – BASAL BRÖSTPATOLOGI M M</vt:lpstr>
      <vt:lpstr>BRÖSTCANCER  MALIGNA TUMÖRER FRÅN KÖRTELEPITEL, MYOEPITEL, STROMA </vt:lpstr>
      <vt:lpstr>DCIS – DUKTAL CARCINOMA IN SITU</vt:lpstr>
      <vt:lpstr>INVASIV DUKTAL CANCER/NST</vt:lpstr>
      <vt:lpstr>MEDULLÄR SUBTYP KAN SES VID BRCA1-MUT</vt:lpstr>
      <vt:lpstr>INVASIV DUKTAL CANCER, MEDULLÄRA DRAG</vt:lpstr>
      <vt:lpstr>INVASIV LOBULÄR CANCER  - vanligaste ”specialtypen” (20%)  </vt:lpstr>
      <vt:lpstr>KLINISK PRESENTATION   ”INFLAMMATORY CARCINOMA"</vt:lpstr>
      <vt:lpstr> KLINISK PRESENTATION  PAGETS SJUKDOM I MAMILLEN   </vt:lpstr>
      <vt:lpstr>INTRAEPIDERMAL VÄXT I MAMILL/AREOLA Paget´s Disease of the Nipple</vt:lpstr>
      <vt:lpstr>  PROGNOSTISKA FAKTORER VID INVASIV BRÖSTCANCER </vt:lpstr>
      <vt:lpstr> TUMOR (HISTOLOGICAL) GRADE </vt:lpstr>
      <vt:lpstr>TUMÖRENS GRAD – BRE-POÄNG</vt:lpstr>
      <vt:lpstr> TUMOR STAGE  - TUMÖRENS STADIUM  </vt:lpstr>
      <vt:lpstr>LYMFKÖRTELMETASTAS pTN H &amp; E samt CYTOKERATIN FÄRGNING (CK7)</vt:lpstr>
      <vt:lpstr> PROGNOSTISKA FAKTORER VID INVASIV BRÖSTCANCER  </vt:lpstr>
      <vt:lpstr>   BRÖSTCANCER ÄR EN HETEROGEN SJUKDOM</vt:lpstr>
      <vt:lpstr>PREDIKTIVA ANALYSER VID BRÖSTCANCER  IMMUNHISTOKEMI</vt:lpstr>
      <vt:lpstr> PROLIFERATIONSINDEX MÄTS I CELLKÄRNAN  ”Ki67”  </vt:lpstr>
      <vt:lpstr> HER2-PROTEINET SITTER I CELLMEMBRANET </vt:lpstr>
      <vt:lpstr> HERCEP-TESTⓇ  Cellmembranet infärgas med olika intensitet  Graderas.   Score 0, 1+  Score 2+, 3+</vt:lpstr>
      <vt:lpstr>SILVER IN-SITU HYBRIDISERING (SISH)  VISUALISERING AV ANTALET GENKOPIOR vs # 17 </vt:lpstr>
      <vt:lpstr>IMMUNHISTOKEMISKA PROTEINANALYSER  SURROGAT-MARKÖRER FÖR MOLEKYLÄR (INTRINSIC) SUBTYP    NVP 9:6 </vt:lpstr>
      <vt:lpstr>9:5 UTVÄRDERING AV PREOPERATIVT BEHANDLINGSSVAR (NEOADJUVANT BEH) </vt:lpstr>
      <vt:lpstr>PowerPoint-presentation</vt:lpstr>
      <vt:lpstr>9:6 ÖVRIGA ANALYSER, EXEMPEL </vt:lpstr>
      <vt:lpstr>PowerPoint-presentation</vt:lpstr>
      <vt:lpstr>9:7 OCCULT CANCER </vt:lpstr>
      <vt:lpstr>BRÖSTCANCERPROGNOS :  TUMÖR EXTENT OCH TUMÖRBIOLOGI</vt:lpstr>
      <vt:lpstr>VAD KAN NI FÖRVÄNTA ER AV  PAD-UTLÅTANDET? </vt:lpstr>
      <vt:lpstr>PowerPoint-presentation</vt:lpstr>
      <vt:lpstr>BONUS-MATERIAL FÖR DEN INTRESSERADE (UTANFÖR FÖRELÄSNINGEN) </vt:lpstr>
      <vt:lpstr>IMMUNHISTOKEMISKA PROTEINANALYSER  SURROGAT-MARKÖRER FÖR MOLEKYLÄR (INTRINSIC) SUBTYP    NVP 9:6 </vt:lpstr>
      <vt:lpstr>GENEXPRESSIONSPROFILERING   exempel     </vt:lpstr>
      <vt:lpstr>BIOMARKÖR sTIL´s TILLÄGGSANALYS:   </vt:lpstr>
      <vt:lpstr>CDK4/6-HÄMMARE   PI3K Pathway and PIK3CA Mutation </vt:lpstr>
      <vt:lpstr>SAMMANFATTNING HISTOLOGI &amp; HISTOPATOLOGI</vt:lpstr>
      <vt:lpstr>1. REAKTVA FÖRÄNDRINGAR  SQUAMOUS METAPLASIA OF LACTIFERUS DUCTS (”SMOLD”)</vt:lpstr>
      <vt:lpstr>        1. REAKTIVA FÖRÄNDRINGAR ANNAN EXEMPEL: SILIKONIMPLANTAT </vt:lpstr>
      <vt:lpstr> 3. INTRADUKTALA PROLIFERATIVA LESIONER InTraDUKTALT PAPILLOM, UDH, SKLEROSERANDE ADENOS  </vt:lpstr>
      <vt:lpstr>RISK UTVECKLA BRÖSTCANCER  RELATION TILL MORFOLOGISKA FÖRÄNDRINGAR</vt:lpstr>
      <vt:lpstr>PowerPoint-presentation</vt:lpstr>
      <vt:lpstr>REFERENSER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BASAL BRÖSTPATOLOGI KUB-KURS GÖTEBORG 2019-11-05</dc:title>
  <dc:creator>Microsoft Office-användare</dc:creator>
  <cp:lastModifiedBy>Helena Grönbacke</cp:lastModifiedBy>
  <cp:revision>237</cp:revision>
  <cp:lastPrinted>2019-11-04T08:15:39Z</cp:lastPrinted>
  <dcterms:created xsi:type="dcterms:W3CDTF">2019-10-16T08:25:51Z</dcterms:created>
  <dcterms:modified xsi:type="dcterms:W3CDTF">2022-10-25T13:06:10Z</dcterms:modified>
</cp:coreProperties>
</file>