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733" r:id="rId2"/>
    <p:sldId id="734" r:id="rId3"/>
    <p:sldId id="754" r:id="rId4"/>
    <p:sldId id="819" r:id="rId5"/>
    <p:sldId id="783" r:id="rId6"/>
    <p:sldId id="830" r:id="rId7"/>
    <p:sldId id="834" r:id="rId8"/>
    <p:sldId id="831" r:id="rId9"/>
    <p:sldId id="833" r:id="rId10"/>
    <p:sldId id="832" r:id="rId11"/>
    <p:sldId id="835" r:id="rId12"/>
    <p:sldId id="826" r:id="rId13"/>
    <p:sldId id="752" r:id="rId14"/>
    <p:sldId id="809" r:id="rId15"/>
    <p:sldId id="758" r:id="rId16"/>
    <p:sldId id="820" r:id="rId17"/>
    <p:sldId id="261" r:id="rId18"/>
    <p:sldId id="266" r:id="rId19"/>
    <p:sldId id="816" r:id="rId20"/>
    <p:sldId id="824" r:id="rId21"/>
    <p:sldId id="817" r:id="rId22"/>
    <p:sldId id="346" r:id="rId23"/>
    <p:sldId id="799" r:id="rId24"/>
    <p:sldId id="347" r:id="rId25"/>
    <p:sldId id="268" r:id="rId26"/>
    <p:sldId id="270" r:id="rId27"/>
    <p:sldId id="328" r:id="rId28"/>
    <p:sldId id="821" r:id="rId29"/>
    <p:sldId id="836" r:id="rId30"/>
    <p:sldId id="837" r:id="rId31"/>
    <p:sldId id="838" r:id="rId32"/>
    <p:sldId id="839" r:id="rId33"/>
    <p:sldId id="840" r:id="rId34"/>
    <p:sldId id="841" r:id="rId35"/>
    <p:sldId id="827" r:id="rId36"/>
    <p:sldId id="825" r:id="rId37"/>
    <p:sldId id="742" r:id="rId38"/>
    <p:sldId id="807" r:id="rId39"/>
    <p:sldId id="740" r:id="rId40"/>
    <p:sldId id="764" r:id="rId41"/>
    <p:sldId id="739" r:id="rId42"/>
    <p:sldId id="738" r:id="rId43"/>
    <p:sldId id="759" r:id="rId44"/>
    <p:sldId id="775" r:id="rId45"/>
    <p:sldId id="828" r:id="rId46"/>
    <p:sldId id="829" r:id="rId47"/>
    <p:sldId id="805" r:id="rId48"/>
    <p:sldId id="768" r:id="rId49"/>
    <p:sldId id="814" r:id="rId50"/>
    <p:sldId id="811" r:id="rId51"/>
    <p:sldId id="770" r:id="rId52"/>
    <p:sldId id="812" r:id="rId53"/>
    <p:sldId id="774" r:id="rId54"/>
    <p:sldId id="778" r:id="rId55"/>
    <p:sldId id="746" r:id="rId56"/>
    <p:sldId id="443" r:id="rId57"/>
    <p:sldId id="743" r:id="rId58"/>
    <p:sldId id="755" r:id="rId59"/>
    <p:sldId id="766" r:id="rId60"/>
    <p:sldId id="823" r:id="rId61"/>
    <p:sldId id="765" r:id="rId62"/>
    <p:sldId id="808" r:id="rId63"/>
    <p:sldId id="796" r:id="rId64"/>
    <p:sldId id="797" r:id="rId65"/>
    <p:sldId id="813" r:id="rId66"/>
    <p:sldId id="777" r:id="rId67"/>
    <p:sldId id="776" r:id="rId6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Freiin von Wrangel" initials="AFvW" lastIdx="1" clrIdx="0">
    <p:extLst>
      <p:ext uri="{19B8F6BF-5375-455C-9EA6-DF929625EA0E}">
        <p15:presenceInfo xmlns:p15="http://schemas.microsoft.com/office/powerpoint/2012/main" userId="S::alevo@vgregion.se::3eb1f819-e42a-4926-9586-33ce707c5b01" providerId="AD"/>
      </p:ext>
    </p:extLst>
  </p:cmAuthor>
  <p:cmAuthor id="2" name="Karolina Larsson" initials="KL" lastIdx="1" clrIdx="1">
    <p:extLst>
      <p:ext uri="{19B8F6BF-5375-455C-9EA6-DF929625EA0E}">
        <p15:presenceInfo xmlns:p15="http://schemas.microsoft.com/office/powerpoint/2012/main" userId="S-1-5-21-4207368772-811273523-976865563-95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F1E31-7C05-4BFF-BACC-10D95A3F585D}" type="datetimeFigureOut">
              <a:rPr lang="sv-SE" smtClean="0"/>
              <a:t>2022-10-31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F743-8789-4810-99C9-10AE7086C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2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Enligt kursbeskrivningen. Kännedom</a:t>
            </a:r>
            <a:r>
              <a:rPr lang="sv-SE" baseline="0" dirty="0"/>
              <a:t> om </a:t>
            </a:r>
            <a:r>
              <a:rPr lang="sv-SE" baseline="0" dirty="0" err="1"/>
              <a:t>adjuvant</a:t>
            </a:r>
            <a:r>
              <a:rPr lang="sv-SE" baseline="0" dirty="0"/>
              <a:t> </a:t>
            </a:r>
            <a:r>
              <a:rPr lang="sv-SE" baseline="0" dirty="0" err="1"/>
              <a:t>beh</a:t>
            </a:r>
            <a:r>
              <a:rPr lang="sv-SE" baseline="0" dirty="0"/>
              <a:t>. Enligt läsanvisningar pre och post och metastatisk.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8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Barbara </a:t>
            </a:r>
            <a:r>
              <a:rPr lang="sv-SE" dirty="0" err="1"/>
              <a:t>Bradfield</a:t>
            </a:r>
            <a:r>
              <a:rPr lang="sv-SE" dirty="0"/>
              <a:t> 48</a:t>
            </a:r>
            <a:r>
              <a:rPr lang="sv-SE" baseline="0" dirty="0"/>
              <a:t> år början av 90 t.  Recidiv knappt år efter </a:t>
            </a:r>
            <a:r>
              <a:rPr lang="sv-SE" baseline="0" dirty="0" err="1"/>
              <a:t>adjuvant</a:t>
            </a:r>
            <a:r>
              <a:rPr lang="sv-SE" baseline="0" dirty="0"/>
              <a:t> kemo. </a:t>
            </a:r>
            <a:r>
              <a:rPr lang="sv-SE" baseline="0" dirty="0" err="1"/>
              <a:t>Lungmet</a:t>
            </a:r>
            <a:r>
              <a:rPr lang="sv-SE" baseline="0" dirty="0"/>
              <a:t>. </a:t>
            </a:r>
            <a:r>
              <a:rPr lang="sv-SE" baseline="0" dirty="0" err="1"/>
              <a:t>Körtelmet</a:t>
            </a:r>
            <a:r>
              <a:rPr lang="sv-SE" baseline="0" dirty="0"/>
              <a:t>. Provade </a:t>
            </a:r>
            <a:r>
              <a:rPr lang="sv-SE" baseline="0" dirty="0" err="1"/>
              <a:t>Herceptin</a:t>
            </a:r>
            <a:r>
              <a:rPr lang="sv-SE" baseline="0" dirty="0"/>
              <a:t>. Fortfarande recidivfri.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76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Biv</a:t>
            </a:r>
            <a:r>
              <a:rPr lang="sv-SE" dirty="0"/>
              <a:t> mindre uttalade än med kemo. Illamående trötthet diarré </a:t>
            </a:r>
            <a:r>
              <a:rPr lang="sv-SE" dirty="0" err="1"/>
              <a:t>benmärgssuppression</a:t>
            </a:r>
            <a:r>
              <a:rPr lang="sv-SE" dirty="0"/>
              <a:t> </a:t>
            </a:r>
            <a:r>
              <a:rPr lang="sv-SE" dirty="0" err="1"/>
              <a:t>ffa</a:t>
            </a:r>
            <a:r>
              <a:rPr lang="sv-SE" dirty="0"/>
              <a:t> neutrofila men inte </a:t>
            </a:r>
            <a:r>
              <a:rPr lang="sv-SE" dirty="0" err="1"/>
              <a:t>neutropena</a:t>
            </a:r>
            <a:r>
              <a:rPr lang="sv-SE" dirty="0"/>
              <a:t> infektioner i samma utsträckning som efter </a:t>
            </a:r>
            <a:r>
              <a:rPr lang="sv-SE" dirty="0" err="1"/>
              <a:t>cyt</a:t>
            </a:r>
            <a:r>
              <a:rPr lang="sv-SE" dirty="0"/>
              <a:t>. Tät provtagning i början.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1DC5D-D5E0-4752-9E0F-EF4F409DA59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Beskriv </a:t>
            </a:r>
            <a:r>
              <a:rPr lang="sv-SE" dirty="0" err="1"/>
              <a:t>pat</a:t>
            </a:r>
            <a:r>
              <a:rPr lang="sv-SE" dirty="0"/>
              <a:t> med dåligt allmäntillstånd, matleda, viktnedgång osv.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58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Förhoppning att få prediktiva.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1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Under 60 </a:t>
            </a:r>
            <a:r>
              <a:rPr lang="en-US" dirty="0" err="1">
                <a:cs typeface="Calibri"/>
              </a:rPr>
              <a:t>talet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utvecklades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hormonella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preparat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p-</a:t>
            </a:r>
            <a:r>
              <a:rPr lang="en-US" dirty="0" err="1">
                <a:cs typeface="Calibri"/>
              </a:rPr>
              <a:t>piller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Två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brittiska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kemister</a:t>
            </a:r>
            <a:r>
              <a:rPr lang="en-US" dirty="0">
                <a:cs typeface="Calibri"/>
              </a:rPr>
              <a:t> Arthur Walpole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Dora Richardson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ICI (imperial chemical Industries) tog patent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ICI 46474. </a:t>
            </a:r>
            <a:r>
              <a:rPr lang="en-US" dirty="0" err="1">
                <a:cs typeface="Calibri"/>
              </a:rPr>
              <a:t>Visade</a:t>
            </a:r>
            <a:r>
              <a:rPr lang="en-US" dirty="0">
                <a:cs typeface="Calibri"/>
              </a:rPr>
              <a:t> sig </a:t>
            </a:r>
            <a:r>
              <a:rPr lang="en-US" dirty="0" err="1">
                <a:cs typeface="Calibri"/>
              </a:rPr>
              <a:t>vara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östrogen</a:t>
            </a:r>
            <a:r>
              <a:rPr lang="en-US" dirty="0">
                <a:cs typeface="Calibri"/>
              </a:rPr>
              <a:t> antagonist </a:t>
            </a:r>
            <a:r>
              <a:rPr lang="en-US" dirty="0" err="1">
                <a:cs typeface="Calibri"/>
              </a:rPr>
              <a:t>snarare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agoniskt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vilket</a:t>
            </a:r>
            <a:r>
              <a:rPr lang="en-US" dirty="0">
                <a:cs typeface="Calibri"/>
              </a:rPr>
              <a:t> var det man </a:t>
            </a:r>
            <a:r>
              <a:rPr lang="en-US" dirty="0" err="1">
                <a:cs typeface="Calibri"/>
              </a:rPr>
              <a:t>letade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efter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tänkte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Huggins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prostatacancrar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Beatsons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gåta</a:t>
            </a:r>
            <a:r>
              <a:rPr lang="en-US" dirty="0">
                <a:cs typeface="Calibri"/>
              </a:rPr>
              <a:t> med de </a:t>
            </a:r>
            <a:r>
              <a:rPr lang="en-US" dirty="0" err="1">
                <a:cs typeface="Calibri"/>
              </a:rPr>
              <a:t>skotska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letade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kliniskt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samarbete</a:t>
            </a:r>
            <a:r>
              <a:rPr lang="en-US" dirty="0">
                <a:cs typeface="Calibri"/>
              </a:rPr>
              <a:t>. Fann Moira Cole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Christie I Manchester. 1971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1DC5D-D5E0-4752-9E0F-EF4F409DA59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1971 </a:t>
            </a:r>
            <a:r>
              <a:rPr lang="en-US" dirty="0" err="1">
                <a:cs typeface="Calibri"/>
              </a:rPr>
              <a:t>började</a:t>
            </a:r>
            <a:r>
              <a:rPr lang="en-US" dirty="0">
                <a:cs typeface="Calibri"/>
              </a:rPr>
              <a:t> Bernie Fischer </a:t>
            </a:r>
            <a:r>
              <a:rPr lang="en-US" dirty="0" err="1">
                <a:cs typeface="Calibri"/>
              </a:rPr>
              <a:t>inkludera</a:t>
            </a:r>
            <a:r>
              <a:rPr lang="en-US" dirty="0">
                <a:cs typeface="Calibri"/>
              </a:rPr>
              <a:t> I adjuvant </a:t>
            </a:r>
            <a:r>
              <a:rPr lang="en-US" dirty="0" err="1">
                <a:cs typeface="Calibri"/>
              </a:rPr>
              <a:t>studie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Tamoxifen adjuvant, </a:t>
            </a:r>
            <a:r>
              <a:rPr lang="en-US" dirty="0" err="1">
                <a:cs typeface="Calibri"/>
              </a:rPr>
              <a:t>Patienterna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tagit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endokrin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terapi</a:t>
            </a:r>
            <a:r>
              <a:rPr lang="en-US" dirty="0">
                <a:cs typeface="Calibri"/>
              </a:rPr>
              <a:t> med Tamoxifen I 5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hormonreceptorpositiva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Kurvorna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fortsätter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separera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1DC5D-D5E0-4752-9E0F-EF4F409DA59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26FBA5D7-160D-3246-B4B9-0B2403288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3B792F-0540-3048-9AE3-59149EFB5D1F}" type="slidenum">
              <a:rPr lang="sv-SE" altLang="sv-SE"/>
              <a:pPr>
                <a:spcBef>
                  <a:spcPct val="0"/>
                </a:spcBef>
              </a:pPr>
              <a:t>23</a:t>
            </a:fld>
            <a:endParaRPr lang="sv-SE" altLang="sv-S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864C1F7-4413-6645-BCEC-D61AD267F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DAC2794-F55D-1D43-836A-76C213BC5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257800" cy="4114800"/>
          </a:xfrm>
          <a:noFill/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5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Intracellulära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signalvägar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cancerceller</a:t>
            </a:r>
            <a:r>
              <a:rPr lang="en-US" dirty="0"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Hormonkänsliga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tumörer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ofta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uppreglerat</a:t>
            </a:r>
            <a:r>
              <a:rPr lang="en-US" dirty="0">
                <a:cs typeface="Calibri"/>
              </a:rPr>
              <a:t> Cyclin D. </a:t>
            </a:r>
            <a:r>
              <a:rPr lang="en-US" dirty="0" err="1">
                <a:cs typeface="Calibri"/>
              </a:rPr>
              <a:t>Retinoblastomproteinet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tumörsuppressor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stängs</a:t>
            </a:r>
            <a:r>
              <a:rPr lang="en-US" dirty="0">
                <a:cs typeface="Calibri"/>
              </a:rPr>
              <a:t> av. </a:t>
            </a:r>
          </a:p>
          <a:p>
            <a:r>
              <a:rPr lang="en-US" dirty="0">
                <a:cs typeface="Calibri"/>
              </a:rPr>
              <a:t>CDK4/6-hämmare I combination med </a:t>
            </a:r>
            <a:r>
              <a:rPr lang="en-US" dirty="0" err="1">
                <a:cs typeface="Calibri"/>
              </a:rPr>
              <a:t>endokrin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terapi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>
                <a:cs typeface="Calibri"/>
              </a:rPr>
              <a:t>CDK4/6 </a:t>
            </a:r>
            <a:r>
              <a:rPr lang="en-US" dirty="0" err="1">
                <a:cs typeface="Calibri"/>
              </a:rPr>
              <a:t>hämmarna</a:t>
            </a:r>
            <a:r>
              <a:rPr lang="en-US" dirty="0">
                <a:cs typeface="Calibri"/>
              </a:rPr>
              <a:t> binder vid </a:t>
            </a:r>
            <a:r>
              <a:rPr lang="en-US" dirty="0" err="1">
                <a:cs typeface="Calibri"/>
              </a:rPr>
              <a:t>cyklin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beroende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kinaser</a:t>
            </a:r>
            <a:r>
              <a:rPr lang="en-US" dirty="0">
                <a:cs typeface="Calibri"/>
              </a:rPr>
              <a:t> 4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6 </a:t>
            </a:r>
            <a:r>
              <a:rPr lang="en-US" dirty="0" err="1">
                <a:cs typeface="Calibri"/>
              </a:rPr>
              <a:t>vilker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inhiberar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deras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förmåga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fosforylera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Retinoblastomproteinet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tumörsupressor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Hypotes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också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inbandade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ett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immunologiskt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svar</a:t>
            </a:r>
            <a:r>
              <a:rPr lang="en-US" dirty="0">
                <a:cs typeface="Calibri"/>
              </a:rPr>
              <a:t> men det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fullt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kartlagt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1DC5D-D5E0-4752-9E0F-EF4F409DA59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Cdk4/6 adjuvant</a:t>
            </a:r>
          </a:p>
          <a:p>
            <a:r>
              <a:rPr lang="en-US" dirty="0">
                <a:cs typeface="Calibri"/>
              </a:rPr>
              <a:t>PALLAS </a:t>
            </a:r>
            <a:r>
              <a:rPr lang="en-US" dirty="0" err="1">
                <a:cs typeface="Calibri"/>
              </a:rPr>
              <a:t>besvikelse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palbociklib</a:t>
            </a:r>
            <a:r>
              <a:rPr lang="en-US" dirty="0">
                <a:cs typeface="Calibri"/>
              </a:rPr>
              <a:t> 2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slutat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pga</a:t>
            </a:r>
            <a:r>
              <a:rPr lang="en-US" dirty="0">
                <a:cs typeface="Calibri"/>
              </a:rPr>
              <a:t> tox 42% (</a:t>
            </a:r>
            <a:r>
              <a:rPr lang="en-US" dirty="0" err="1">
                <a:cs typeface="Calibri"/>
              </a:rPr>
              <a:t>diarre</a:t>
            </a:r>
            <a:r>
              <a:rPr lang="en-US" dirty="0">
                <a:cs typeface="Calibri"/>
              </a:rPr>
              <a:t>) </a:t>
            </a:r>
          </a:p>
          <a:p>
            <a:r>
              <a:rPr lang="en-US" dirty="0" err="1">
                <a:cs typeface="Calibri"/>
              </a:rPr>
              <a:t>MonarchE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abemaciklib</a:t>
            </a:r>
            <a:r>
              <a:rPr lang="en-US" dirty="0">
                <a:cs typeface="Calibri"/>
              </a:rPr>
              <a:t> 2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högrisk</a:t>
            </a:r>
            <a:r>
              <a:rPr lang="en-US" dirty="0">
                <a:cs typeface="Calibri"/>
              </a:rPr>
              <a:t> pat  2020</a:t>
            </a:r>
          </a:p>
          <a:p>
            <a:r>
              <a:rPr lang="en-US" dirty="0">
                <a:cs typeface="Calibri"/>
              </a:rPr>
              <a:t>Kanske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uppföljningstid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PenopoleB</a:t>
            </a:r>
            <a:r>
              <a:rPr lang="en-US" dirty="0">
                <a:cs typeface="Calibri"/>
              </a:rPr>
              <a:t>) Natalee trial med </a:t>
            </a:r>
            <a:r>
              <a:rPr lang="en-US" dirty="0" err="1">
                <a:cs typeface="Calibri"/>
              </a:rPr>
              <a:t>ribociklib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pågår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1DC5D-D5E0-4752-9E0F-EF4F409DA59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Multidrug</a:t>
            </a:r>
            <a:r>
              <a:rPr lang="sv-SE" baseline="0" dirty="0"/>
              <a:t> bättre </a:t>
            </a:r>
            <a:r>
              <a:rPr lang="sv-SE" baseline="0" dirty="0" err="1"/>
              <a:t>ffa</a:t>
            </a:r>
            <a:r>
              <a:rPr lang="sv-SE" baseline="0" dirty="0"/>
              <a:t> unga kvinnor.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52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2007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F743-8789-4810-99C9-10AE7086C405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02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3975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7AAF85E1-C783-449D-A9D3-0F786B364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47600" cy="550300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3024000" cy="158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061101" y="1371114"/>
            <a:ext cx="3024000" cy="158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122202" y="1371114"/>
            <a:ext cx="3024000" cy="158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32045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99" y="3208908"/>
            <a:ext cx="213550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039200" cy="889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799" y="1609200"/>
            <a:ext cx="4039199" cy="303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01350" y="720000"/>
            <a:ext cx="4039200" cy="3923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8D7FB02B-22A3-4021-8E9A-C6DF700BF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926723"/>
            <a:ext cx="122167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D054BA2-0414-4482-9631-3E84145E7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30" y="4922280"/>
            <a:ext cx="420655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100" dirty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4A3B59DB-979B-4B34-9C94-B364EFA8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487" y="4918079"/>
            <a:ext cx="361320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1D7037-4702-4539-B529-75C0A5D0A25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0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889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609200"/>
            <a:ext cx="5279038" cy="303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720000"/>
            <a:ext cx="2988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772000"/>
            <a:ext cx="2988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B8418C97-FE86-4315-AD54-BE59B1CC2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926723"/>
            <a:ext cx="122167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4A348-DF76-450A-A010-C209E44D6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30" y="4922280"/>
            <a:ext cx="420655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100" dirty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3ACB2577-5139-424D-9632-C7178D82D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487" y="4918079"/>
            <a:ext cx="361320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1D7037-4702-4539-B529-75C0A5D0A25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778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8FF8F57F-FF69-4517-A60A-6E45401E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40426"/>
            <a:ext cx="8078400" cy="8898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44475C7-79DE-48C6-845F-1E5AAD18C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926723"/>
            <a:ext cx="122167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6EF7CC-005A-4C6D-89F4-9B653A70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30" y="4922280"/>
            <a:ext cx="420655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100" dirty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5F7B9C05-F362-4353-B0DB-598AC6B41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487" y="4918079"/>
            <a:ext cx="361320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1D7037-4702-4539-B529-75C0A5D0A25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2ADCEF-FD36-4954-B39C-5FB948A8D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926723"/>
            <a:ext cx="122167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704980-ECB4-461B-B231-659A4D36F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30" y="4922280"/>
            <a:ext cx="420655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100" dirty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0E520AC3-7800-4D8E-8360-E3CC0DAD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487" y="4918079"/>
            <a:ext cx="361320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1D7037-4702-4539-B529-75C0A5D0A25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26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3EB6-099C-CA4B-A0CC-3A68910F688A}" type="datetimeFigureOut">
              <a:rPr lang="sv-SE" smtClean="0"/>
              <a:t>2022-10-31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53F7-72F8-504D-9F9D-9FEE740AC8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9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6460-1764-43CF-A2D2-5AF3910ACC36}" type="datetimeFigureOut">
              <a:rPr lang="sv-SE" smtClean="0"/>
              <a:t>2022-10-31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5B5F-093F-4FA9-9E37-CB82CC538E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2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6460-1764-43CF-A2D2-5AF3910ACC36}" type="datetimeFigureOut">
              <a:rPr lang="sv-SE" smtClean="0"/>
              <a:t>2022-10-31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5B5F-093F-4FA9-9E37-CB82CC538E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63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4">
            <a:extLst>
              <a:ext uri="{FF2B5EF4-FFF2-40B4-BE49-F238E27FC236}">
                <a16:creationId xmlns:a16="http://schemas.microsoft.com/office/drawing/2014/main" id="{EF279C1E-1AC7-4F9D-BBD1-16A7FC8681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000"/>
            <a:ext cx="9146858" cy="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70F236C9-BD03-4BC2-B9D7-20858DF8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40426"/>
            <a:ext cx="8078400" cy="88980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6F3D12C-F562-4755-B16C-4626BF98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926723"/>
            <a:ext cx="122167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618F04A9-ED11-486D-9488-3A0B89B41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30" y="4922280"/>
            <a:ext cx="420655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sv-SE" sz="1100" dirty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5230D68-0434-4696-8626-2690226E3535}"/>
              </a:ext>
            </a:extLst>
          </p:cNvPr>
          <p:cNvSpPr txBox="1"/>
          <p:nvPr userDrawn="1"/>
        </p:nvSpPr>
        <p:spPr>
          <a:xfrm>
            <a:off x="6728460" y="4922280"/>
            <a:ext cx="233172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+mn-lt"/>
              </a:rPr>
              <a:t>Sahlgrenska Universitetssjukhuset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A7102FFF-4098-4702-B591-5A5AD19BB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487" y="4918079"/>
            <a:ext cx="361320" cy="261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1D7037-4702-4539-B529-75C0A5D0A25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D53A20C7-D26F-4747-8367-6244416C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800" y="1166400"/>
            <a:ext cx="8078400" cy="347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28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66" r:id="rId5"/>
    <p:sldLayoutId id="2147483679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98226" y="735883"/>
            <a:ext cx="8053466" cy="2951995"/>
          </a:xfrm>
        </p:spPr>
        <p:txBody>
          <a:bodyPr>
            <a:normAutofit fontScale="90000"/>
          </a:bodyPr>
          <a:lstStyle/>
          <a:p>
            <a:r>
              <a:rPr lang="sv-SE" sz="1800" dirty="0"/>
              <a:t>KUB-kurs i Bröstkirurgi november 2022</a:t>
            </a:r>
            <a:br>
              <a:rPr lang="sv-SE" sz="1800" dirty="0"/>
            </a:br>
            <a:br>
              <a:rPr lang="sv-SE" dirty="0"/>
            </a:br>
            <a:r>
              <a:rPr lang="sv-SE" dirty="0"/>
              <a:t>Bröstcancer</a:t>
            </a:r>
            <a:br>
              <a:rPr lang="sv-SE" dirty="0"/>
            </a:br>
            <a:r>
              <a:rPr lang="sv-SE" sz="3600" dirty="0"/>
              <a:t>Medicinsk onkologisk behandling</a:t>
            </a:r>
            <a:br>
              <a:rPr lang="sv-SE" sz="3600" dirty="0"/>
            </a:br>
            <a:r>
              <a:rPr lang="sv-SE" sz="3600" dirty="0"/>
              <a:t>	</a:t>
            </a:r>
            <a:br>
              <a:rPr lang="sv-SE" sz="3600" dirty="0"/>
            </a:br>
            <a:r>
              <a:rPr lang="sv-SE" sz="3600" dirty="0"/>
              <a:t>	</a:t>
            </a:r>
            <a:r>
              <a:rPr lang="sv-SE" sz="2700" dirty="0"/>
              <a:t>Endokrin terapi</a:t>
            </a:r>
            <a:br>
              <a:rPr lang="sv-SE" sz="2700" dirty="0"/>
            </a:br>
            <a:r>
              <a:rPr lang="sv-SE" sz="2700" dirty="0"/>
              <a:t>	Cytostatikabehandling</a:t>
            </a:r>
            <a:br>
              <a:rPr lang="sv-SE" sz="2700" dirty="0"/>
            </a:br>
            <a:r>
              <a:rPr lang="sv-SE" sz="2700" dirty="0"/>
              <a:t>	Antikroppsbehandling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14794" y="4288676"/>
            <a:ext cx="8536898" cy="46656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chemeClr val="tx1"/>
                </a:solidFill>
              </a:rPr>
              <a:t>Karolina Larsson, Specialistläkare Onkologi Sahlgrenska Universitetssjukhuset</a:t>
            </a:r>
          </a:p>
        </p:txBody>
      </p:sp>
    </p:spTree>
    <p:extLst>
      <p:ext uri="{BB962C8B-B14F-4D97-AF65-F5344CB8AC3E}">
        <p14:creationId xmlns:p14="http://schemas.microsoft.com/office/powerpoint/2010/main" val="162591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100%  HER2-pos  Grad 2  Ki67 35%  </a:t>
            </a:r>
          </a:p>
        </p:txBody>
      </p:sp>
    </p:spTree>
    <p:extLst>
      <p:ext uri="{BB962C8B-B14F-4D97-AF65-F5344CB8AC3E}">
        <p14:creationId xmlns:p14="http://schemas.microsoft.com/office/powerpoint/2010/main" val="93878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20%  HER2-neg  Grad 2  Ki67 20%  </a:t>
            </a:r>
          </a:p>
        </p:txBody>
      </p:sp>
    </p:spTree>
    <p:extLst>
      <p:ext uri="{BB962C8B-B14F-4D97-AF65-F5344CB8AC3E}">
        <p14:creationId xmlns:p14="http://schemas.microsoft.com/office/powerpoint/2010/main" val="183618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4C4C0E-D644-419B-9E28-FB1BBD24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34496"/>
            <a:ext cx="7246447" cy="4780404"/>
          </a:xfrm>
          <a:prstGeom prst="rect">
            <a:avLst/>
          </a:prstGeo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C65B474-19D5-4680-AA20-A1E4E0A00364}"/>
              </a:ext>
            </a:extLst>
          </p:cNvPr>
          <p:cNvSpPr txBox="1"/>
          <p:nvPr/>
        </p:nvSpPr>
        <p:spPr>
          <a:xfrm>
            <a:off x="158129" y="2213811"/>
            <a:ext cx="176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Subtyper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68002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 utifrån </a:t>
            </a:r>
            <a:r>
              <a:rPr lang="sv-SE" dirty="0" err="1"/>
              <a:t>subtyp</a:t>
            </a:r>
            <a:r>
              <a:rPr lang="sv-SE" dirty="0"/>
              <a:t>/Genexpression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3450" y="894229"/>
            <a:ext cx="5794749" cy="40088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94" y="3969904"/>
            <a:ext cx="2221740" cy="8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418" y="157751"/>
            <a:ext cx="8835163" cy="889805"/>
          </a:xfrm>
        </p:spPr>
        <p:txBody>
          <a:bodyPr>
            <a:normAutofit/>
          </a:bodyPr>
          <a:lstStyle/>
          <a:p>
            <a:r>
              <a:rPr lang="sv-SE" sz="2400" dirty="0" err="1"/>
              <a:t>SweBCGs</a:t>
            </a:r>
            <a:r>
              <a:rPr lang="sv-SE" sz="2400" dirty="0"/>
              <a:t> nationella </a:t>
            </a:r>
            <a:r>
              <a:rPr lang="sv-SE" sz="2400" dirty="0" err="1"/>
              <a:t>behandlingsrekomendationer</a:t>
            </a:r>
            <a:r>
              <a:rPr lang="sv-SE" sz="2400" dirty="0"/>
              <a:t> vid tidig bröstcancer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0" y="900650"/>
            <a:ext cx="7710550" cy="40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Postoperativ tilläggsbehandling (</a:t>
            </a:r>
            <a:r>
              <a:rPr lang="sv-SE" dirty="0" err="1"/>
              <a:t>adjuvant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/>
              <a:t>Målet är att eliminera mikrometastatisk sjukdom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Riskanalys på gruppnivå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Sjukdomens biologi/patientens biologi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Prediktiva faktorer: ER-receptorn, HER2-uttryck, </a:t>
            </a:r>
            <a:r>
              <a:rPr lang="sv-SE" dirty="0" err="1"/>
              <a:t>ev</a:t>
            </a:r>
            <a:r>
              <a:rPr lang="sv-SE" dirty="0"/>
              <a:t> Ki67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240426"/>
            <a:ext cx="8078400" cy="889805"/>
          </a:xfrm>
        </p:spPr>
        <p:txBody>
          <a:bodyPr anchor="ctr">
            <a:normAutofit/>
          </a:bodyPr>
          <a:lstStyle/>
          <a:p>
            <a:r>
              <a:rPr lang="sv-SE" sz="3100" dirty="0"/>
              <a:t>Postoperativ tilläggsbehandling (</a:t>
            </a:r>
            <a:r>
              <a:rPr lang="sv-SE" sz="3100" dirty="0" err="1"/>
              <a:t>adjuvant</a:t>
            </a:r>
            <a:r>
              <a:rPr lang="sv-SE" sz="3100" dirty="0"/>
              <a:t>)</a:t>
            </a:r>
            <a:br>
              <a:rPr lang="sv-SE" sz="3100" dirty="0"/>
            </a:br>
            <a:r>
              <a:rPr lang="sv-SE" sz="3100" dirty="0"/>
              <a:t>Endokrin terapi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D30BF8-7AA3-4A12-BEFD-F5DE87533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 ska </a:t>
            </a:r>
            <a:r>
              <a:rPr lang="en-US" dirty="0" err="1"/>
              <a:t>behandlas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länge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hantera</a:t>
            </a:r>
            <a:r>
              <a:rPr lang="en-US" dirty="0"/>
              <a:t> </a:t>
            </a:r>
            <a:r>
              <a:rPr lang="en-US" dirty="0" err="1"/>
              <a:t>biverkningarna</a:t>
            </a:r>
            <a:r>
              <a:rPr lang="en-US" dirty="0"/>
              <a:t>? Compliance?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6A70CAE-6174-4E40-9931-81A7376C2120}"/>
              </a:ext>
            </a:extLst>
          </p:cNvPr>
          <p:cNvSpPr txBox="1"/>
          <p:nvPr/>
        </p:nvSpPr>
        <p:spPr>
          <a:xfrm>
            <a:off x="3630304" y="-30025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545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33A423-47F7-46DD-86D2-E4B4D081E183}"/>
              </a:ext>
            </a:extLst>
          </p:cNvPr>
          <p:cNvSpPr txBox="1"/>
          <p:nvPr/>
        </p:nvSpPr>
        <p:spPr>
          <a:xfrm>
            <a:off x="409763" y="325161"/>
            <a:ext cx="8354891" cy="69783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ICI 46474     1962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ICI 46474     1962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46474     1962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5E35D775-1F04-4326-A21A-4572F0EFE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9" y="1636684"/>
            <a:ext cx="2325548" cy="2998228"/>
          </a:xfrm>
          <a:prstGeom prst="rect">
            <a:avLst/>
          </a:prstGeom>
        </p:spPr>
      </p:pic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D860C9C-1082-4847-B933-BD6AD2848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421" y="1839768"/>
            <a:ext cx="5124323" cy="274055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64FE203-01A4-40CE-877D-762ED05AACD4}"/>
              </a:ext>
            </a:extLst>
          </p:cNvPr>
          <p:cNvSpPr txBox="1"/>
          <p:nvPr/>
        </p:nvSpPr>
        <p:spPr>
          <a:xfrm>
            <a:off x="1424339" y="379998"/>
            <a:ext cx="632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ICI 46474				1962</a:t>
            </a:r>
          </a:p>
        </p:txBody>
      </p:sp>
    </p:spTree>
    <p:extLst>
      <p:ext uri="{BB962C8B-B14F-4D97-AF65-F5344CB8AC3E}">
        <p14:creationId xmlns:p14="http://schemas.microsoft.com/office/powerpoint/2010/main" val="396555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E4769F8F-FBDA-4B94-AA00-1666F966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9" y="972105"/>
            <a:ext cx="8178800" cy="3538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FC432-1704-4216-BBE7-0297E60E3AEA}"/>
              </a:ext>
            </a:extLst>
          </p:cNvPr>
          <p:cNvSpPr txBox="1"/>
          <p:nvPr/>
        </p:nvSpPr>
        <p:spPr>
          <a:xfrm>
            <a:off x="6468487" y="4624729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cs typeface="Calibri"/>
              </a:rPr>
              <a:t>EBCTCG </a:t>
            </a:r>
            <a:r>
              <a:rPr lang="en-US" sz="1350" dirty="0" err="1">
                <a:cs typeface="Calibri"/>
              </a:rPr>
              <a:t>Metaanalys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>
                <a:solidFill>
                  <a:schemeClr val="bg1"/>
                </a:solidFill>
                <a:cs typeface="Calibri"/>
              </a:rPr>
              <a:t>2011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78F6442-EF87-4D76-A8F7-87CD1BB9F3C3}"/>
              </a:ext>
            </a:extLst>
          </p:cNvPr>
          <p:cNvSpPr txBox="1"/>
          <p:nvPr/>
        </p:nvSpPr>
        <p:spPr>
          <a:xfrm>
            <a:off x="2120779" y="340639"/>
            <a:ext cx="491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Adjuvant</a:t>
            </a:r>
            <a:r>
              <a:rPr lang="sv-SE" sz="2400" dirty="0"/>
              <a:t> behandling </a:t>
            </a:r>
            <a:r>
              <a:rPr lang="sv-SE" sz="2400" dirty="0" err="1"/>
              <a:t>Tamoxifen</a:t>
            </a:r>
            <a:r>
              <a:rPr lang="sv-SE" sz="2400" dirty="0"/>
              <a:t> 5 år</a:t>
            </a:r>
          </a:p>
        </p:txBody>
      </p:sp>
    </p:spTree>
    <p:extLst>
      <p:ext uri="{BB962C8B-B14F-4D97-AF65-F5344CB8AC3E}">
        <p14:creationId xmlns:p14="http://schemas.microsoft.com/office/powerpoint/2010/main" val="201684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76CF606A-F5D2-C94A-B2C8-D45F1613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" y="1212099"/>
            <a:ext cx="7024255" cy="341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ktangel 1">
            <a:extLst>
              <a:ext uri="{FF2B5EF4-FFF2-40B4-BE49-F238E27FC236}">
                <a16:creationId xmlns:a16="http://schemas.microsoft.com/office/drawing/2014/main" id="{1287E770-2EA2-CB4F-9691-4C2C2DB6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785" y="4625578"/>
            <a:ext cx="4544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350"/>
              <a:t>www.thelancet.com </a:t>
            </a:r>
            <a:r>
              <a:rPr lang="en-US" altLang="sv-SE" sz="1350" b="1"/>
              <a:t>Published online July 24, 2015</a:t>
            </a:r>
            <a:endParaRPr lang="sv-SE" altLang="sv-SE" sz="1350"/>
          </a:p>
        </p:txBody>
      </p:sp>
      <p:sp>
        <p:nvSpPr>
          <p:cNvPr id="39941" name="Rektangel 6">
            <a:extLst>
              <a:ext uri="{FF2B5EF4-FFF2-40B4-BE49-F238E27FC236}">
                <a16:creationId xmlns:a16="http://schemas.microsoft.com/office/drawing/2014/main" id="{F6BAFDD4-1096-0546-AA25-59403F8B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32" y="260922"/>
            <a:ext cx="74149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 err="1"/>
              <a:t>Tamoxifen</a:t>
            </a:r>
            <a:r>
              <a:rPr lang="sv-SE" altLang="sv-SE" sz="2800" dirty="0"/>
              <a:t> eller </a:t>
            </a:r>
            <a:r>
              <a:rPr lang="sv-SE" altLang="sv-SE" sz="2800" dirty="0" err="1"/>
              <a:t>aromatashämmare</a:t>
            </a:r>
            <a:r>
              <a:rPr lang="sv-SE" altLang="sv-SE" sz="2800" dirty="0"/>
              <a:t>? </a:t>
            </a:r>
          </a:p>
        </p:txBody>
      </p:sp>
      <p:sp>
        <p:nvSpPr>
          <p:cNvPr id="39942" name="textruta 2">
            <a:extLst>
              <a:ext uri="{FF2B5EF4-FFF2-40B4-BE49-F238E27FC236}">
                <a16:creationId xmlns:a16="http://schemas.microsoft.com/office/drawing/2014/main" id="{ED58E7C4-3EFF-6248-A7B2-D2593BD8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98" y="912017"/>
            <a:ext cx="13489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dirty="0"/>
              <a:t>Återfall</a:t>
            </a:r>
          </a:p>
        </p:txBody>
      </p:sp>
      <p:sp>
        <p:nvSpPr>
          <p:cNvPr id="39943" name="textruta 8">
            <a:extLst>
              <a:ext uri="{FF2B5EF4-FFF2-40B4-BE49-F238E27FC236}">
                <a16:creationId xmlns:a16="http://schemas.microsoft.com/office/drawing/2014/main" id="{42025963-E62F-204F-B1F0-0667AA29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531" y="912017"/>
            <a:ext cx="19978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dirty="0"/>
              <a:t>Bröstcancer mortalitet</a:t>
            </a:r>
          </a:p>
        </p:txBody>
      </p:sp>
    </p:spTree>
    <p:extLst>
      <p:ext uri="{BB962C8B-B14F-4D97-AF65-F5344CB8AC3E}">
        <p14:creationId xmlns:p14="http://schemas.microsoft.com/office/powerpoint/2010/main" val="224849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6410A28-9EAE-468A-B9C9-76745309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56251"/>
            <a:ext cx="7772400" cy="1102519"/>
          </a:xfrm>
        </p:spPr>
        <p:txBody>
          <a:bodyPr/>
          <a:lstStyle/>
          <a:p>
            <a:r>
              <a:rPr lang="sv-SE" dirty="0"/>
              <a:t>Frågor inför föreläsningen?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C8FCC72-CA56-42C7-B887-76A93CEAC07C}"/>
              </a:ext>
            </a:extLst>
          </p:cNvPr>
          <p:cNvSpPr txBox="1"/>
          <p:nvPr/>
        </p:nvSpPr>
        <p:spPr>
          <a:xfrm>
            <a:off x="611619" y="1877245"/>
            <a:ext cx="7654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Vad skiljer en cancercell från en vanlig cell?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Hur kan vi med läkemedel angripa cancersjukdom?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Hur stor ska vinsten vara för att en behandling ska vara värd biverkningarna och risken för komplikationer?</a:t>
            </a:r>
            <a:br>
              <a:rPr lang="sv-SE" sz="1800" dirty="0"/>
            </a:br>
            <a:br>
              <a:rPr lang="sv-SE" sz="1800" dirty="0"/>
            </a:br>
            <a:br>
              <a:rPr lang="sv-SE" sz="1800" dirty="0">
                <a:solidFill>
                  <a:schemeClr val="bg1"/>
                </a:solidFill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61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56B7B4-9E0A-4EB1-9A69-D48301505B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704109" y="1039091"/>
            <a:ext cx="5220393" cy="3560719"/>
          </a:xfrm>
          <a:noFill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BF6333A-40AD-4824-A434-0EA9652C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91" y="4599810"/>
            <a:ext cx="4159028" cy="3429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9ECFE62-40DF-48D0-A636-3700DEE9D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09" y="200790"/>
            <a:ext cx="5863576" cy="7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innehåll 2">
            <a:extLst>
              <a:ext uri="{FF2B5EF4-FFF2-40B4-BE49-F238E27FC236}">
                <a16:creationId xmlns:a16="http://schemas.microsoft.com/office/drawing/2014/main" id="{BDC5FF8D-2DF7-41F3-A3C5-CFF8100FD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411957"/>
            <a:ext cx="6172200" cy="3394472"/>
          </a:xfrm>
        </p:spPr>
        <p:txBody>
          <a:bodyPr/>
          <a:lstStyle/>
          <a:p>
            <a:endParaRPr lang="sv-SE" altLang="sv-SE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29EA61C1-E189-4DD8-BF7C-4758CC0D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41685"/>
            <a:ext cx="6315075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38E2A3F0-91B5-46B8-9FC7-528CF66A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01379"/>
            <a:ext cx="5801916" cy="31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ruta 6">
            <a:extLst>
              <a:ext uri="{FF2B5EF4-FFF2-40B4-BE49-F238E27FC236}">
                <a16:creationId xmlns:a16="http://schemas.microsoft.com/office/drawing/2014/main" id="{05CC82B9-E17D-4B6D-95B6-95871607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404" y="2456260"/>
            <a:ext cx="13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/>
              <a:t>Återfall</a:t>
            </a:r>
          </a:p>
        </p:txBody>
      </p:sp>
      <p:sp>
        <p:nvSpPr>
          <p:cNvPr id="43015" name="textruta 7">
            <a:extLst>
              <a:ext uri="{FF2B5EF4-FFF2-40B4-BE49-F238E27FC236}">
                <a16:creationId xmlns:a16="http://schemas.microsoft.com/office/drawing/2014/main" id="{032BFB3D-D8A1-4BCC-97DF-F0989058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456260"/>
            <a:ext cx="1997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/>
              <a:t>Bröstcancer mortalitet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B742E149-10B3-0341-8812-A11C716A2026}"/>
              </a:ext>
            </a:extLst>
          </p:cNvPr>
          <p:cNvGrpSpPr>
            <a:grpSpLocks/>
          </p:cNvGrpSpPr>
          <p:nvPr/>
        </p:nvGrpSpPr>
        <p:grpSpPr bwMode="auto">
          <a:xfrm>
            <a:off x="3863898" y="250031"/>
            <a:ext cx="4114800" cy="4643438"/>
            <a:chOff x="1968" y="240"/>
            <a:chExt cx="3456" cy="3900"/>
          </a:xfrm>
        </p:grpSpPr>
        <p:pic>
          <p:nvPicPr>
            <p:cNvPr id="24592" name="Picture 3">
              <a:extLst>
                <a:ext uri="{FF2B5EF4-FFF2-40B4-BE49-F238E27FC236}">
                  <a16:creationId xmlns:a16="http://schemas.microsoft.com/office/drawing/2014/main" id="{A7190EA9-0B67-7342-BE3B-AD7B236F0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2000" contras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0"/>
              <a:ext cx="3331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4">
              <a:extLst>
                <a:ext uri="{FF2B5EF4-FFF2-40B4-BE49-F238E27FC236}">
                  <a16:creationId xmlns:a16="http://schemas.microsoft.com/office/drawing/2014/main" id="{40797B6E-5E84-944D-8331-154CEC137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672"/>
              <a:ext cx="8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Hypotalamus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4" name="Text Box 5">
              <a:extLst>
                <a:ext uri="{FF2B5EF4-FFF2-40B4-BE49-F238E27FC236}">
                  <a16:creationId xmlns:a16="http://schemas.microsoft.com/office/drawing/2014/main" id="{693D8E7A-E0C0-FC48-92A7-0B7A3127B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88"/>
              <a:ext cx="6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5" name="Text Box 6">
              <a:extLst>
                <a:ext uri="{FF2B5EF4-FFF2-40B4-BE49-F238E27FC236}">
                  <a16:creationId xmlns:a16="http://schemas.microsoft.com/office/drawing/2014/main" id="{62ECDBD9-758D-424E-A9FB-93B25987B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968"/>
              <a:ext cx="8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Äggstock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6" name="Text Box 7">
              <a:extLst>
                <a:ext uri="{FF2B5EF4-FFF2-40B4-BE49-F238E27FC236}">
                  <a16:creationId xmlns:a16="http://schemas.microsoft.com/office/drawing/2014/main" id="{C8D4F900-C7CB-AD46-83B3-B93F7B0E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872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sv-SE" altLang="sv-SE" sz="1200" b="1" dirty="0">
                  <a:solidFill>
                    <a:srgbClr val="FF0000"/>
                  </a:solidFill>
                  <a:latin typeface="Times" pitchFamily="2" charset="0"/>
                </a:rPr>
                <a:t>Binjure</a:t>
              </a:r>
              <a:endParaRPr lang="sv-SE" altLang="sv-SE" sz="1350" b="1" dirty="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7" name="Text Box 8">
              <a:extLst>
                <a:ext uri="{FF2B5EF4-FFF2-40B4-BE49-F238E27FC236}">
                  <a16:creationId xmlns:a16="http://schemas.microsoft.com/office/drawing/2014/main" id="{0CC650E1-5AB0-0A4A-99C4-4837C6150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Prolactin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GH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8" name="Text Box 9">
              <a:extLst>
                <a:ext uri="{FF2B5EF4-FFF2-40B4-BE49-F238E27FC236}">
                  <a16:creationId xmlns:a16="http://schemas.microsoft.com/office/drawing/2014/main" id="{D8B104D5-FDCE-5944-8B11-3889E4EFE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832"/>
              <a:ext cx="8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350" b="1">
                  <a:solidFill>
                    <a:srgbClr val="FF0000"/>
                  </a:solidFill>
                  <a:latin typeface="Times" pitchFamily="2" charset="0"/>
                </a:rPr>
                <a:t>Östrogen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Progesteron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599" name="Text Box 10">
              <a:extLst>
                <a:ext uri="{FF2B5EF4-FFF2-40B4-BE49-F238E27FC236}">
                  <a16:creationId xmlns:a16="http://schemas.microsoft.com/office/drawing/2014/main" id="{B4E7F0CE-46E5-5B4D-A15A-10F05B7FA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408"/>
              <a:ext cx="1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Perifera vävnader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T e fett, brösttumör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0" name="Text Box 11">
              <a:extLst>
                <a:ext uri="{FF2B5EF4-FFF2-40B4-BE49-F238E27FC236}">
                  <a16:creationId xmlns:a16="http://schemas.microsoft.com/office/drawing/2014/main" id="{0320F420-BC99-B348-84F3-DA7188F64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888"/>
              <a:ext cx="8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350" b="1">
                  <a:solidFill>
                    <a:srgbClr val="FF0000"/>
                  </a:solidFill>
                  <a:latin typeface="Times" pitchFamily="2" charset="0"/>
                </a:rPr>
                <a:t>Östrogen</a:t>
              </a:r>
              <a:endParaRPr lang="sv-SE" altLang="sv-SE" sz="135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1" name="Text Box 12">
              <a:extLst>
                <a:ext uri="{FF2B5EF4-FFF2-40B4-BE49-F238E27FC236}">
                  <a16:creationId xmlns:a16="http://schemas.microsoft.com/office/drawing/2014/main" id="{94098F15-19CF-B648-B24F-B53E7F32E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928"/>
              <a:ext cx="96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Androstendion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2" name="Text Box 13">
              <a:extLst>
                <a:ext uri="{FF2B5EF4-FFF2-40B4-BE49-F238E27FC236}">
                  <a16:creationId xmlns:a16="http://schemas.microsoft.com/office/drawing/2014/main" id="{43665FDE-D153-B14F-90EB-48F58619A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88"/>
              <a:ext cx="96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Progesteron</a:t>
              </a:r>
              <a:endParaRPr lang="sv-SE" altLang="sv-SE" sz="135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3" name="Text Box 14">
              <a:extLst>
                <a:ext uri="{FF2B5EF4-FFF2-40B4-BE49-F238E27FC236}">
                  <a16:creationId xmlns:a16="http://schemas.microsoft.com/office/drawing/2014/main" id="{DE76E111-170C-4346-8F5D-454722AD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92"/>
              <a:ext cx="105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Corticosteroider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4" name="Text Box 15">
              <a:extLst>
                <a:ext uri="{FF2B5EF4-FFF2-40B4-BE49-F238E27FC236}">
                  <a16:creationId xmlns:a16="http://schemas.microsoft.com/office/drawing/2014/main" id="{41BD20A4-9550-A74F-929B-48AC4811A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6930">
              <a:off x="2171" y="1421"/>
              <a:ext cx="8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FSH+LH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5" name="Text Box 16">
              <a:extLst>
                <a:ext uri="{FF2B5EF4-FFF2-40B4-BE49-F238E27FC236}">
                  <a16:creationId xmlns:a16="http://schemas.microsoft.com/office/drawing/2014/main" id="{921F0ECC-1325-2645-94B9-0C84D811E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29476">
              <a:off x="4080" y="1334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ACTH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6" name="Text Box 17">
              <a:extLst>
                <a:ext uri="{FF2B5EF4-FFF2-40B4-BE49-F238E27FC236}">
                  <a16:creationId xmlns:a16="http://schemas.microsoft.com/office/drawing/2014/main" id="{AAE8ADE2-F557-884B-9C66-D6B11A6B0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32"/>
              <a:ext cx="10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350">
                  <a:solidFill>
                    <a:srgbClr val="000099"/>
                  </a:solidFill>
                  <a:latin typeface="Times" pitchFamily="2" charset="0"/>
                </a:rPr>
                <a:t>Före menopaus</a:t>
              </a:r>
              <a:endParaRPr lang="sv-SE" altLang="sv-SE" sz="135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7" name="Text Box 18">
              <a:extLst>
                <a:ext uri="{FF2B5EF4-FFF2-40B4-BE49-F238E27FC236}">
                  <a16:creationId xmlns:a16="http://schemas.microsoft.com/office/drawing/2014/main" id="{811D2CFE-705C-FB49-9C5F-8E22525C6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432"/>
              <a:ext cx="10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350">
                  <a:solidFill>
                    <a:srgbClr val="000099"/>
                  </a:solidFill>
                  <a:latin typeface="Times" pitchFamily="2" charset="0"/>
                </a:rPr>
                <a:t>Efter menopaus</a:t>
              </a:r>
              <a:endParaRPr lang="sv-SE" altLang="sv-SE" sz="135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08" name="Line 19">
              <a:extLst>
                <a:ext uri="{FF2B5EF4-FFF2-40B4-BE49-F238E27FC236}">
                  <a16:creationId xmlns:a16="http://schemas.microsoft.com/office/drawing/2014/main" id="{8836F332-9E99-D348-A98C-14A84F990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36" y="864"/>
              <a:ext cx="288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013"/>
            </a:p>
          </p:txBody>
        </p:sp>
        <p:sp>
          <p:nvSpPr>
            <p:cNvPr id="24609" name="Text Box 20">
              <a:extLst>
                <a:ext uri="{FF2B5EF4-FFF2-40B4-BE49-F238E27FC236}">
                  <a16:creationId xmlns:a16="http://schemas.microsoft.com/office/drawing/2014/main" id="{ED566EDA-831E-A540-B615-C35C17CD9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864"/>
              <a:ext cx="1056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050" b="1">
                  <a:solidFill>
                    <a:srgbClr val="FF0000"/>
                  </a:solidFill>
                  <a:latin typeface="Times" pitchFamily="2" charset="0"/>
                </a:rPr>
                <a:t>Testosteron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050" b="1">
                  <a:solidFill>
                    <a:srgbClr val="FF0000"/>
                  </a:solidFill>
                  <a:latin typeface="Times" pitchFamily="2" charset="0"/>
                </a:rPr>
                <a:t>Corticosteroider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10" name="Text Box 21">
              <a:extLst>
                <a:ext uri="{FF2B5EF4-FFF2-40B4-BE49-F238E27FC236}">
                  <a16:creationId xmlns:a16="http://schemas.microsoft.com/office/drawing/2014/main" id="{A32C4DFA-CB3C-1F42-BE39-FD78A668F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8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Östrogen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sv-SE" altLang="sv-SE" sz="600" b="1">
                  <a:solidFill>
                    <a:srgbClr val="FF0000"/>
                  </a:solidFill>
                  <a:latin typeface="Times" pitchFamily="2" charset="0"/>
                </a:rPr>
                <a:t>Androgen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4611" name="Line 22">
              <a:extLst>
                <a:ext uri="{FF2B5EF4-FFF2-40B4-BE49-F238E27FC236}">
                  <a16:creationId xmlns:a16="http://schemas.microsoft.com/office/drawing/2014/main" id="{13E098F9-130D-0B44-B6EC-8FF751750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864"/>
              <a:ext cx="336" cy="14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013"/>
            </a:p>
          </p:txBody>
        </p:sp>
        <p:sp>
          <p:nvSpPr>
            <p:cNvPr id="24612" name="Text Box 23">
              <a:extLst>
                <a:ext uri="{FF2B5EF4-FFF2-40B4-BE49-F238E27FC236}">
                  <a16:creationId xmlns:a16="http://schemas.microsoft.com/office/drawing/2014/main" id="{0CBC9762-C61C-5947-A56C-33FCC3053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12"/>
              <a:ext cx="8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200" b="1">
                  <a:solidFill>
                    <a:srgbClr val="FF0000"/>
                  </a:solidFill>
                  <a:latin typeface="Times" pitchFamily="2" charset="0"/>
                </a:rPr>
                <a:t>LHRH</a:t>
              </a:r>
              <a:endParaRPr lang="sv-SE" altLang="sv-SE" sz="135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BBCDD66-0E42-E24E-9CA0-0B9537D5F1EC}"/>
              </a:ext>
            </a:extLst>
          </p:cNvPr>
          <p:cNvSpPr/>
          <p:nvPr/>
        </p:nvSpPr>
        <p:spPr>
          <a:xfrm>
            <a:off x="318747" y="595104"/>
            <a:ext cx="2931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sv-SE" altLang="sv-SE" sz="2000" dirty="0">
                <a:latin typeface="Times" pitchFamily="2" charset="0"/>
              </a:rPr>
              <a:t>Östrogensyntes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DCA185B-9DC3-4AD4-ABCE-F43F3FBC3097}"/>
              </a:ext>
            </a:extLst>
          </p:cNvPr>
          <p:cNvSpPr txBox="1"/>
          <p:nvPr/>
        </p:nvSpPr>
        <p:spPr>
          <a:xfrm>
            <a:off x="233477" y="1670144"/>
            <a:ext cx="37054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Premenopausal</a:t>
            </a:r>
            <a:endParaRPr lang="sv-SE" dirty="0"/>
          </a:p>
          <a:p>
            <a:endParaRPr lang="sv-SE" dirty="0"/>
          </a:p>
          <a:p>
            <a:r>
              <a:rPr lang="sv-SE" dirty="0"/>
              <a:t>Postmenopausal</a:t>
            </a:r>
            <a:r>
              <a:rPr lang="sv-SE" sz="1600" dirty="0"/>
              <a:t>(medelålder 52år)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Bilateralt </a:t>
            </a:r>
            <a:r>
              <a:rPr lang="sv-SE" sz="1600" dirty="0" err="1"/>
              <a:t>ooforektomi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&gt;60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Om &lt;60 år 1-års menstruationsfrihet utan påverkan av antikonception</a:t>
            </a:r>
          </a:p>
        </p:txBody>
      </p:sp>
    </p:spTree>
    <p:extLst>
      <p:ext uri="{BB962C8B-B14F-4D97-AF65-F5344CB8AC3E}">
        <p14:creationId xmlns:p14="http://schemas.microsoft.com/office/powerpoint/2010/main" val="45328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0FE0BB6-4069-8A4B-B145-120D18825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sv-SE" dirty="0" err="1"/>
              <a:t>Biverkningar</a:t>
            </a:r>
            <a:r>
              <a:rPr lang="en-US" altLang="sv-SE" dirty="0"/>
              <a:t> av </a:t>
            </a:r>
            <a:r>
              <a:rPr lang="en-US" altLang="sv-SE" dirty="0" err="1"/>
              <a:t>endokrin</a:t>
            </a:r>
            <a:r>
              <a:rPr lang="en-US" altLang="sv-SE" dirty="0"/>
              <a:t> </a:t>
            </a:r>
            <a:r>
              <a:rPr lang="en-US" altLang="sv-SE" dirty="0" err="1"/>
              <a:t>behandling</a:t>
            </a:r>
            <a:endParaRPr lang="en-US" altLang="sv-SE" dirty="0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9735A0F-4D64-554D-AD27-C7D7BC28A7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36728" y="1369219"/>
            <a:ext cx="4078122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359819" algn="l"/>
              </a:tabLst>
            </a:pPr>
            <a:r>
              <a:rPr lang="en-US" altLang="sv-SE" sz="2200" dirty="0" err="1">
                <a:solidFill>
                  <a:schemeClr val="tx2"/>
                </a:solidFill>
              </a:rPr>
              <a:t>Östrogenbristsymptom</a:t>
            </a:r>
            <a:endParaRPr lang="en-US" altLang="sv-SE" sz="22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2200" dirty="0">
                <a:solidFill>
                  <a:schemeClr val="tx2"/>
                </a:solidFill>
              </a:rPr>
              <a:t>(</a:t>
            </a:r>
            <a:r>
              <a:rPr lang="en-US" altLang="sv-SE" sz="2200" dirty="0" err="1">
                <a:solidFill>
                  <a:schemeClr val="tx2"/>
                </a:solidFill>
              </a:rPr>
              <a:t>klimakteriebesvär</a:t>
            </a:r>
            <a:r>
              <a:rPr lang="en-US" altLang="sv-SE" sz="22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  <a:tabLst>
                <a:tab pos="2359819" algn="l"/>
              </a:tabLst>
            </a:pPr>
            <a:endParaRPr lang="en-US" altLang="sv-SE" sz="135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Vallningar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Sömnbesvär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Energilöshet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>
                <a:solidFill>
                  <a:schemeClr val="tx2"/>
                </a:solidFill>
              </a:rPr>
              <a:t>Depression</a:t>
            </a: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Håravfall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Nedsatt</a:t>
            </a:r>
            <a:r>
              <a:rPr lang="en-US" altLang="sv-SE" sz="1500" dirty="0">
                <a:solidFill>
                  <a:schemeClr val="tx2"/>
                </a:solidFill>
              </a:rPr>
              <a:t> </a:t>
            </a:r>
            <a:r>
              <a:rPr lang="en-US" altLang="sv-SE" sz="1500" dirty="0" err="1">
                <a:solidFill>
                  <a:schemeClr val="tx2"/>
                </a:solidFill>
              </a:rPr>
              <a:t>sexuell</a:t>
            </a:r>
            <a:r>
              <a:rPr lang="en-US" altLang="sv-SE" sz="1500" dirty="0">
                <a:solidFill>
                  <a:schemeClr val="tx2"/>
                </a:solidFill>
              </a:rPr>
              <a:t> </a:t>
            </a:r>
            <a:r>
              <a:rPr lang="en-US" altLang="sv-SE" sz="1500" dirty="0" err="1">
                <a:solidFill>
                  <a:schemeClr val="tx2"/>
                </a:solidFill>
              </a:rPr>
              <a:t>funktion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500" dirty="0" err="1">
                <a:solidFill>
                  <a:schemeClr val="tx2"/>
                </a:solidFill>
              </a:rPr>
              <a:t>Viktökning</a:t>
            </a:r>
            <a:endParaRPr lang="en-US" altLang="sv-SE" sz="15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endParaRPr lang="en-US" altLang="sv-SE" sz="1500" dirty="0">
              <a:solidFill>
                <a:srgbClr val="FFFF00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89341AC-E5ED-44AA-A496-4113963FD8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359819" algn="l"/>
              </a:tabLst>
            </a:pPr>
            <a:r>
              <a:rPr lang="en-US" altLang="sv-SE" dirty="0" err="1">
                <a:solidFill>
                  <a:schemeClr val="tx2"/>
                </a:solidFill>
              </a:rPr>
              <a:t>Specifika</a:t>
            </a:r>
            <a:r>
              <a:rPr lang="en-US" altLang="sv-SE" dirty="0">
                <a:solidFill>
                  <a:schemeClr val="tx2"/>
                </a:solidFill>
              </a:rPr>
              <a:t> </a:t>
            </a:r>
            <a:r>
              <a:rPr lang="en-US" altLang="sv-SE" dirty="0" err="1">
                <a:solidFill>
                  <a:schemeClr val="tx2"/>
                </a:solidFill>
              </a:rPr>
              <a:t>biverkningar</a:t>
            </a:r>
            <a:endParaRPr lang="en-US" altLang="sv-SE" dirty="0">
              <a:solidFill>
                <a:schemeClr val="tx2"/>
              </a:solidFill>
            </a:endParaRPr>
          </a:p>
          <a:p>
            <a:pPr marL="342900" lvl="1" indent="0">
              <a:buNone/>
              <a:tabLst>
                <a:tab pos="2359819" algn="l"/>
              </a:tabLst>
            </a:pPr>
            <a:endParaRPr lang="en-US" altLang="sv-SE" sz="135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650" u="sng" dirty="0">
                <a:solidFill>
                  <a:schemeClr val="tx2"/>
                </a:solidFill>
              </a:rPr>
              <a:t>Tamoxifen</a:t>
            </a: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300" dirty="0" err="1">
                <a:solidFill>
                  <a:schemeClr val="tx2"/>
                </a:solidFill>
              </a:rPr>
              <a:t>Ökad</a:t>
            </a:r>
            <a:r>
              <a:rPr lang="en-US" altLang="sv-SE" sz="1300" dirty="0">
                <a:solidFill>
                  <a:schemeClr val="tx2"/>
                </a:solidFill>
              </a:rPr>
              <a:t> risk för uterus cancer </a:t>
            </a:r>
            <a:r>
              <a:rPr lang="en-US" altLang="sv-SE" sz="1300" dirty="0" err="1">
                <a:solidFill>
                  <a:schemeClr val="tx2"/>
                </a:solidFill>
              </a:rPr>
              <a:t>och</a:t>
            </a:r>
            <a:r>
              <a:rPr lang="en-US" altLang="sv-SE" sz="1300" dirty="0">
                <a:solidFill>
                  <a:schemeClr val="tx2"/>
                </a:solidFill>
              </a:rPr>
              <a:t> </a:t>
            </a:r>
            <a:r>
              <a:rPr lang="en-US" altLang="sv-SE" sz="1300" dirty="0" err="1">
                <a:solidFill>
                  <a:schemeClr val="tx2"/>
                </a:solidFill>
              </a:rPr>
              <a:t>tromboembolism</a:t>
            </a:r>
            <a:r>
              <a:rPr lang="en-US" altLang="sv-SE" sz="1300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  <a:tabLst>
                <a:tab pos="2359819" algn="l"/>
              </a:tabLst>
            </a:pPr>
            <a:endParaRPr lang="en-US" altLang="sv-SE" sz="13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650" u="sng" dirty="0" err="1">
                <a:solidFill>
                  <a:schemeClr val="tx2"/>
                </a:solidFill>
              </a:rPr>
              <a:t>Aromatashämmare</a:t>
            </a:r>
            <a:endParaRPr lang="en-US" altLang="sv-SE" sz="1650" u="sng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300" dirty="0" err="1">
                <a:solidFill>
                  <a:schemeClr val="tx2"/>
                </a:solidFill>
              </a:rPr>
              <a:t>Ledstelhet</a:t>
            </a:r>
            <a:endParaRPr lang="en-US" altLang="sv-SE" sz="13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300" dirty="0" err="1">
                <a:solidFill>
                  <a:schemeClr val="tx2"/>
                </a:solidFill>
              </a:rPr>
              <a:t>Osteoporos</a:t>
            </a:r>
            <a:r>
              <a:rPr lang="en-US" altLang="sv-SE" sz="1300" dirty="0">
                <a:solidFill>
                  <a:schemeClr val="tx2"/>
                </a:solidFill>
              </a:rPr>
              <a:t> med </a:t>
            </a:r>
            <a:r>
              <a:rPr lang="en-US" altLang="sv-SE" sz="1300" dirty="0" err="1">
                <a:solidFill>
                  <a:schemeClr val="tx2"/>
                </a:solidFill>
              </a:rPr>
              <a:t>ökad</a:t>
            </a:r>
            <a:r>
              <a:rPr lang="en-US" altLang="sv-SE" sz="1300" dirty="0">
                <a:solidFill>
                  <a:schemeClr val="tx2"/>
                </a:solidFill>
              </a:rPr>
              <a:t> </a:t>
            </a:r>
            <a:r>
              <a:rPr lang="en-US" altLang="sv-SE" sz="1300" dirty="0" err="1">
                <a:solidFill>
                  <a:schemeClr val="tx2"/>
                </a:solidFill>
              </a:rPr>
              <a:t>frakturrisk</a:t>
            </a:r>
            <a:endParaRPr lang="en-US" altLang="sv-SE" sz="13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300" dirty="0" err="1">
                <a:solidFill>
                  <a:schemeClr val="tx2"/>
                </a:solidFill>
              </a:rPr>
              <a:t>Torra</a:t>
            </a:r>
            <a:r>
              <a:rPr lang="en-US" altLang="sv-SE" sz="1300" dirty="0">
                <a:solidFill>
                  <a:schemeClr val="tx2"/>
                </a:solidFill>
              </a:rPr>
              <a:t> </a:t>
            </a:r>
            <a:r>
              <a:rPr lang="en-US" altLang="sv-SE" sz="1300" dirty="0" err="1">
                <a:solidFill>
                  <a:schemeClr val="tx2"/>
                </a:solidFill>
              </a:rPr>
              <a:t>slemhinnor</a:t>
            </a:r>
            <a:r>
              <a:rPr lang="en-US" altLang="sv-SE" sz="1300" dirty="0">
                <a:solidFill>
                  <a:schemeClr val="tx2"/>
                </a:solidFill>
              </a:rPr>
              <a:t>  </a:t>
            </a: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300" dirty="0" err="1">
                <a:solidFill>
                  <a:schemeClr val="tx2"/>
                </a:solidFill>
              </a:rPr>
              <a:t>Kardiovaskulär</a:t>
            </a:r>
            <a:r>
              <a:rPr lang="en-US" altLang="sv-SE" sz="1300" dirty="0">
                <a:solidFill>
                  <a:schemeClr val="tx2"/>
                </a:solidFill>
              </a:rPr>
              <a:t> </a:t>
            </a:r>
            <a:r>
              <a:rPr lang="en-US" altLang="sv-SE" sz="1300" dirty="0" err="1">
                <a:solidFill>
                  <a:schemeClr val="tx2"/>
                </a:solidFill>
              </a:rPr>
              <a:t>sjuklighet</a:t>
            </a:r>
            <a:r>
              <a:rPr lang="en-US" altLang="sv-SE" sz="1300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  <a:tabLst>
                <a:tab pos="2359819" algn="l"/>
              </a:tabLst>
            </a:pPr>
            <a:endParaRPr lang="en-US" altLang="sv-SE" sz="1400" dirty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2359819" algn="l"/>
              </a:tabLst>
            </a:pPr>
            <a:r>
              <a:rPr lang="en-US" altLang="sv-SE" sz="1200" dirty="0">
                <a:solidFill>
                  <a:schemeClr val="tx2"/>
                </a:solidFill>
              </a:rPr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7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Bildobjekt 4">
            <a:extLst>
              <a:ext uri="{FF2B5EF4-FFF2-40B4-BE49-F238E27FC236}">
                <a16:creationId xmlns:a16="http://schemas.microsoft.com/office/drawing/2014/main" id="{FAD9AFDB-0CAB-467E-9F5B-90AE5AA6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7" y="130590"/>
            <a:ext cx="6894909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ruta 5">
            <a:extLst>
              <a:ext uri="{FF2B5EF4-FFF2-40B4-BE49-F238E27FC236}">
                <a16:creationId xmlns:a16="http://schemas.microsoft.com/office/drawing/2014/main" id="{BFE167E5-0921-40EC-9A91-3E4F32FE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97" y="4651394"/>
            <a:ext cx="29968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350" dirty="0"/>
              <a:t>Nationella Vårdprogrammet</a:t>
            </a:r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561F6ADF-1BF6-437A-A15F-32DABC1C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40" y="947007"/>
            <a:ext cx="6634163" cy="4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252C09-DA29-45DC-A425-7611066C3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73" y="908049"/>
            <a:ext cx="4167853" cy="405245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8B1A987-769F-4CE8-9D1C-C1F52598B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36" y="4232969"/>
            <a:ext cx="2698955" cy="60353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1F22E6B-F034-4413-9467-89616D0B74B5}"/>
              </a:ext>
            </a:extLst>
          </p:cNvPr>
          <p:cNvSpPr txBox="1"/>
          <p:nvPr/>
        </p:nvSpPr>
        <p:spPr>
          <a:xfrm>
            <a:off x="812800" y="104120"/>
            <a:ext cx="68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Kommande nyhet </a:t>
            </a:r>
            <a:r>
              <a:rPr lang="sv-SE" sz="2400" dirty="0" err="1"/>
              <a:t>adjuvant</a:t>
            </a:r>
            <a:r>
              <a:rPr lang="sv-SE" sz="2400" dirty="0"/>
              <a:t>? - CDK4/6-hämmare</a:t>
            </a:r>
          </a:p>
        </p:txBody>
      </p:sp>
    </p:spTree>
    <p:extLst>
      <p:ext uri="{BB962C8B-B14F-4D97-AF65-F5344CB8AC3E}">
        <p14:creationId xmlns:p14="http://schemas.microsoft.com/office/powerpoint/2010/main" val="2938966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A5866C4-DF74-4AA9-835C-06678C6E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24" y="4317205"/>
            <a:ext cx="3543427" cy="62009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DB99A00-667D-4FAF-AAF5-FD88A099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3" y="4317205"/>
            <a:ext cx="3549705" cy="505833"/>
          </a:xfrm>
          <a:prstGeom prst="rect">
            <a:avLst/>
          </a:prstGeom>
        </p:spPr>
      </p:pic>
      <p:pic>
        <p:nvPicPr>
          <p:cNvPr id="15" name="Picture 15" descr="Chart&#10;&#10;Description automatically generated">
            <a:extLst>
              <a:ext uri="{FF2B5EF4-FFF2-40B4-BE49-F238E27FC236}">
                <a16:creationId xmlns:a16="http://schemas.microsoft.com/office/drawing/2014/main" id="{21923BF1-BDB9-475D-90E8-B2373348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62" y="1047230"/>
            <a:ext cx="4378174" cy="2912713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A60B4BF4-F95B-44C1-BF61-149E10868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5" y="808543"/>
            <a:ext cx="4379275" cy="31514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C459111-C662-4732-A92A-3280C9F4F373}"/>
              </a:ext>
            </a:extLst>
          </p:cNvPr>
          <p:cNvSpPr txBox="1"/>
          <p:nvPr/>
        </p:nvSpPr>
        <p:spPr>
          <a:xfrm>
            <a:off x="501578" y="202836"/>
            <a:ext cx="79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Patienter opererade för bröstcancer(</a:t>
            </a:r>
            <a:r>
              <a:rPr lang="sv-SE" sz="2400" dirty="0" err="1"/>
              <a:t>adjuvant</a:t>
            </a:r>
            <a:r>
              <a:rPr lang="sv-S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08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ubrik 1">
            <a:extLst>
              <a:ext uri="{FF2B5EF4-FFF2-40B4-BE49-F238E27FC236}">
                <a16:creationId xmlns:a16="http://schemas.microsoft.com/office/drawing/2014/main" id="{51FFC492-26BD-4E7A-B0CF-77ED6DC68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Sammanfattning endokrin terapi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282FD3-DDFF-4EC0-A0C8-DD43D49053D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369219"/>
            <a:ext cx="3943350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altLang="sv-SE" sz="1500" dirty="0"/>
              <a:t>Alla patienter opererade för hormonreceptorpositiv bröstcancer. ER &gt;10% </a:t>
            </a:r>
          </a:p>
          <a:p>
            <a:pPr marL="0" indent="0">
              <a:buNone/>
            </a:pPr>
            <a:r>
              <a:rPr lang="sv-SE" altLang="sv-SE" sz="1200" dirty="0" err="1"/>
              <a:t>Ev</a:t>
            </a:r>
            <a:r>
              <a:rPr lang="sv-SE" altLang="sv-SE" sz="1200" dirty="0"/>
              <a:t> undantag äldre &lt;10mm, </a:t>
            </a:r>
            <a:r>
              <a:rPr lang="sv-SE" altLang="sv-SE" sz="1200" dirty="0" err="1"/>
              <a:t>Lum</a:t>
            </a:r>
            <a:r>
              <a:rPr lang="sv-SE" altLang="sv-SE" sz="1200" dirty="0"/>
              <a:t> A </a:t>
            </a:r>
          </a:p>
          <a:p>
            <a:pPr marL="0" indent="0">
              <a:buNone/>
            </a:pPr>
            <a:r>
              <a:rPr lang="sv-SE" sz="1500" dirty="0"/>
              <a:t>Väsentligen likvärdig relativ effekt(ålder, N-status..)</a:t>
            </a:r>
          </a:p>
          <a:p>
            <a:pPr marL="0" indent="0">
              <a:buNone/>
            </a:pPr>
            <a:r>
              <a:rPr lang="sv-SE" sz="1500" dirty="0"/>
              <a:t>Lågriskgrupp mindre absolut effekt. Högriskgrupp får en större absolut effekt</a:t>
            </a:r>
            <a:endParaRPr lang="sv-SE" altLang="sv-SE" sz="1500" dirty="0"/>
          </a:p>
          <a:p>
            <a:pPr marL="0" indent="0">
              <a:buNone/>
            </a:pPr>
            <a:r>
              <a:rPr lang="sv-SE" altLang="sv-SE" sz="1500" dirty="0"/>
              <a:t>Standardbehandlingen är 5 år</a:t>
            </a:r>
          </a:p>
          <a:p>
            <a:pPr marL="0" indent="0">
              <a:buNone/>
            </a:pPr>
            <a:r>
              <a:rPr lang="sv-SE" altLang="sv-SE" sz="1500" dirty="0"/>
              <a:t>Patienter opererade för högrisktumörer</a:t>
            </a:r>
            <a:r>
              <a:rPr lang="sv-SE" altLang="sv-SE" sz="1400" dirty="0"/>
              <a:t>(N+ T3-4)</a:t>
            </a:r>
            <a:r>
              <a:rPr lang="sv-SE" altLang="sv-SE" sz="1500" dirty="0"/>
              <a:t> bör värderas för förlängd endokrin terapi</a:t>
            </a:r>
          </a:p>
          <a:p>
            <a:r>
              <a:rPr lang="sv-SE" altLang="sv-SE" sz="1400" dirty="0"/>
              <a:t>om primära endokrina terapin år 1-5 varit </a:t>
            </a:r>
            <a:r>
              <a:rPr lang="sv-SE" altLang="sv-SE" sz="1400" dirty="0" err="1"/>
              <a:t>Tamoxifen</a:t>
            </a:r>
            <a:r>
              <a:rPr lang="sv-SE" altLang="sv-SE" sz="1400" dirty="0"/>
              <a:t> ge </a:t>
            </a:r>
            <a:r>
              <a:rPr lang="sv-SE" altLang="sv-SE" sz="1400" dirty="0" err="1"/>
              <a:t>aromatashämmare</a:t>
            </a:r>
            <a:r>
              <a:rPr lang="sv-SE" altLang="sv-SE" sz="1400" dirty="0"/>
              <a:t> år 5-10.</a:t>
            </a:r>
          </a:p>
          <a:p>
            <a:r>
              <a:rPr lang="sv-SE" altLang="sv-SE" sz="1400" dirty="0"/>
              <a:t>finns också studier med </a:t>
            </a:r>
            <a:r>
              <a:rPr lang="sv-SE" altLang="sv-SE" sz="1400" dirty="0" err="1"/>
              <a:t>aromatashämmare</a:t>
            </a:r>
            <a:r>
              <a:rPr lang="sv-SE" altLang="sv-SE" sz="1400" dirty="0"/>
              <a:t> efter 5 års AI men med här måste biverkningar värderas mot nyttan </a:t>
            </a:r>
            <a:r>
              <a:rPr lang="sv-SE" altLang="sv-SE" sz="1400" i="1" dirty="0"/>
              <a:t>–</a:t>
            </a:r>
            <a:r>
              <a:rPr lang="sv-SE" altLang="sv-SE" sz="1400" dirty="0"/>
              <a:t>7-8 års behandling</a:t>
            </a:r>
          </a:p>
          <a:p>
            <a:pPr marL="0" indent="0">
              <a:buNone/>
            </a:pPr>
            <a:endParaRPr lang="sv-SE" altLang="sv-SE" sz="1800" dirty="0"/>
          </a:p>
          <a:p>
            <a:pPr marL="0" indent="0">
              <a:buNone/>
            </a:pPr>
            <a:endParaRPr lang="sv-SE" altLang="sv-SE" sz="1200" dirty="0">
              <a:solidFill>
                <a:srgbClr val="FF0000"/>
              </a:solidFill>
            </a:endParaRPr>
          </a:p>
          <a:p>
            <a:endParaRPr lang="sv-SE" altLang="sv-SE" sz="1200" dirty="0"/>
          </a:p>
          <a:p>
            <a:pPr marL="0" indent="0">
              <a:buNone/>
            </a:pPr>
            <a:endParaRPr lang="sv-SE" altLang="sv-SE" sz="1200" dirty="0"/>
          </a:p>
          <a:p>
            <a:endParaRPr lang="sv-SE" altLang="sv-SE" sz="12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E2D53BF-FE7F-47AF-BE92-E8827A1B8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altLang="sv-SE" sz="1400" dirty="0"/>
              <a:t>Pre/postmenopausala patienter</a:t>
            </a:r>
          </a:p>
          <a:p>
            <a:pPr marL="0" indent="0">
              <a:buNone/>
            </a:pPr>
            <a:endParaRPr lang="sv-SE" altLang="sv-SE" sz="1400" dirty="0"/>
          </a:p>
          <a:p>
            <a:pPr marL="0" indent="0">
              <a:buNone/>
            </a:pPr>
            <a:r>
              <a:rPr lang="sv-SE" altLang="sv-SE" sz="1400" dirty="0"/>
              <a:t>Postmenopausala patienter: </a:t>
            </a:r>
          </a:p>
          <a:p>
            <a:r>
              <a:rPr lang="sv-SE" altLang="sv-SE" sz="1400" dirty="0"/>
              <a:t>N0 Tam/AI, AI el. Tam </a:t>
            </a:r>
          </a:p>
          <a:p>
            <a:r>
              <a:rPr lang="sv-SE" altLang="sv-SE" sz="1400" dirty="0"/>
              <a:t>N+ AI</a:t>
            </a:r>
          </a:p>
          <a:p>
            <a:pPr marL="0" indent="0">
              <a:buNone/>
            </a:pPr>
            <a:endParaRPr lang="sv-SE" altLang="sv-SE" sz="1400" dirty="0"/>
          </a:p>
          <a:p>
            <a:pPr marL="0" indent="0">
              <a:buNone/>
            </a:pPr>
            <a:r>
              <a:rPr lang="sv-SE" altLang="sv-SE" sz="1400" dirty="0" err="1"/>
              <a:t>Premenopausala</a:t>
            </a:r>
            <a:r>
              <a:rPr lang="sv-SE" altLang="sv-SE" sz="1400" dirty="0"/>
              <a:t> patienter:</a:t>
            </a:r>
          </a:p>
          <a:p>
            <a:r>
              <a:rPr lang="sv-SE" altLang="sv-SE" sz="1400" dirty="0"/>
              <a:t>Tam</a:t>
            </a:r>
          </a:p>
          <a:p>
            <a:r>
              <a:rPr lang="sv-SE" altLang="sv-SE" sz="1400" dirty="0" err="1"/>
              <a:t>GnRH</a:t>
            </a:r>
            <a:r>
              <a:rPr lang="sv-SE" altLang="sv-SE" sz="1400" dirty="0"/>
              <a:t>-Tam/AI (högrisk &lt;40 år) </a:t>
            </a:r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9865" y="768441"/>
            <a:ext cx="8078400" cy="3346360"/>
          </a:xfrm>
        </p:spPr>
        <p:txBody>
          <a:bodyPr>
            <a:normAutofit/>
          </a:bodyPr>
          <a:lstStyle/>
          <a:p>
            <a:r>
              <a:rPr lang="sv-SE" sz="3200" dirty="0"/>
              <a:t>Kemoterapi och antikroppsbehandling</a:t>
            </a:r>
            <a:br>
              <a:rPr lang="sv-SE" dirty="0"/>
            </a:br>
            <a:br>
              <a:rPr lang="sv-SE" dirty="0"/>
            </a:br>
            <a:r>
              <a:rPr lang="sv-SE" sz="2800" dirty="0"/>
              <a:t>Postoperativ tilläggsbehandling (</a:t>
            </a:r>
            <a:r>
              <a:rPr lang="sv-SE" sz="2800" dirty="0" err="1"/>
              <a:t>adjuvant</a:t>
            </a:r>
            <a:r>
              <a:rPr lang="sv-SE" sz="2800" dirty="0"/>
              <a:t>)</a:t>
            </a:r>
            <a:br>
              <a:rPr lang="sv-SE" sz="2800" dirty="0"/>
            </a:br>
            <a:r>
              <a:rPr lang="sv-SE" sz="2800" dirty="0"/>
              <a:t>Preoperativ tilläggsbehandling(neoadjuvant)</a:t>
            </a:r>
            <a:br>
              <a:rPr lang="sv-SE" sz="2800" dirty="0"/>
            </a:br>
            <a:br>
              <a:rPr lang="sv-SE" sz="2800" dirty="0"/>
            </a:br>
            <a:r>
              <a:rPr lang="sv-SE" sz="2200" dirty="0"/>
              <a:t>Vilka patienter ska behandlas? </a:t>
            </a:r>
            <a:br>
              <a:rPr lang="sv-SE" sz="2200" dirty="0"/>
            </a:br>
            <a:r>
              <a:rPr lang="sv-SE" sz="2200" dirty="0"/>
              <a:t>Före eller efter operation?</a:t>
            </a:r>
            <a:br>
              <a:rPr lang="sv-SE" sz="2200" dirty="0"/>
            </a:br>
            <a:r>
              <a:rPr lang="sv-SE" sz="2200" dirty="0"/>
              <a:t>Hur hantera biverkningar?</a:t>
            </a:r>
            <a:br>
              <a:rPr lang="sv-SE" sz="2200" dirty="0"/>
            </a:b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38311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100%  HER2-neg  Grad 1  Ki67 10%  </a:t>
            </a:r>
          </a:p>
        </p:txBody>
      </p:sp>
    </p:spTree>
    <p:extLst>
      <p:ext uri="{BB962C8B-B14F-4D97-AF65-F5344CB8AC3E}">
        <p14:creationId xmlns:p14="http://schemas.microsoft.com/office/powerpoint/2010/main" val="83228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Onkologisk behandling vid solida tumörer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00655"/>
            <a:ext cx="76962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0%  PR 0%  HER2-neg  Grad 3  Ki67 85% </a:t>
            </a:r>
          </a:p>
        </p:txBody>
      </p:sp>
    </p:spTree>
    <p:extLst>
      <p:ext uri="{BB962C8B-B14F-4D97-AF65-F5344CB8AC3E}">
        <p14:creationId xmlns:p14="http://schemas.microsoft.com/office/powerpoint/2010/main" val="701003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0%  PR 0%  HER2-pos  Grad 2  Ki67 50%  </a:t>
            </a:r>
          </a:p>
        </p:txBody>
      </p:sp>
    </p:spTree>
    <p:extLst>
      <p:ext uri="{BB962C8B-B14F-4D97-AF65-F5344CB8AC3E}">
        <p14:creationId xmlns:p14="http://schemas.microsoft.com/office/powerpoint/2010/main" val="4265658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10%  HER2-neg  Grad 3  Ki67 60%  </a:t>
            </a:r>
          </a:p>
        </p:txBody>
      </p:sp>
    </p:spTree>
    <p:extLst>
      <p:ext uri="{BB962C8B-B14F-4D97-AF65-F5344CB8AC3E}">
        <p14:creationId xmlns:p14="http://schemas.microsoft.com/office/powerpoint/2010/main" val="3278681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100%  HER2-pos  Grad 2  Ki67 35%  </a:t>
            </a:r>
          </a:p>
        </p:txBody>
      </p:sp>
    </p:spTree>
    <p:extLst>
      <p:ext uri="{BB962C8B-B14F-4D97-AF65-F5344CB8AC3E}">
        <p14:creationId xmlns:p14="http://schemas.microsoft.com/office/powerpoint/2010/main" val="3602465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20%  HER2-neg  Grad 2  Ki67 20%  </a:t>
            </a:r>
          </a:p>
        </p:txBody>
      </p:sp>
    </p:spTree>
    <p:extLst>
      <p:ext uri="{BB962C8B-B14F-4D97-AF65-F5344CB8AC3E}">
        <p14:creationId xmlns:p14="http://schemas.microsoft.com/office/powerpoint/2010/main" val="476054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4C4C0E-D644-419B-9E28-FB1BBD24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34496"/>
            <a:ext cx="7246447" cy="4827469"/>
          </a:xfrm>
          <a:prstGeom prst="rect">
            <a:avLst/>
          </a:prstGeo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C65B474-19D5-4680-AA20-A1E4E0A00364}"/>
              </a:ext>
            </a:extLst>
          </p:cNvPr>
          <p:cNvSpPr txBox="1"/>
          <p:nvPr/>
        </p:nvSpPr>
        <p:spPr>
          <a:xfrm>
            <a:off x="158129" y="2213811"/>
            <a:ext cx="176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Subtyper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786751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418" y="157751"/>
            <a:ext cx="8835163" cy="889805"/>
          </a:xfrm>
        </p:spPr>
        <p:txBody>
          <a:bodyPr>
            <a:normAutofit/>
          </a:bodyPr>
          <a:lstStyle/>
          <a:p>
            <a:r>
              <a:rPr lang="sv-SE" sz="2400" dirty="0" err="1"/>
              <a:t>SweBCGs</a:t>
            </a:r>
            <a:r>
              <a:rPr lang="sv-SE" sz="2400" dirty="0"/>
              <a:t> nationella </a:t>
            </a:r>
            <a:r>
              <a:rPr lang="sv-SE" sz="2400" dirty="0" err="1"/>
              <a:t>behandlingsrekomendationer</a:t>
            </a:r>
            <a:r>
              <a:rPr lang="sv-SE" sz="2400" dirty="0"/>
              <a:t> vid tidig bröstcancer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0" y="1130232"/>
            <a:ext cx="7710550" cy="38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3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3660" y="243864"/>
            <a:ext cx="8144648" cy="994172"/>
          </a:xfrm>
        </p:spPr>
        <p:txBody>
          <a:bodyPr/>
          <a:lstStyle/>
          <a:p>
            <a:r>
              <a:rPr lang="sv-SE" dirty="0"/>
              <a:t>Varför behandla med kemoterapi?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1" y="2165572"/>
            <a:ext cx="3886200" cy="174873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Bot</a:t>
            </a:r>
          </a:p>
          <a:p>
            <a:pPr marL="0" indent="0">
              <a:buNone/>
            </a:pPr>
            <a:r>
              <a:rPr lang="sv-SE" sz="1500" dirty="0"/>
              <a:t>	Kombinationer av olika droger	</a:t>
            </a:r>
          </a:p>
          <a:p>
            <a:pPr marL="0" indent="0">
              <a:buNone/>
            </a:pPr>
            <a:r>
              <a:rPr lang="sv-SE" sz="1500" dirty="0"/>
              <a:t>	Höga doser	</a:t>
            </a:r>
          </a:p>
          <a:p>
            <a:pPr marL="0" indent="0">
              <a:buNone/>
            </a:pPr>
            <a:r>
              <a:rPr lang="sv-SE" sz="1500" dirty="0"/>
              <a:t>	Viktigt att hålla behandlingstempo</a:t>
            </a:r>
          </a:p>
          <a:p>
            <a:pPr marL="0" indent="0">
              <a:buNone/>
            </a:pPr>
            <a:r>
              <a:rPr lang="sv-SE" sz="1500" dirty="0"/>
              <a:t>	Akut toxicitet accepteras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2169452"/>
            <a:ext cx="4514850" cy="1955720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Palliation</a:t>
            </a:r>
            <a:endParaRPr lang="sv-SE" sz="1500" dirty="0"/>
          </a:p>
          <a:p>
            <a:pPr marL="0" indent="0">
              <a:buNone/>
            </a:pPr>
            <a:r>
              <a:rPr lang="sv-SE" sz="1500" dirty="0"/>
              <a:t>	En drog i taget sekventiellt	</a:t>
            </a:r>
          </a:p>
          <a:p>
            <a:pPr marL="0" indent="0">
              <a:buNone/>
            </a:pPr>
            <a:r>
              <a:rPr lang="sv-SE" sz="1500" dirty="0"/>
              <a:t>	Anpassade doser	</a:t>
            </a:r>
          </a:p>
          <a:p>
            <a:pPr marL="0" indent="0">
              <a:buNone/>
            </a:pPr>
            <a:r>
              <a:rPr lang="sv-SE" sz="1500" dirty="0"/>
              <a:t>	Anpassad cykellängd</a:t>
            </a:r>
          </a:p>
          <a:p>
            <a:pPr marL="0" indent="0">
              <a:buNone/>
            </a:pPr>
            <a:r>
              <a:rPr lang="sv-SE" sz="1500" dirty="0"/>
              <a:t>	</a:t>
            </a:r>
            <a:r>
              <a:rPr lang="sv-SE" sz="1500" dirty="0" err="1"/>
              <a:t>QoL</a:t>
            </a:r>
            <a:r>
              <a:rPr lang="sv-SE" sz="1500" dirty="0"/>
              <a:t> Toxiciteten får inte överstiga 	symtomlindringen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54" y="4261772"/>
            <a:ext cx="3089143" cy="637864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613660" y="1171400"/>
            <a:ext cx="8144648" cy="9941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Hur mäta effekt?  </a:t>
            </a:r>
            <a:r>
              <a:rPr lang="sv-SE" sz="1500" dirty="0"/>
              <a:t>Overall </a:t>
            </a:r>
            <a:r>
              <a:rPr lang="sv-SE" sz="1500" dirty="0" err="1"/>
              <a:t>survival</a:t>
            </a:r>
            <a:r>
              <a:rPr lang="sv-SE" sz="1500" dirty="0"/>
              <a:t>(OS) Progression </a:t>
            </a:r>
            <a:r>
              <a:rPr lang="sv-SE" sz="1500" dirty="0" err="1"/>
              <a:t>free</a:t>
            </a:r>
            <a:r>
              <a:rPr lang="sv-SE" sz="1500" dirty="0"/>
              <a:t> </a:t>
            </a:r>
            <a:r>
              <a:rPr lang="sv-SE" sz="1500" dirty="0" err="1"/>
              <a:t>survival</a:t>
            </a:r>
            <a:r>
              <a:rPr lang="sv-SE" sz="1500" dirty="0"/>
              <a:t> (PFS)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42" y="4294682"/>
            <a:ext cx="2527148" cy="5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5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532800" y="1611649"/>
            <a:ext cx="4039200" cy="28479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40 år</a:t>
            </a:r>
          </a:p>
          <a:p>
            <a:r>
              <a:rPr lang="sv-SE" sz="1800" dirty="0" err="1"/>
              <a:t>Premenopausal</a:t>
            </a:r>
            <a:endParaRPr lang="sv-SE" sz="1800" dirty="0"/>
          </a:p>
          <a:p>
            <a:endParaRPr lang="sv-SE" sz="1800" dirty="0"/>
          </a:p>
          <a:p>
            <a:r>
              <a:rPr lang="sv-SE" sz="1600" dirty="0"/>
              <a:t>	40 mm</a:t>
            </a:r>
          </a:p>
          <a:p>
            <a:r>
              <a:rPr lang="sv-SE" sz="1600" dirty="0"/>
              <a:t>	5/12 körtlar med metastas</a:t>
            </a:r>
          </a:p>
          <a:p>
            <a:r>
              <a:rPr lang="sv-SE" sz="1600" dirty="0"/>
              <a:t>	ER100% PR80%</a:t>
            </a:r>
          </a:p>
          <a:p>
            <a:r>
              <a:rPr lang="sv-SE" sz="1600" dirty="0"/>
              <a:t>	BRE 8, grad 3</a:t>
            </a:r>
          </a:p>
          <a:p>
            <a:r>
              <a:rPr lang="sv-SE" sz="1600" dirty="0"/>
              <a:t>	HER2neg</a:t>
            </a:r>
          </a:p>
          <a:p>
            <a:r>
              <a:rPr lang="sv-SE" sz="1600" dirty="0"/>
              <a:t>	Ki67 55%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2" y="90835"/>
            <a:ext cx="2314575" cy="9334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71" y="557560"/>
            <a:ext cx="1038225" cy="4191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D132ACB-D7B1-4EEF-B686-2954AE844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006" y="1385047"/>
            <a:ext cx="5291418" cy="32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82" y="1223682"/>
            <a:ext cx="4511489" cy="3318662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03972" y="1371600"/>
            <a:ext cx="3704104" cy="30880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69 år</a:t>
            </a:r>
          </a:p>
          <a:p>
            <a:r>
              <a:rPr lang="sv-SE" sz="1800" dirty="0"/>
              <a:t>Postmenopausal</a:t>
            </a:r>
          </a:p>
          <a:p>
            <a:endParaRPr lang="sv-SE" sz="1800" dirty="0"/>
          </a:p>
          <a:p>
            <a:r>
              <a:rPr lang="sv-SE" sz="1600" dirty="0"/>
              <a:t>	20 mm</a:t>
            </a:r>
          </a:p>
          <a:p>
            <a:r>
              <a:rPr lang="sv-SE" sz="1600" dirty="0"/>
              <a:t>	1/3 körtlar med metastas</a:t>
            </a:r>
          </a:p>
          <a:p>
            <a:r>
              <a:rPr lang="sv-SE" sz="1600" dirty="0"/>
              <a:t>	ER100% PR80%</a:t>
            </a:r>
          </a:p>
          <a:p>
            <a:r>
              <a:rPr lang="sv-SE" sz="1600" dirty="0"/>
              <a:t>	BRE 7, grad 2</a:t>
            </a:r>
          </a:p>
          <a:p>
            <a:r>
              <a:rPr lang="sv-SE" sz="1600" dirty="0"/>
              <a:t>	HER2neg</a:t>
            </a:r>
          </a:p>
          <a:p>
            <a:r>
              <a:rPr lang="sv-SE" sz="1600" dirty="0"/>
              <a:t>	Ki67 20%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2" y="90835"/>
            <a:ext cx="2314575" cy="9334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271" y="557560"/>
            <a:ext cx="10382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F6ED624-92CA-4943-A77E-292AE1BB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32"/>
            <a:ext cx="9144000" cy="62008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6668D44-FD49-4BA9-AA3D-FD1ED3D9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4" y="1089211"/>
            <a:ext cx="8305800" cy="10287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94C8C6B-8D70-4498-A2BF-2272B719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44" y="2349873"/>
            <a:ext cx="6543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24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73973" y="1508619"/>
            <a:ext cx="3087975" cy="3355455"/>
          </a:xfrm>
        </p:spPr>
        <p:txBody>
          <a:bodyPr>
            <a:normAutofit lnSpcReduction="10000"/>
          </a:bodyPr>
          <a:lstStyle/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tx1"/>
                </a:solidFill>
              </a:rPr>
              <a:t>Zoledronsyra</a:t>
            </a:r>
            <a:r>
              <a:rPr lang="sv-SE" dirty="0">
                <a:solidFill>
                  <a:schemeClr val="tx1"/>
                </a:solidFill>
              </a:rPr>
              <a:t> var sjätte månad i tre år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8" y="1508620"/>
            <a:ext cx="4000735" cy="33554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16" y="285203"/>
            <a:ext cx="50292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4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177717" cy="498610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16" y="0"/>
            <a:ext cx="4897011" cy="49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4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" y="192947"/>
            <a:ext cx="9051720" cy="44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21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Biverkningar av kemoterapi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556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Akuta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Håravfall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Fatigue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Illamående</a:t>
            </a:r>
          </a:p>
          <a:p>
            <a:pPr marL="0" indent="0">
              <a:buNone/>
            </a:pPr>
            <a:r>
              <a:rPr lang="sv-SE" dirty="0"/>
              <a:t>	Sköra slemhinnor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Myalgi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Infektionskänslighet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38016" y="1369218"/>
            <a:ext cx="5010912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Sena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Nedsatt livskvalitet</a:t>
            </a:r>
          </a:p>
          <a:p>
            <a:pPr marL="0" indent="0">
              <a:buNone/>
            </a:pPr>
            <a:r>
              <a:rPr lang="sv-SE" dirty="0"/>
              <a:t>	Nedsatt Gonadfunktion</a:t>
            </a:r>
          </a:p>
          <a:p>
            <a:pPr marL="0" indent="0">
              <a:buNone/>
            </a:pPr>
            <a:r>
              <a:rPr lang="sv-SE" dirty="0"/>
              <a:t>	Hjärntrötthet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Neuropatier</a:t>
            </a:r>
            <a:r>
              <a:rPr lang="sv-SE" dirty="0"/>
              <a:t> (</a:t>
            </a:r>
            <a:r>
              <a:rPr lang="sv-SE" dirty="0" err="1"/>
              <a:t>taxaner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	Nedsatt hjärtfunktion(</a:t>
            </a:r>
            <a:r>
              <a:rPr lang="sv-SE" dirty="0" err="1"/>
              <a:t>antracykliner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sz="1100" dirty="0"/>
              <a:t>	</a:t>
            </a:r>
            <a:r>
              <a:rPr lang="sv-SE" dirty="0"/>
              <a:t>”</a:t>
            </a:r>
            <a:r>
              <a:rPr lang="sv-SE" dirty="0" err="1"/>
              <a:t>Return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”?</a:t>
            </a:r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r>
              <a:rPr lang="sv-SE" sz="1100" dirty="0"/>
              <a:t>			Källa: </a:t>
            </a:r>
            <a:r>
              <a:rPr lang="sv-SE" sz="1100" dirty="0" err="1"/>
              <a:t>Cancerrehab</a:t>
            </a:r>
            <a:r>
              <a:rPr lang="sv-SE" sz="1100" dirty="0"/>
              <a:t> Regionalt Cancercentrum</a:t>
            </a:r>
            <a:r>
              <a:rPr lang="sv-SE" dirty="0">
                <a:solidFill>
                  <a:schemeClr val="bg1"/>
                </a:solidFill>
              </a:rPr>
              <a:t>	 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6378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" y="1627135"/>
            <a:ext cx="73437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CB5141-8192-402E-A595-E38FE0E6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19" y="1324727"/>
            <a:ext cx="2743200" cy="35528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A51D5F8-DD12-4D55-BFBB-1E5C78E4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00" y="1324726"/>
            <a:ext cx="2800350" cy="35528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7C444EC-9B54-4870-93D6-3757D224F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81" y="112151"/>
            <a:ext cx="7048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9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4C4C0E-D644-419B-9E28-FB1BBD24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34496"/>
            <a:ext cx="7246447" cy="4827469"/>
          </a:xfrm>
          <a:prstGeom prst="rect">
            <a:avLst/>
          </a:prstGeo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C65B474-19D5-4680-AA20-A1E4E0A00364}"/>
              </a:ext>
            </a:extLst>
          </p:cNvPr>
          <p:cNvSpPr txBox="1"/>
          <p:nvPr/>
        </p:nvSpPr>
        <p:spPr>
          <a:xfrm>
            <a:off x="158129" y="2213811"/>
            <a:ext cx="176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/>
              <a:t>Subtyper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501420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BC0CEBB-9A14-48E1-A3F3-13344E7A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165463"/>
            <a:ext cx="9144000" cy="74246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D64452E-78EA-4352-BEB0-65C689FD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9" y="1340662"/>
            <a:ext cx="7278496" cy="350595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52750C6-BB33-41EB-BE0A-EDA12B013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313" y="4358869"/>
            <a:ext cx="2014429" cy="487744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CFBBBE96-10EA-460A-B07E-F1B172E0FB86}"/>
              </a:ext>
            </a:extLst>
          </p:cNvPr>
          <p:cNvSpPr txBox="1"/>
          <p:nvPr/>
        </p:nvSpPr>
        <p:spPr>
          <a:xfrm>
            <a:off x="7597082" y="3382592"/>
            <a:ext cx="139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RxPonder</a:t>
            </a:r>
            <a:r>
              <a:rPr lang="sv-SE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811485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7654" y="181248"/>
            <a:ext cx="7772400" cy="1102519"/>
          </a:xfrm>
        </p:spPr>
        <p:txBody>
          <a:bodyPr/>
          <a:lstStyle/>
          <a:p>
            <a:r>
              <a:rPr lang="sv-SE" dirty="0"/>
              <a:t>Preoperativ tilläggsbehandling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283767"/>
            <a:ext cx="7836108" cy="338777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Patienter med primärt inoperabel bröstcancer (kemo eller endokrin)</a:t>
            </a:r>
          </a:p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Patienter med HER2+ och TNBC (20mm eller N+)</a:t>
            </a:r>
          </a:p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Likvärdig överlevnad jämfört postoperativ tilläggsbehandling </a:t>
            </a:r>
          </a:p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Ökar chanserna till bröstbevarande kirurgi</a:t>
            </a:r>
          </a:p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Ger möjlighet till </a:t>
            </a:r>
            <a:r>
              <a:rPr lang="sv-SE" dirty="0" err="1">
                <a:solidFill>
                  <a:schemeClr val="tx1"/>
                </a:solidFill>
              </a:rPr>
              <a:t>remissionsstyrd</a:t>
            </a:r>
            <a:r>
              <a:rPr lang="sv-SE" dirty="0">
                <a:solidFill>
                  <a:schemeClr val="tx1"/>
                </a:solidFill>
              </a:rPr>
              <a:t> behandling</a:t>
            </a:r>
          </a:p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Kan ge bättre information om prognos</a:t>
            </a:r>
          </a:p>
        </p:txBody>
      </p:sp>
    </p:spTree>
    <p:extLst>
      <p:ext uri="{BB962C8B-B14F-4D97-AF65-F5344CB8AC3E}">
        <p14:creationId xmlns:p14="http://schemas.microsoft.com/office/powerpoint/2010/main" val="37688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B69DA-EA69-4F32-BE0D-954B6645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E2DB63F-831F-4D01-B54E-6131EC2EC8E3}"/>
              </a:ext>
            </a:extLst>
          </p:cNvPr>
          <p:cNvSpPr txBox="1"/>
          <p:nvPr/>
        </p:nvSpPr>
        <p:spPr>
          <a:xfrm>
            <a:off x="532800" y="1354412"/>
            <a:ext cx="3750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42 år </a:t>
            </a:r>
          </a:p>
          <a:p>
            <a:endParaRPr lang="sv-SE" dirty="0"/>
          </a:p>
          <a:p>
            <a:r>
              <a:rPr lang="sv-SE" dirty="0"/>
              <a:t>Tidigare frisk</a:t>
            </a:r>
          </a:p>
          <a:p>
            <a:r>
              <a:rPr lang="sv-SE" dirty="0"/>
              <a:t>Farmor dött av bröstcancer 50 år</a:t>
            </a:r>
          </a:p>
          <a:p>
            <a:r>
              <a:rPr lang="sv-SE" dirty="0"/>
              <a:t>Faster opererad för bröstcancer 40 år</a:t>
            </a:r>
          </a:p>
          <a:p>
            <a:endParaRPr lang="sv-SE" dirty="0"/>
          </a:p>
          <a:p>
            <a:r>
              <a:rPr lang="sv-SE" dirty="0"/>
              <a:t>Självupptäckt bröstcancer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79CA127-D689-43B9-9772-63AEEB4DC573}"/>
              </a:ext>
            </a:extLst>
          </p:cNvPr>
          <p:cNvSpPr txBox="1"/>
          <p:nvPr/>
        </p:nvSpPr>
        <p:spPr>
          <a:xfrm>
            <a:off x="4998261" y="1694587"/>
            <a:ext cx="3795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35 mm</a:t>
            </a:r>
          </a:p>
          <a:p>
            <a:r>
              <a:rPr lang="sv-SE" dirty="0"/>
              <a:t>ER 75%</a:t>
            </a:r>
          </a:p>
          <a:p>
            <a:r>
              <a:rPr lang="sv-SE" dirty="0"/>
              <a:t>PR 0%</a:t>
            </a:r>
          </a:p>
          <a:p>
            <a:r>
              <a:rPr lang="sv-SE" dirty="0"/>
              <a:t>HER2 </a:t>
            </a:r>
            <a:r>
              <a:rPr lang="sv-SE" dirty="0" err="1"/>
              <a:t>pos</a:t>
            </a:r>
            <a:endParaRPr lang="sv-SE" dirty="0"/>
          </a:p>
          <a:p>
            <a:r>
              <a:rPr lang="sv-SE" dirty="0"/>
              <a:t>Ki67 55%</a:t>
            </a:r>
          </a:p>
          <a:p>
            <a:r>
              <a:rPr lang="sv-SE" dirty="0"/>
              <a:t>Biopsiverifierad </a:t>
            </a:r>
            <a:r>
              <a:rPr lang="sv-SE" dirty="0" err="1"/>
              <a:t>axillmetastasering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9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32"/>
            <a:ext cx="9144000" cy="6200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AB90783-3BD3-431D-9869-397E71554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8" y="2450726"/>
            <a:ext cx="7934325" cy="236730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DDBBA1E-9F52-4B21-ABFE-2FA7D378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9" y="1156327"/>
            <a:ext cx="85058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52EF5D3-D615-42F5-A83F-A116E6A58670}"/>
              </a:ext>
            </a:extLst>
          </p:cNvPr>
          <p:cNvSpPr txBox="1"/>
          <p:nvPr/>
        </p:nvSpPr>
        <p:spPr>
          <a:xfrm>
            <a:off x="1148156" y="206256"/>
            <a:ext cx="692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Tidslinje för preoperativ tilläggsbehandling (</a:t>
            </a:r>
            <a:r>
              <a:rPr lang="sv-SE" sz="2400" dirty="0" err="1"/>
              <a:t>neo</a:t>
            </a:r>
            <a:r>
              <a:rPr lang="sv-SE" sz="2400" dirty="0"/>
              <a:t>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A03D47-AA8D-4DB2-99F9-DC51E31F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7" y="962525"/>
            <a:ext cx="8648986" cy="38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2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" y="6724"/>
            <a:ext cx="7615786" cy="171637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761" y="1716374"/>
            <a:ext cx="5261547" cy="3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2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C75A52-6979-4C2D-AEB1-8644EBB0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85" y="1519417"/>
            <a:ext cx="3973859" cy="3320715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5FB1D6-D32B-442E-81DA-B485F2FD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51" y="172739"/>
            <a:ext cx="6779437" cy="1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4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7" y="1673276"/>
            <a:ext cx="4000032" cy="290356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3276"/>
            <a:ext cx="4293043" cy="29035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B87CD8A-6186-4CCC-82A6-EA3CE7E5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517"/>
            <a:ext cx="9144000" cy="8072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1501EA9-DE8F-4C08-8B5C-C9246EA7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248" y="66116"/>
            <a:ext cx="28765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3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171674"/>
            <a:ext cx="8078400" cy="889805"/>
          </a:xfrm>
        </p:spPr>
        <p:txBody>
          <a:bodyPr/>
          <a:lstStyle/>
          <a:p>
            <a:r>
              <a:rPr lang="sv-SE" dirty="0"/>
              <a:t>Immunterapi och bröstcancer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78" y="941901"/>
            <a:ext cx="7150194" cy="33482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0982"/>
            <a:ext cx="4372620" cy="6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0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AKOM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2800" y="1252341"/>
            <a:ext cx="7367194" cy="34640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v-SE" sz="3400" dirty="0"/>
              <a:t>Pat 40 år. Opererad för bröstcancer. Postoperativ tilläggsbehandling pågår.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/>
              <a:t>Cytostatika med EC för en vecka sedan.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/>
              <a:t>Söker med sjukdomskänsla och orkeslöshet.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/>
              <a:t>Temp 39,5     Puls 125</a:t>
            </a:r>
          </a:p>
          <a:p>
            <a:pPr marL="0" indent="0">
              <a:buNone/>
            </a:pPr>
            <a:r>
              <a:rPr lang="sv-SE" sz="3400" dirty="0"/>
              <a:t>BT 90/60	AF 30    </a:t>
            </a:r>
            <a:r>
              <a:rPr lang="sv-SE" sz="3400" dirty="0" err="1"/>
              <a:t>Pox</a:t>
            </a:r>
            <a:r>
              <a:rPr lang="sv-SE" sz="3400" dirty="0"/>
              <a:t> 92%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/>
              <a:t>Diagnosförslag?</a:t>
            </a:r>
          </a:p>
          <a:p>
            <a:pPr marL="0" indent="0">
              <a:buNone/>
            </a:pPr>
            <a:r>
              <a:rPr lang="sv-SE" sz="3400" dirty="0"/>
              <a:t>Handläggning?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/>
              <a:t>Lab: Neutrofila 0,1   Blododling: E-</a:t>
            </a:r>
            <a:r>
              <a:rPr lang="sv-SE" sz="3400" dirty="0" err="1"/>
              <a:t>coli</a:t>
            </a:r>
            <a:endParaRPr lang="sv-SE" sz="3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0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70279-5551-4484-BE94-62EDD292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04" y="260392"/>
            <a:ext cx="5578807" cy="45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5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9269" y="174669"/>
            <a:ext cx="8078400" cy="889805"/>
          </a:xfrm>
        </p:spPr>
        <p:txBody>
          <a:bodyPr/>
          <a:lstStyle/>
          <a:p>
            <a:r>
              <a:rPr lang="sv-SE" dirty="0"/>
              <a:t>Hur verkar cytostatika?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4735" y="1403940"/>
            <a:ext cx="4159770" cy="31830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032" y="2788596"/>
            <a:ext cx="3762113" cy="168166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656306" y="3988340"/>
            <a:ext cx="385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flipH="1">
            <a:off x="4572000" y="1361141"/>
            <a:ext cx="411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Antracykliner</a:t>
            </a:r>
            <a:r>
              <a:rPr lang="sv-SE" dirty="0"/>
              <a:t> </a:t>
            </a:r>
            <a:r>
              <a:rPr lang="sv-SE" dirty="0" err="1"/>
              <a:t>Epirubicin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Interagerar med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Aktivering av </a:t>
            </a:r>
            <a:r>
              <a:rPr lang="sv-SE" sz="1400" dirty="0" err="1"/>
              <a:t>topoisomeras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Generera fria syreradikaler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371" y="1835285"/>
            <a:ext cx="1394298" cy="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2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verkar HER2-blockad? </a:t>
            </a:r>
            <a:endParaRPr lang="sv-SE" sz="2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0" y="1130231"/>
            <a:ext cx="2495213" cy="306701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0" y="4197244"/>
            <a:ext cx="2495213" cy="75270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11" y="1264134"/>
            <a:ext cx="4157473" cy="27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84" y="1807877"/>
            <a:ext cx="4279691" cy="26098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65" y="54028"/>
            <a:ext cx="5126637" cy="175384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7" y="1807877"/>
            <a:ext cx="425720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100%  HER2-neg  Grad 1  Ki67 10%  </a:t>
            </a:r>
          </a:p>
        </p:txBody>
      </p:sp>
    </p:spTree>
    <p:extLst>
      <p:ext uri="{BB962C8B-B14F-4D97-AF65-F5344CB8AC3E}">
        <p14:creationId xmlns:p14="http://schemas.microsoft.com/office/powerpoint/2010/main" val="1824454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C3E0F-30DC-4F4B-8ABD-DDA33DE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Bröstcancer hos män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F11D80-6F63-47B6-96BE-5488176EA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982550" cy="326350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Erbjud alltid cancergenetisk utredning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behandling med endokrin terapi välj i första hand </a:t>
            </a:r>
            <a:r>
              <a:rPr lang="sv-SE" dirty="0" err="1"/>
              <a:t>Tamoxifen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Om behandling med </a:t>
            </a:r>
            <a:r>
              <a:rPr lang="sv-SE" dirty="0" err="1"/>
              <a:t>aromatashämmare</a:t>
            </a:r>
            <a:r>
              <a:rPr lang="sv-SE" dirty="0"/>
              <a:t>, kombinera med </a:t>
            </a:r>
            <a:r>
              <a:rPr lang="sv-SE" dirty="0" err="1"/>
              <a:t>GnRH</a:t>
            </a:r>
            <a:r>
              <a:rPr lang="sv-SE" dirty="0"/>
              <a:t>-analog</a:t>
            </a:r>
          </a:p>
        </p:txBody>
      </p:sp>
    </p:spTree>
    <p:extLst>
      <p:ext uri="{BB962C8B-B14F-4D97-AF65-F5344CB8AC3E}">
        <p14:creationId xmlns:p14="http://schemas.microsoft.com/office/powerpoint/2010/main" val="112778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6265" y="174205"/>
            <a:ext cx="7772400" cy="1102519"/>
          </a:xfrm>
        </p:spPr>
        <p:txBody>
          <a:bodyPr/>
          <a:lstStyle/>
          <a:p>
            <a:r>
              <a:rPr lang="sv-SE" dirty="0"/>
              <a:t>Behandling av metastatisk sjukdom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6265" y="1478165"/>
            <a:ext cx="8463355" cy="33757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I grunden obotligt tillstånd (</a:t>
            </a:r>
            <a:r>
              <a:rPr lang="sv-SE" dirty="0" err="1">
                <a:solidFill>
                  <a:schemeClr val="tx1"/>
                </a:solidFill>
              </a:rPr>
              <a:t>oligometastasering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Medianöverlevnad 3 år.   5-års </a:t>
            </a:r>
            <a:r>
              <a:rPr lang="sv-SE" dirty="0" err="1">
                <a:solidFill>
                  <a:schemeClr val="tx1"/>
                </a:solidFill>
              </a:rPr>
              <a:t>övelevnaden</a:t>
            </a:r>
            <a:r>
              <a:rPr lang="sv-SE" dirty="0">
                <a:solidFill>
                  <a:schemeClr val="tx1"/>
                </a:solidFill>
              </a:rPr>
              <a:t> är 25%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Många behandlingsalternativ. Endast långsam förbättring i överlevnad 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Ojämn tillgång på läkemedel världen över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Överlevnad beror på </a:t>
            </a:r>
            <a:r>
              <a:rPr lang="sv-SE" dirty="0" err="1">
                <a:solidFill>
                  <a:schemeClr val="tx1"/>
                </a:solidFill>
              </a:rPr>
              <a:t>subtyp</a:t>
            </a:r>
            <a:endParaRPr lang="sv-SE" dirty="0">
              <a:solidFill>
                <a:schemeClr val="tx1"/>
              </a:solidFill>
            </a:endParaRP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Sämre prognos för återfall vs de </a:t>
            </a:r>
            <a:r>
              <a:rPr lang="sv-SE" dirty="0" err="1">
                <a:solidFill>
                  <a:schemeClr val="tx1"/>
                </a:solidFill>
              </a:rPr>
              <a:t>novo</a:t>
            </a:r>
            <a:r>
              <a:rPr lang="sv-SE" dirty="0">
                <a:solidFill>
                  <a:schemeClr val="tx1"/>
                </a:solidFill>
              </a:rPr>
              <a:t> metastatisk sjukdom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3660" y="243864"/>
            <a:ext cx="8144648" cy="994172"/>
          </a:xfrm>
        </p:spPr>
        <p:txBody>
          <a:bodyPr/>
          <a:lstStyle/>
          <a:p>
            <a:r>
              <a:rPr lang="sv-SE" dirty="0"/>
              <a:t>Varför behandla?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8611" y="2291114"/>
            <a:ext cx="3886200" cy="174873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Bot</a:t>
            </a:r>
          </a:p>
          <a:p>
            <a:pPr marL="0" indent="0">
              <a:buNone/>
            </a:pPr>
            <a:r>
              <a:rPr lang="sv-SE" sz="1500" dirty="0"/>
              <a:t>	Kombinationer av olika droger	</a:t>
            </a:r>
          </a:p>
          <a:p>
            <a:pPr marL="0" indent="0">
              <a:buNone/>
            </a:pPr>
            <a:r>
              <a:rPr lang="sv-SE" sz="1500" dirty="0"/>
              <a:t>	Höga doser	</a:t>
            </a:r>
          </a:p>
          <a:p>
            <a:pPr marL="0" indent="0">
              <a:buNone/>
            </a:pPr>
            <a:r>
              <a:rPr lang="sv-SE" sz="1500" dirty="0"/>
              <a:t>	Viktigt att hålla behandlingstempo</a:t>
            </a:r>
          </a:p>
          <a:p>
            <a:pPr marL="0" indent="0">
              <a:buNone/>
            </a:pPr>
            <a:r>
              <a:rPr lang="sv-SE" sz="1500" dirty="0"/>
              <a:t>	Akut toxicitet accepteras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2291114"/>
            <a:ext cx="4514850" cy="1943607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Palliation</a:t>
            </a:r>
            <a:endParaRPr lang="sv-SE" sz="1500" dirty="0"/>
          </a:p>
          <a:p>
            <a:pPr marL="0" indent="0">
              <a:buNone/>
            </a:pPr>
            <a:r>
              <a:rPr lang="sv-SE" sz="1500" dirty="0"/>
              <a:t>	En drog i taget sekventiellt	</a:t>
            </a:r>
          </a:p>
          <a:p>
            <a:pPr marL="0" indent="0">
              <a:buNone/>
            </a:pPr>
            <a:r>
              <a:rPr lang="sv-SE" sz="1500" dirty="0"/>
              <a:t>	Anpassade doser	</a:t>
            </a:r>
          </a:p>
          <a:p>
            <a:pPr marL="0" indent="0">
              <a:buNone/>
            </a:pPr>
            <a:r>
              <a:rPr lang="sv-SE" sz="1500" dirty="0"/>
              <a:t>	Anpassad cykellängd</a:t>
            </a:r>
          </a:p>
          <a:p>
            <a:pPr marL="0" indent="0">
              <a:buNone/>
            </a:pPr>
            <a:r>
              <a:rPr lang="sv-SE" sz="1500" dirty="0"/>
              <a:t>	</a:t>
            </a:r>
            <a:r>
              <a:rPr lang="sv-SE" sz="1500" dirty="0" err="1"/>
              <a:t>QoL</a:t>
            </a:r>
            <a:r>
              <a:rPr lang="sv-SE" sz="1500" dirty="0"/>
              <a:t> Toxiciteten får inte överstiga 	symtomlindringen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643" y="4336037"/>
            <a:ext cx="4514850" cy="637864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613660" y="1171400"/>
            <a:ext cx="8144648" cy="9941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Hur mäta effekt?  </a:t>
            </a:r>
            <a:r>
              <a:rPr lang="sv-SE" sz="1500" dirty="0"/>
              <a:t>Overall </a:t>
            </a:r>
            <a:r>
              <a:rPr lang="sv-SE" sz="1500" dirty="0" err="1"/>
              <a:t>survival</a:t>
            </a:r>
            <a:r>
              <a:rPr lang="sv-SE" sz="1500" dirty="0"/>
              <a:t>(OS) Progression </a:t>
            </a:r>
            <a:r>
              <a:rPr lang="sv-SE" sz="1500" dirty="0" err="1"/>
              <a:t>free</a:t>
            </a:r>
            <a:r>
              <a:rPr lang="sv-SE" sz="1500" dirty="0"/>
              <a:t> </a:t>
            </a:r>
            <a:r>
              <a:rPr lang="sv-SE" sz="1500" dirty="0" err="1"/>
              <a:t>survival</a:t>
            </a:r>
            <a:r>
              <a:rPr lang="sv-SE" sz="1500" dirty="0"/>
              <a:t> (PFS)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0" y="4313791"/>
            <a:ext cx="2797819" cy="5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2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70D26-73EF-4213-93F9-00C78E8A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9" y="240426"/>
            <a:ext cx="8910243" cy="889805"/>
          </a:xfrm>
        </p:spPr>
        <p:txBody>
          <a:bodyPr anchor="ctr">
            <a:normAutofit/>
          </a:bodyPr>
          <a:lstStyle/>
          <a:p>
            <a:r>
              <a:rPr lang="sv-SE" sz="3100" dirty="0"/>
              <a:t>Bröstcanceröversikten IPÖ och det palliativa förloppet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6E2CD7-69D6-4187-A458-2D7FD016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1" y="1240234"/>
            <a:ext cx="7643077" cy="347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230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21EFDE3-F0D5-4D73-B08B-2156FCDF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40" y="1554255"/>
            <a:ext cx="6430319" cy="337066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989DF99-AC7F-47B3-AD22-90DEF0E28052}"/>
              </a:ext>
            </a:extLst>
          </p:cNvPr>
          <p:cNvSpPr txBox="1"/>
          <p:nvPr/>
        </p:nvSpPr>
        <p:spPr>
          <a:xfrm>
            <a:off x="896842" y="429227"/>
            <a:ext cx="735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/>
              <a:t>Metastaserad</a:t>
            </a:r>
            <a:r>
              <a:rPr lang="sv-SE" sz="2800" dirty="0"/>
              <a:t> HER2+ bröstcancer – nyhet T-</a:t>
            </a:r>
            <a:r>
              <a:rPr lang="sv-SE" sz="2800" dirty="0" err="1"/>
              <a:t>Dxd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81719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A0510FF-34C1-43AD-8420-2C23EC68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87"/>
            <a:ext cx="9144000" cy="35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92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AKOM . Elisabet 68 år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83658" y="1130231"/>
            <a:ext cx="8161580" cy="34485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800" dirty="0"/>
              <a:t>2016 Opererad för T2N+ HER2+ ER+ bröstcancer </a:t>
            </a:r>
          </a:p>
          <a:p>
            <a:pPr marL="0" indent="0">
              <a:buNone/>
            </a:pPr>
            <a:r>
              <a:rPr lang="sv-SE" sz="3800" dirty="0"/>
              <a:t>Antihormonell behandling pågår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r>
              <a:rPr lang="sv-SE" sz="2900" dirty="0"/>
              <a:t>Lab: ASAT 5,3 ALAT 6,8  ALP 11   </a:t>
            </a:r>
            <a:r>
              <a:rPr lang="sv-SE" sz="2900" dirty="0" err="1"/>
              <a:t>Bilirubin</a:t>
            </a:r>
            <a:r>
              <a:rPr lang="sv-SE" sz="2900" dirty="0"/>
              <a:t> 45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r>
              <a:rPr lang="sv-SE" sz="2900" dirty="0"/>
              <a:t>Diagnosförslag?</a:t>
            </a:r>
          </a:p>
          <a:p>
            <a:pPr marL="0" indent="0">
              <a:buNone/>
            </a:pPr>
            <a:r>
              <a:rPr lang="sv-SE" sz="2900" dirty="0"/>
              <a:t>Handläggning?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r>
              <a:rPr lang="sv-SE" sz="2900" dirty="0"/>
              <a:t>Efter tre månader med palliativ HER2-blockad och cytostatika med </a:t>
            </a:r>
            <a:r>
              <a:rPr lang="sv-SE" sz="2900" dirty="0" err="1"/>
              <a:t>paklitaxel</a:t>
            </a:r>
            <a:r>
              <a:rPr lang="sv-SE" sz="2900" dirty="0"/>
              <a:t>. </a:t>
            </a:r>
          </a:p>
          <a:p>
            <a:pPr marL="0" indent="0">
              <a:buNone/>
            </a:pPr>
            <a:r>
              <a:rPr lang="sv-SE" sz="2900" dirty="0"/>
              <a:t>Gott allmäntillstånd. </a:t>
            </a:r>
          </a:p>
          <a:p>
            <a:pPr marL="0" indent="0">
              <a:buNone/>
            </a:pPr>
            <a:r>
              <a:rPr lang="sv-SE" sz="2900" dirty="0"/>
              <a:t>Respons på behandling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2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5928" y="2651215"/>
            <a:ext cx="8078400" cy="1734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400" dirty="0"/>
              <a:t>Referenser/lästips.</a:t>
            </a:r>
          </a:p>
          <a:p>
            <a:r>
              <a:rPr lang="sv-SE" sz="1400" dirty="0"/>
              <a:t>Nationellt vårdprogram RCC</a:t>
            </a:r>
          </a:p>
          <a:p>
            <a:r>
              <a:rPr lang="sv-SE" sz="1400" dirty="0" err="1"/>
              <a:t>SweBCG</a:t>
            </a:r>
            <a:r>
              <a:rPr lang="sv-SE" sz="1400" dirty="0"/>
              <a:t> behandlingsrekommendation baserat på Nationella vårdprogrammet</a:t>
            </a:r>
          </a:p>
          <a:p>
            <a:r>
              <a:rPr lang="sv-SE" sz="1400" dirty="0"/>
              <a:t>ABC5- Consensus </a:t>
            </a:r>
            <a:r>
              <a:rPr lang="sv-SE" sz="1400" dirty="0" err="1"/>
              <a:t>recommendations</a:t>
            </a:r>
            <a:r>
              <a:rPr lang="sv-SE" sz="1400" dirty="0"/>
              <a:t> for </a:t>
            </a:r>
            <a:r>
              <a:rPr lang="sv-SE" sz="1400" dirty="0" err="1"/>
              <a:t>advanced</a:t>
            </a:r>
            <a:r>
              <a:rPr lang="sv-SE" sz="1400" dirty="0"/>
              <a:t> </a:t>
            </a:r>
            <a:r>
              <a:rPr lang="sv-SE" sz="1400" dirty="0" err="1"/>
              <a:t>breast</a:t>
            </a:r>
            <a:r>
              <a:rPr lang="sv-SE" sz="1400" dirty="0"/>
              <a:t> cancer ESMO</a:t>
            </a:r>
          </a:p>
          <a:p>
            <a:r>
              <a:rPr lang="sv-SE" sz="1400" dirty="0" err="1"/>
              <a:t>Breast</a:t>
            </a:r>
            <a:r>
              <a:rPr lang="sv-SE" sz="1400" dirty="0"/>
              <a:t> Cancer </a:t>
            </a:r>
            <a:r>
              <a:rPr lang="sv-SE" sz="1400" dirty="0" err="1"/>
              <a:t>Treatment</a:t>
            </a:r>
            <a:r>
              <a:rPr lang="sv-SE" sz="1400" dirty="0"/>
              <a:t> JAMA Review 2019 </a:t>
            </a:r>
            <a:r>
              <a:rPr lang="sv-SE" sz="1400" dirty="0" err="1"/>
              <a:t>Winer</a:t>
            </a:r>
            <a:endParaRPr lang="sv-SE" sz="1400" dirty="0"/>
          </a:p>
          <a:p>
            <a:r>
              <a:rPr lang="sv-SE" sz="1400" dirty="0"/>
              <a:t>The </a:t>
            </a:r>
            <a:r>
              <a:rPr lang="sv-SE" sz="1400" dirty="0" err="1"/>
              <a:t>Emperor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all </a:t>
            </a:r>
            <a:r>
              <a:rPr lang="sv-SE" sz="1400" dirty="0" err="1"/>
              <a:t>Maladies</a:t>
            </a:r>
            <a:r>
              <a:rPr lang="sv-SE" sz="1400" dirty="0"/>
              <a:t>  S. </a:t>
            </a:r>
            <a:r>
              <a:rPr lang="sv-SE" sz="1400" dirty="0" err="1"/>
              <a:t>Mukherjee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6157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0%  PR 0%  HER2-neg  Grad 3  Ki67 85% </a:t>
            </a:r>
          </a:p>
        </p:txBody>
      </p:sp>
    </p:spTree>
    <p:extLst>
      <p:ext uri="{BB962C8B-B14F-4D97-AF65-F5344CB8AC3E}">
        <p14:creationId xmlns:p14="http://schemas.microsoft.com/office/powerpoint/2010/main" val="160264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0%  PR 0%  HER2-pos  Grad 2  Ki67 50%  </a:t>
            </a:r>
          </a:p>
        </p:txBody>
      </p:sp>
    </p:spTree>
    <p:extLst>
      <p:ext uri="{BB962C8B-B14F-4D97-AF65-F5344CB8AC3E}">
        <p14:creationId xmlns:p14="http://schemas.microsoft.com/office/powerpoint/2010/main" val="303364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AE390-49B9-4812-8022-9D14D54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Repetition </a:t>
            </a:r>
            <a:r>
              <a:rPr lang="sv-SE" dirty="0" err="1"/>
              <a:t>subtyp</a:t>
            </a:r>
            <a:r>
              <a:rPr lang="sv-SE" dirty="0"/>
              <a:t> av bröstcancer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76B7-7820-4B9D-BD40-77EAC878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ER 100%  PR 10%  HER2-neg  Grad 3  Ki67 60%  </a:t>
            </a:r>
          </a:p>
        </p:txBody>
      </p:sp>
    </p:spTree>
    <p:extLst>
      <p:ext uri="{BB962C8B-B14F-4D97-AF65-F5344CB8AC3E}">
        <p14:creationId xmlns:p14="http://schemas.microsoft.com/office/powerpoint/2010/main" val="2150839645"/>
      </p:ext>
    </p:extLst>
  </p:cSld>
  <p:clrMapOvr>
    <a:masterClrMapping/>
  </p:clrMapOvr>
</p:sld>
</file>

<file path=ppt/theme/theme1.xml><?xml version="1.0" encoding="utf-8"?>
<a:theme xmlns:a="http://schemas.openxmlformats.org/drawingml/2006/main" name="SU vit_blå">
  <a:themeElements>
    <a:clrScheme name="SU 2018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6298"/>
      </a:accent1>
      <a:accent2>
        <a:srgbClr val="9D2235"/>
      </a:accent2>
      <a:accent3>
        <a:srgbClr val="367B1E"/>
      </a:accent3>
      <a:accent4>
        <a:srgbClr val="F2A900"/>
      </a:accent4>
      <a:accent5>
        <a:srgbClr val="9EA2A2"/>
      </a:accent5>
      <a:accent6>
        <a:srgbClr val="71B2C9"/>
      </a:accent6>
      <a:hlink>
        <a:srgbClr val="006298"/>
      </a:hlink>
      <a:folHlink>
        <a:srgbClr val="9EA2A2"/>
      </a:folHlink>
    </a:clrScheme>
    <a:fontScheme name="S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 PP Mall Blå 2018.potx" id="{79AD75E8-13C3-4337-8373-586DA1B21F4F}" vid="{57B26860-1FD2-439C-B6FC-B4706746DBC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 PP Mall Blå 2018</Template>
  <TotalTime>15321</TotalTime>
  <Words>1547</Words>
  <Application>Microsoft Office PowerPoint</Application>
  <PresentationFormat>Bildspel på skärmen (16:9)</PresentationFormat>
  <Paragraphs>353</Paragraphs>
  <Slides>67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67</vt:i4>
      </vt:variant>
    </vt:vector>
  </HeadingPairs>
  <TitlesOfParts>
    <vt:vector size="71" baseType="lpstr">
      <vt:lpstr>Arial</vt:lpstr>
      <vt:lpstr>Calibri</vt:lpstr>
      <vt:lpstr>Times</vt:lpstr>
      <vt:lpstr>SU vit_blå</vt:lpstr>
      <vt:lpstr>KUB-kurs i Bröstkirurgi november 2022  Bröstcancer Medicinsk onkologisk behandling    Endokrin terapi  Cytostatikabehandling  Antikroppsbehandling</vt:lpstr>
      <vt:lpstr>Frågor inför föreläsningen?</vt:lpstr>
      <vt:lpstr>Onkologisk behandling vid solida tumörer</vt:lpstr>
      <vt:lpstr>PowerPoint-presentation</vt:lpstr>
      <vt:lpstr>v</vt:lpstr>
      <vt:lpstr>Repetition subtyp av bröstcancer</vt:lpstr>
      <vt:lpstr>Repetition subtyp av bröstcancer</vt:lpstr>
      <vt:lpstr>Repetition subtyp av bröstcancer</vt:lpstr>
      <vt:lpstr>Repetition subtyp av bröstcancer</vt:lpstr>
      <vt:lpstr>Repetition subtyp av bröstcancer</vt:lpstr>
      <vt:lpstr>Repetition subtyp av bröstcancer</vt:lpstr>
      <vt:lpstr>PowerPoint-presentation</vt:lpstr>
      <vt:lpstr>Prognos utifrån subtyp/Genexpression</vt:lpstr>
      <vt:lpstr>SweBCGs nationella behandlingsrekomendationer vid tidig bröstcancer</vt:lpstr>
      <vt:lpstr>Postoperativ tilläggsbehandling (adjuvant)</vt:lpstr>
      <vt:lpstr>Postoperativ tilläggsbehandling (adjuvant) Endokrin terapi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Biverkningar av endokrin behandling</vt:lpstr>
      <vt:lpstr>PowerPoint-presentation</vt:lpstr>
      <vt:lpstr>PowerPoint-presentation</vt:lpstr>
      <vt:lpstr>PowerPoint-presentation</vt:lpstr>
      <vt:lpstr>Sammanfattning endokrin terapi</vt:lpstr>
      <vt:lpstr>Kemoterapi och antikroppsbehandling  Postoperativ tilläggsbehandling (adjuvant) Preoperativ tilläggsbehandling(neoadjuvant)  Vilka patienter ska behandlas?  Före eller efter operation? Hur hantera biverkningar? </vt:lpstr>
      <vt:lpstr>Repetition subtyp av bröstcancer</vt:lpstr>
      <vt:lpstr>Repetition subtyp av bröstcancer</vt:lpstr>
      <vt:lpstr>Repetition subtyp av bröstcancer</vt:lpstr>
      <vt:lpstr>Repetition subtyp av bröstcancer</vt:lpstr>
      <vt:lpstr>Repetition subtyp av bröstcancer</vt:lpstr>
      <vt:lpstr>Repetition subtyp av bröstcancer</vt:lpstr>
      <vt:lpstr>PowerPoint-presentation</vt:lpstr>
      <vt:lpstr>SweBCGs nationella behandlingsrekomendationer vid tidig bröstcancer</vt:lpstr>
      <vt:lpstr>Varför behandla med kemoterapi?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Biverkningar av kemoterapi</vt:lpstr>
      <vt:lpstr>PowerPoint-presentation</vt:lpstr>
      <vt:lpstr>PowerPoint-presentation</vt:lpstr>
      <vt:lpstr>PowerPoint-presentation</vt:lpstr>
      <vt:lpstr>PowerPoint-presentation</vt:lpstr>
      <vt:lpstr>Preoperativ tilläggsbehandling </vt:lpstr>
      <vt:lpstr>Patient</vt:lpstr>
      <vt:lpstr>PowerPoint-presentation</vt:lpstr>
      <vt:lpstr>PowerPoint-presentation</vt:lpstr>
      <vt:lpstr>PowerPoint-presentation</vt:lpstr>
      <vt:lpstr>PowerPoint-presentation</vt:lpstr>
      <vt:lpstr>Immunterapi och bröstcancer</vt:lpstr>
      <vt:lpstr>AKOM</vt:lpstr>
      <vt:lpstr>PowerPoint-presentation</vt:lpstr>
      <vt:lpstr>Hur verkar cytostatika?</vt:lpstr>
      <vt:lpstr>Hur verkar HER2-blockad? </vt:lpstr>
      <vt:lpstr>PowerPoint-presentation</vt:lpstr>
      <vt:lpstr>Bröstcancer hos män</vt:lpstr>
      <vt:lpstr>Behandling av metastatisk sjukdom</vt:lpstr>
      <vt:lpstr>Varför behandla?</vt:lpstr>
      <vt:lpstr>Bröstcanceröversikten IPÖ och det palliativa förloppet</vt:lpstr>
      <vt:lpstr>PowerPoint-presentation</vt:lpstr>
      <vt:lpstr>PowerPoint-presentation</vt:lpstr>
      <vt:lpstr>AKOM . Elisabet 68 år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Startbild Alt 1</dc:title>
  <dc:creator>Alexa Freiin von Wrangel</dc:creator>
  <cp:lastModifiedBy>Helena Grönbacke</cp:lastModifiedBy>
  <cp:revision>165</cp:revision>
  <dcterms:created xsi:type="dcterms:W3CDTF">2019-09-11T08:23:46Z</dcterms:created>
  <dcterms:modified xsi:type="dcterms:W3CDTF">2022-10-31T09:04:56Z</dcterms:modified>
</cp:coreProperties>
</file>