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7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</p:sldIdLst>
  <p:sldSz cx="9144000" cy="6858000" type="screen4x3"/>
  <p:notesSz cx="6858000" cy="9144000"/>
  <p:embeddedFontLst>
    <p:embeddedFont>
      <p:font typeface="Garamond" panose="02020404030301010803" pitchFamily="18" charset="0"/>
      <p:regular r:id="rId76"/>
      <p:bold r:id="rId77"/>
      <p:italic r:id="rId78"/>
      <p:boldItalic r:id="rId79"/>
    </p:embeddedFont>
    <p:embeddedFont>
      <p:font typeface="Verdana" panose="020B0604030504040204" pitchFamily="34" charset="0"/>
      <p:regular r:id="rId80"/>
      <p:bold r:id="rId81"/>
      <p:italic r:id="rId82"/>
      <p:boldItalic r:id="rId8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font" Target="fonts/font1.fntdata"/><Relationship Id="rId8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font" Target="fonts/font4.fntdata"/><Relationship Id="rId87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font" Target="fonts/font7.fntdata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font" Target="fonts/font2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font" Target="fonts/font5.fntdata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-88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44f1b43f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44f1b43f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144f1b43fda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320040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640080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4f1b43fd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44f1b43fd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144f1b43fda_0_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228600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320040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457200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  <a:p>
            <a:pPr marL="640080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9" name="Google Shape;37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4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Verdana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1" name="Google Shape;391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4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Verdana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8" name="Google Shape;548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6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Verdana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, text och innehåll" type="txAndObj">
  <p:cSld name="TEXT_AND_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•"/>
              <a:defRPr/>
            </a:lvl1pPr>
            <a:lvl2pPr marL="914400" lvl="1" indent="-3175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■"/>
              <a:defRPr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/>
            </a:lvl3pPr>
            <a:lvl4pPr marL="1828800" lvl="3" indent="-3175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▪"/>
              <a:defRPr/>
            </a:lvl4pPr>
            <a:lvl5pPr marL="228600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6pPr>
            <a:lvl7pPr marL="3200400" lvl="6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7pPr>
            <a:lvl8pPr marL="3657600" lvl="7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8pPr>
            <a:lvl9pPr marL="4114800" lvl="8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•"/>
              <a:defRPr/>
            </a:lvl1pPr>
            <a:lvl2pPr marL="914400" lvl="1" indent="-3175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■"/>
              <a:defRPr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/>
            </a:lvl3pPr>
            <a:lvl4pPr marL="1828800" lvl="3" indent="-3175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▪"/>
              <a:defRPr/>
            </a:lvl4pPr>
            <a:lvl5pPr marL="228600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6pPr>
            <a:lvl7pPr marL="3200400" lvl="6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7pPr>
            <a:lvl8pPr marL="3657600" lvl="7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8pPr>
            <a:lvl9pPr marL="4114800" lvl="8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560"/>
              </a:spcBef>
              <a:spcAft>
                <a:spcPts val="0"/>
              </a:spcAft>
              <a:buSzPts val="1400"/>
              <a:buFont typeface="Verdana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1400"/>
              <a:buFont typeface="Verdana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•"/>
              <a:defRPr/>
            </a:lvl1pPr>
            <a:lvl2pPr marL="914400" lvl="1" indent="-3175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■"/>
              <a:defRPr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/>
            </a:lvl3pPr>
            <a:lvl4pPr marL="1828800" lvl="3" indent="-3175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▪"/>
              <a:defRPr/>
            </a:lvl4pPr>
            <a:lvl5pPr marL="228600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6pPr>
            <a:lvl7pPr marL="3200400" lvl="6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7pPr>
            <a:lvl8pPr marL="3657600" lvl="7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8pPr>
            <a:lvl9pPr marL="4114800" lvl="8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685800" y="685800"/>
            <a:ext cx="7772400" cy="212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None/>
              <a:defRPr/>
            </a:lvl1pPr>
            <a:lvl2pPr marL="742950" marR="0" lvl="1" indent="-26035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■"/>
              <a:defRPr/>
            </a:lvl2pPr>
            <a:lvl3pPr marL="1143000" marR="0" lvl="2" indent="-2349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/>
            </a:lvl3pPr>
            <a:lvl4pPr marL="1600200" marR="0" lvl="3" indent="-2032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▪"/>
              <a:defRPr/>
            </a:lvl4pPr>
            <a:lvl5pPr marL="2057400" marR="0" lvl="4" indent="-22606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5pPr>
            <a:lvl6pPr marL="2514600" marR="0" lvl="5" indent="-22606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6pPr>
            <a:lvl7pPr marL="2971800" marR="0" lvl="6" indent="-22606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7pPr>
            <a:lvl8pPr marL="3429000" marR="0" lvl="7" indent="-22605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8pPr>
            <a:lvl9pPr marL="3886200" marR="0" lvl="8" indent="-22605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•"/>
              <a:defRPr/>
            </a:lvl1pPr>
            <a:lvl2pPr marL="914400" lvl="1" indent="-3175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■"/>
              <a:defRPr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/>
            </a:lvl3pPr>
            <a:lvl4pPr marL="1828800" lvl="3" indent="-3175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▪"/>
              <a:defRPr/>
            </a:lvl4pPr>
            <a:lvl5pPr marL="228600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6pPr>
            <a:lvl7pPr marL="3200400" lvl="6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7pPr>
            <a:lvl8pPr marL="3657600" lvl="7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8pPr>
            <a:lvl9pPr marL="4114800" lvl="8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•"/>
              <a:defRPr/>
            </a:lvl1pPr>
            <a:lvl2pPr marL="914400" lvl="1" indent="-3175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■"/>
              <a:defRPr/>
            </a:lvl2pPr>
            <a:lvl3pPr marL="137160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/>
            </a:lvl3pPr>
            <a:lvl4pPr marL="1828800" lvl="3" indent="-3175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▪"/>
              <a:defRPr/>
            </a:lvl4pPr>
            <a:lvl5pPr marL="228600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5pPr>
            <a:lvl6pPr marL="274320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6pPr>
            <a:lvl7pPr marL="3200400" lvl="6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7pPr>
            <a:lvl8pPr marL="3657600" lvl="7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8pPr>
            <a:lvl9pPr marL="4114800" lvl="8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560"/>
              </a:spcBef>
              <a:spcAft>
                <a:spcPts val="0"/>
              </a:spcAft>
              <a:buSzPts val="1400"/>
              <a:buFont typeface="Verdana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1400"/>
              <a:buFont typeface="Verdana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480"/>
              </a:spcBef>
              <a:spcAft>
                <a:spcPts val="0"/>
              </a:spcAft>
              <a:buSzPts val="1400"/>
              <a:buChar char="■"/>
              <a:defRPr/>
            </a:lvl2pPr>
            <a:lvl3pPr marL="1371600" lvl="2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6pPr>
            <a:lvl7pPr marL="3200400" lvl="6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7pPr>
            <a:lvl8pPr marL="3657600" lvl="7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8pPr>
            <a:lvl9pPr marL="4114800" lvl="8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560"/>
              </a:spcBef>
              <a:spcAft>
                <a:spcPts val="0"/>
              </a:spcAft>
              <a:buSzPts val="1400"/>
              <a:buFont typeface="Verdana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1400"/>
              <a:buFont typeface="Verdana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560"/>
              </a:spcBef>
              <a:spcAft>
                <a:spcPts val="0"/>
              </a:spcAft>
              <a:buSzPts val="1400"/>
              <a:buFont typeface="Verdana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1400"/>
              <a:buFont typeface="Verdana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480"/>
              </a:spcBef>
              <a:spcAft>
                <a:spcPts val="0"/>
              </a:spcAft>
              <a:buSzPts val="1400"/>
              <a:buChar char="■"/>
              <a:defRPr/>
            </a:lvl2pPr>
            <a:lvl3pPr marL="1371600" lvl="2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6pPr>
            <a:lvl7pPr marL="3200400" lvl="6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7pPr>
            <a:lvl8pPr marL="3657600" lvl="7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8pPr>
            <a:lvl9pPr marL="4114800" lvl="8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rtl="0">
              <a:spcBef>
                <a:spcPts val="560"/>
              </a:spcBef>
              <a:spcAft>
                <a:spcPts val="0"/>
              </a:spcAft>
              <a:buSzPts val="1400"/>
              <a:buFont typeface="Verdana"/>
              <a:buNone/>
              <a:defRPr/>
            </a:lvl1pPr>
            <a:lvl2pPr marL="914400" lvl="1" indent="-228600" rtl="0">
              <a:spcBef>
                <a:spcPts val="480"/>
              </a:spcBef>
              <a:spcAft>
                <a:spcPts val="0"/>
              </a:spcAft>
              <a:buSzPts val="1400"/>
              <a:buFont typeface="Verdana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400"/>
              <a:buFont typeface="Verdana"/>
              <a:buNone/>
              <a:defRPr/>
            </a:lvl3pPr>
            <a:lvl4pPr marL="1828800" lvl="3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4pPr>
            <a:lvl5pPr marL="2286000" lvl="4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5pPr>
            <a:lvl6pPr marL="2743200" lvl="5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ts val="0"/>
              </a:spcAft>
              <a:buSzPts val="1400"/>
              <a:buFont typeface="Verdana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480"/>
              </a:spcBef>
              <a:spcAft>
                <a:spcPts val="0"/>
              </a:spcAft>
              <a:buSzPts val="1400"/>
              <a:buChar char="■"/>
              <a:defRPr/>
            </a:lvl2pPr>
            <a:lvl3pPr marL="1371600" lvl="2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6pPr>
            <a:lvl7pPr marL="3200400" lvl="6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7pPr>
            <a:lvl8pPr marL="3657600" lvl="7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8pPr>
            <a:lvl9pPr marL="4114800" lvl="8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lvl="5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lvl="6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lvl="7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lvl="8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480"/>
              </a:spcBef>
              <a:spcAft>
                <a:spcPts val="0"/>
              </a:spcAft>
              <a:buSzPts val="1400"/>
              <a:buChar char="■"/>
              <a:defRPr/>
            </a:lvl2pPr>
            <a:lvl3pPr marL="1371600" lvl="2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6pPr>
            <a:lvl7pPr marL="3200400" lvl="6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7pPr>
            <a:lvl8pPr marL="3657600" lvl="7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8pPr>
            <a:lvl9pPr marL="4114800" lvl="8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rtl="0">
              <a:spcBef>
                <a:spcPts val="480"/>
              </a:spcBef>
              <a:spcAft>
                <a:spcPts val="0"/>
              </a:spcAft>
              <a:buSzPts val="1400"/>
              <a:buChar char="■"/>
              <a:defRPr/>
            </a:lvl2pPr>
            <a:lvl3pPr marL="1371600" lvl="2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4pPr>
            <a:lvl5pPr marL="2286000" lvl="4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5pPr>
            <a:lvl6pPr marL="2743200" lvl="5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6pPr>
            <a:lvl7pPr marL="3200400" lvl="6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7pPr>
            <a:lvl8pPr marL="3657600" lvl="7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8pPr>
            <a:lvl9pPr marL="4114800" lvl="8" indent="-317500" rtl="0">
              <a:spcBef>
                <a:spcPts val="36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•"/>
              <a:defRPr/>
            </a:lvl1pPr>
            <a:lvl2pPr marL="914400" marR="0" lvl="1" indent="-3175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■"/>
              <a:defRPr/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/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▪"/>
              <a:defRPr/>
            </a:lvl4pPr>
            <a:lvl5pPr marL="2286000" marR="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5pPr>
            <a:lvl6pPr marL="2743200" marR="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6pPr>
            <a:lvl7pPr marL="3200400" marR="0" lvl="6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7pPr>
            <a:lvl8pPr marL="3657600" marR="0" lvl="7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8pPr>
            <a:lvl9pPr marL="4114800" marR="0" lvl="8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  <p:sp>
        <p:nvSpPr>
          <p:cNvPr id="15" name="Google Shape;15;p1"/>
          <p:cNvSpPr txBox="1"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6" name="Google Shape;16;p1"/>
          <p:cNvCxnSpPr/>
          <p:nvPr/>
        </p:nvCxnSpPr>
        <p:spPr>
          <a:xfrm>
            <a:off x="457200" y="1447800"/>
            <a:ext cx="8077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17" name="Google Shape;17;p1"/>
          <p:cNvSpPr txBox="1"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Google Shape;18;p1"/>
          <p:cNvSpPr txBox="1"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3"/>
          <p:cNvGrpSpPr/>
          <p:nvPr/>
        </p:nvGrpSpPr>
        <p:grpSpPr>
          <a:xfrm>
            <a:off x="228600" y="2889250"/>
            <a:ext cx="8610600" cy="201612"/>
            <a:chOff x="228600" y="2667000"/>
            <a:chExt cx="8610600" cy="228600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228600" y="2667000"/>
              <a:ext cx="2870200" cy="228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3098800" y="2667000"/>
              <a:ext cx="2870200" cy="228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5969000" y="2667000"/>
              <a:ext cx="2870200" cy="228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4572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9144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13716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18288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•"/>
              <a:defRPr/>
            </a:lvl1pPr>
            <a:lvl2pPr marL="914400" marR="0" lvl="1" indent="-3175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■"/>
              <a:defRPr/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ymbol"/>
              <a:buChar char="•"/>
              <a:defRPr/>
            </a:lvl3pPr>
            <a:lvl4pPr marL="1828800" marR="0" lvl="3" indent="-317500" algn="l" rtl="0"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ymbol"/>
              <a:buChar char="▪"/>
              <a:defRPr/>
            </a:lvl4pPr>
            <a:lvl5pPr marL="2286000" marR="0" lvl="4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5pPr>
            <a:lvl6pPr marL="2743200" marR="0" lvl="5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6pPr>
            <a:lvl7pPr marL="3200400" marR="0" lvl="6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7pPr>
            <a:lvl8pPr marL="3657600" marR="0" lvl="7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8pPr>
            <a:lvl9pPr marL="4114800" marR="0" lvl="8" indent="-3175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06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58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58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58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Gallstensoperationer och benign ERCP</a:t>
            </a: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2268537" y="5732462"/>
            <a:ext cx="6400800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3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6992000" y="5152625"/>
            <a:ext cx="1778400" cy="3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Oktober 2014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94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sng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Faktaruta 3</a:t>
            </a:r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Diagnosen kolecystit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11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Främst en klinisk diagnos</a:t>
            </a:r>
            <a:endParaRPr/>
          </a:p>
          <a:p>
            <a:pPr marL="342900" marR="0" lvl="0" indent="-304800" algn="l" rtl="0">
              <a:lnSpc>
                <a:spcPct val="80000"/>
              </a:lnSpc>
              <a:spcBef>
                <a:spcPts val="160"/>
              </a:spcBef>
              <a:spcAft>
                <a:spcPts val="0"/>
              </a:spcAft>
              <a:buClr>
                <a:schemeClr val="lt2"/>
              </a:buClr>
              <a:buSzPts val="600"/>
              <a:buFont typeface="Noto Symbol"/>
              <a:buNone/>
            </a:pPr>
            <a:endParaRPr sz="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Bekräftas med ultraljud </a:t>
            </a:r>
            <a:endParaRPr/>
          </a:p>
          <a:p>
            <a:pPr marL="342900" marR="0" lvl="0" indent="-290512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lt2"/>
              </a:buClr>
              <a:buSzPts val="825"/>
              <a:buFont typeface="Noto Symbol"/>
              <a:buNone/>
            </a:pPr>
            <a:endParaRPr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Leverprover kan vara förhöjda</a:t>
            </a:r>
            <a:endParaRPr/>
          </a:p>
          <a:p>
            <a:pPr marL="342900" marR="0" lvl="0" indent="-295275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750"/>
              <a:buFont typeface="Noto Symbo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Oftast en förhöjning av crp och LPK men tidigt i förloppet är det inte obligat. </a:t>
            </a:r>
            <a:endParaRPr/>
          </a:p>
          <a:p>
            <a:pPr marL="342900" marR="0" lvl="0" indent="-295275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750"/>
              <a:buFont typeface="Noto Symbo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Kolecystit förekommer också utan konkrement i gallblåsan och kallas för akalkulös kolecystit. </a:t>
            </a:r>
            <a:b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Oftast i samband med medicinska tilstånd som sepsis, nyligen genomgången hjärtinfarkt, stor kirugi, eller trauma etc. </a:t>
            </a:r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4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154" name="Google Shape;154;p24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Patofysiologin akut kolecystit </a:t>
            </a:r>
            <a:endParaRPr/>
          </a:p>
        </p:txBody>
      </p:sp>
      <p:pic>
        <p:nvPicPr>
          <p:cNvPr id="160" name="Google Shape;160;p25" descr="chlecysti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00337" y="1484312"/>
            <a:ext cx="3559175" cy="449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5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163" name="Google Shape;163;p25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Behandling akut kolecystit</a:t>
            </a:r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1"/>
          </p:nvPr>
        </p:nvSpPr>
        <p:spPr>
          <a:xfrm>
            <a:off x="395287" y="981075"/>
            <a:ext cx="8229600" cy="4789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Akut kolecystektomi om patientens tillstånd tillåter det </a:t>
            </a:r>
            <a:b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Tidigt i förloppet ska inte patienter behandlas med antibiotika men kan vara aktuellt om samtidig kolangit </a:t>
            </a:r>
            <a:b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 vissa fall avvaktar man operation för att utföra den i ett senare skede. </a:t>
            </a:r>
            <a:b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Komplikationsfrekvensen till kirurgi ökar i takt med tiden efter insjuknandet i det akuta läget.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Flera randomiserade studier och metaanalyser visar att akut laparoskopisk kolecystektomi har kortare vårdtid, har snabbare återhämtning och lägre kostnad</a:t>
            </a:r>
            <a:endParaRPr/>
          </a:p>
        </p:txBody>
      </p:sp>
      <p:pic>
        <p:nvPicPr>
          <p:cNvPr id="170" name="Google Shape;17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172" name="Google Shape;172;p26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Kolecystostomi</a:t>
            </a:r>
            <a:endParaRPr/>
          </a:p>
        </p:txBody>
      </p:sp>
      <p:sp>
        <p:nvSpPr>
          <p:cNvPr id="178" name="Google Shape;178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ymbo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Percutan kolecystostomi vid akut kolecystit</a:t>
            </a:r>
            <a:endParaRPr/>
          </a:p>
        </p:txBody>
      </p:sp>
      <p:sp>
        <p:nvSpPr>
          <p:cNvPr id="179" name="Google Shape;179;p27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180" name="Google Shape;180;p27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181" name="Google Shape;18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1550" y="2636837"/>
            <a:ext cx="4960937" cy="2967037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7"/>
          <p:cNvSpPr txBox="1"/>
          <p:nvPr/>
        </p:nvSpPr>
        <p:spPr>
          <a:xfrm>
            <a:off x="5580062" y="5862637"/>
            <a:ext cx="3455987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Hepatobiliary Pancreat Sci (2013) 20:81–88.</a:t>
            </a:r>
            <a:b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(TG 2013)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Kolecystostomi</a:t>
            </a:r>
            <a:endParaRPr/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Percutant transhepatiskt gallblåsedränage.</a:t>
            </a:r>
            <a:endParaRPr/>
          </a:p>
          <a:p>
            <a:pPr marL="342900" marR="0" lvl="0" indent="-323850" algn="l" rtl="0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>
                <a:schemeClr val="lt2"/>
              </a:buClr>
              <a:buSzPts val="300"/>
              <a:buFont typeface="Noto Symbol"/>
              <a:buNone/>
            </a:pPr>
            <a:endParaRPr sz="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Om patienten inte är operabel pga. hjärtkärlsjukdom, sepsis, kraftig inflammation. </a:t>
            </a:r>
            <a:endParaRPr/>
          </a:p>
          <a:p>
            <a:pPr marL="342900" marR="0" lvl="0" indent="-3048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lt2"/>
              </a:buClr>
              <a:buSzPts val="600"/>
              <a:buFont typeface="Noto Symbol"/>
              <a:buNone/>
            </a:pPr>
            <a:endParaRPr sz="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Behåll dränaget 10 dagar och genomför kolangiografi för att utesluta stenar i extrahepatiska gallvägar.</a:t>
            </a:r>
            <a:endParaRPr/>
          </a:p>
          <a:p>
            <a:pPr marL="342900" marR="0" lvl="0" indent="-309562" algn="l" rtl="0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chemeClr val="lt2"/>
              </a:buClr>
              <a:buSzPts val="525"/>
              <a:buFont typeface="Noto Symbol"/>
              <a:buNone/>
            </a:pPr>
            <a:endParaRPr sz="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Studier ger stöd för att sedan operera patienten alternativt se det som en definitiv behandling. Finns med i TG13 (Guidelines i Japan januari 2013).</a:t>
            </a:r>
            <a:endParaRPr/>
          </a:p>
        </p:txBody>
      </p:sp>
      <p:sp>
        <p:nvSpPr>
          <p:cNvPr id="189" name="Google Shape;189;p28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190" name="Google Shape;190;p28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Komplikationer till kolecystostomi</a:t>
            </a:r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ymbo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Gallperitonit (pga dränagemigration)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ymbo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Intra heptisk hematom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ymbo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Perokolecystisk abscess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ymbo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Gallpleuravätska</a:t>
            </a:r>
            <a:endParaRPr/>
          </a:p>
          <a:p>
            <a:pPr marL="342900" marR="0" lvl="0" indent="-2095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ymbo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Google Shape;197;p29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198" name="Google Shape;198;p29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199" name="Google Shape;199;p29"/>
          <p:cNvSpPr txBox="1"/>
          <p:nvPr/>
        </p:nvSpPr>
        <p:spPr>
          <a:xfrm>
            <a:off x="5580062" y="5862637"/>
            <a:ext cx="3455987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Hepatobiliary Pancreat Sci (2013) 20:81–88.</a:t>
            </a:r>
            <a:b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(TG 2013)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Andra gallstenskomplikationer</a:t>
            </a:r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body" idx="1"/>
          </p:nvPr>
        </p:nvSpPr>
        <p:spPr>
          <a:xfrm>
            <a:off x="468312" y="1125537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ymbo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Koledokussten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ymbo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Pankreatit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ymbo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Kolangit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ymbo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Kronisk kolecystit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ymbo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Ökad frekvens av gallblåsecancer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ymbo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Gallstensileus </a:t>
            </a:r>
            <a:endParaRPr/>
          </a:p>
        </p:txBody>
      </p:sp>
      <p:pic>
        <p:nvPicPr>
          <p:cNvPr id="206" name="Google Shape;20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0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208" name="Google Shape;208;p30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Mekanism bakom gallstensileus</a:t>
            </a:r>
            <a:endParaRPr/>
          </a:p>
        </p:txBody>
      </p:sp>
      <p:pic>
        <p:nvPicPr>
          <p:cNvPr id="214" name="Google Shape;214;p31" descr="gallstensileus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1989137"/>
            <a:ext cx="2527300" cy="309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364162" y="2133600"/>
            <a:ext cx="2255837" cy="2763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1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218" name="Google Shape;218;p31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Mekanism bakom gallstensileus</a:t>
            </a:r>
            <a:endParaRPr/>
          </a:p>
        </p:txBody>
      </p:sp>
      <p:pic>
        <p:nvPicPr>
          <p:cNvPr id="224" name="Google Shape;22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226" name="Google Shape;226;p32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8" name="Google Shape;228;p32" descr="H:\data\Hämtade filer\Gallstensileus sagital kopia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8537" y="1573212"/>
            <a:ext cx="4813300" cy="4567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Gallstensileus operation</a:t>
            </a:r>
            <a:endParaRPr/>
          </a:p>
        </p:txBody>
      </p:sp>
      <p:sp>
        <p:nvSpPr>
          <p:cNvPr id="234" name="Google Shape;234;p33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5" name="Google Shape;235;p33" descr="Bild 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50" y="1600200"/>
            <a:ext cx="6840537" cy="4548187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237" name="Google Shape;237;p33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KUB - Kurs Svensk Kirurgisk Förening För Övre abdominell Kirurgi</a:t>
            </a:r>
            <a:endParaRPr/>
          </a:p>
        </p:txBody>
      </p:sp>
      <p:pic>
        <p:nvPicPr>
          <p:cNvPr id="238" name="Google Shape;23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25" y="6116637"/>
            <a:ext cx="14763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685800" y="685800"/>
            <a:ext cx="7772400" cy="212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sng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Fall 3</a:t>
            </a:r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På eftermiddagsronden har du en 53-årig kvinna med 38 graders temp och smärtor under höger arcus.</a:t>
            </a:r>
            <a:b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Labprover visar CRP 95, LPK 18 men normalt i övrigt. </a:t>
            </a:r>
            <a:b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Hon är insatt på Tazocin och Morfin.</a:t>
            </a:r>
            <a:endParaRPr/>
          </a:p>
          <a:p>
            <a:pPr marL="342900" marR="0" lvl="0" indent="-309562" algn="l" rtl="0">
              <a:lnSpc>
                <a:spcPct val="100000"/>
              </a:lnSpc>
              <a:spcBef>
                <a:spcPts val="140"/>
              </a:spcBef>
              <a:spcAft>
                <a:spcPts val="0"/>
              </a:spcAft>
              <a:buClr>
                <a:schemeClr val="lt2"/>
              </a:buClr>
              <a:buSzPts val="525"/>
              <a:buFont typeface="Noto Symbol"/>
              <a:buNone/>
            </a:pPr>
            <a:endParaRPr sz="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Ultraljud visar nu inga gallstenar men en tjock gallblåsevägg.</a:t>
            </a:r>
            <a:endParaRPr/>
          </a:p>
          <a:p>
            <a:pPr marL="342900" marR="0" lvl="0" indent="-323850" algn="l" rtl="0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>
                <a:schemeClr val="lt2"/>
              </a:buClr>
              <a:buSzPts val="300"/>
              <a:buFont typeface="Noto Symbol"/>
              <a:buNone/>
            </a:pPr>
            <a:endParaRPr sz="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När du undersöker henne har hon fått Morfin flera gånger och hon har peritonit under höger arcus och tempen är 38,8. Hon berättar att smärtorna började för två dagar sedan. </a:t>
            </a:r>
            <a:endParaRPr/>
          </a:p>
          <a:p>
            <a:pPr marL="342900" marR="0" lvl="0" indent="-333375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chemeClr val="lt2"/>
              </a:buClr>
              <a:buSzPts val="150"/>
              <a:buFont typeface="Noto Symbol"/>
              <a:buNone/>
            </a:pPr>
            <a:endParaRPr sz="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Vilken är din bedömning och åtgärd?</a:t>
            </a:r>
            <a:endParaRPr/>
          </a:p>
        </p:txBody>
      </p:sp>
      <p:sp>
        <p:nvSpPr>
          <p:cNvPr id="245" name="Google Shape;245;p34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246" name="Google Shape;246;p34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Fall 4</a:t>
            </a:r>
            <a:endParaRPr/>
          </a:p>
        </p:txBody>
      </p:sp>
      <p:sp>
        <p:nvSpPr>
          <p:cNvPr id="252" name="Google Shape;252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Ska patienten opereras? </a:t>
            </a:r>
            <a:endParaRPr/>
          </a:p>
          <a:p>
            <a:pPr marL="342900" marR="0" lvl="0" indent="-3048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lt2"/>
              </a:buClr>
              <a:buSzPts val="600"/>
              <a:buFont typeface="Noto Symbol"/>
              <a:buNone/>
            </a:pPr>
            <a:endParaRPr sz="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Kan det finnas stenar i gallblåsan trots att de inte påvisas med ultraljud? </a:t>
            </a:r>
            <a:endParaRPr/>
          </a:p>
          <a:p>
            <a:pPr marL="342900" marR="0" lvl="0" indent="-29527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750"/>
              <a:buFont typeface="Noto Symbo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Om patienten har en akalkulös kolecystit, ska hon då opereras? </a:t>
            </a:r>
            <a:endParaRPr/>
          </a:p>
          <a:p>
            <a:pPr marL="342900" marR="0" lvl="0" indent="-290512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2"/>
              </a:buClr>
              <a:buSzPts val="825"/>
              <a:buFont typeface="Noto Symbol"/>
              <a:buNone/>
            </a:pPr>
            <a:endParaRPr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Finns alternativ till operation?</a:t>
            </a:r>
            <a:endParaRPr/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3" name="Google Shape;253;p35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254" name="Google Shape;25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5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731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Faktaruta 4; bilddiagnostik</a:t>
            </a:r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6868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Ultraljud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1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- Non invasiv, snabb och oftast tillgänglig för att påvisa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….</a:t>
            </a: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stenar och sludge i gallblåsan och bedöma gallblåsan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- </a:t>
            </a:r>
            <a:r>
              <a:rPr lang="en-US" sz="2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Svårare är att påvisa stenar i gallgångar men indirekta 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….</a:t>
            </a: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tecken som vidgade gallvägar kan ses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- Beroende av undersökare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- Vid akut kolecystit med förtjockad gallblåsevägg kan             </a:t>
            </a:r>
            <a:r>
              <a:rPr lang="en-US" sz="2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….</a:t>
            </a: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små konkrement missas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- Bilderna är svåra att eftergranska.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38125" algn="l" rtl="0"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None/>
            </a:pP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62" name="Google Shape;26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6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264" name="Google Shape;264;p36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94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Faktaruta 4; bilddiagnostik</a:t>
            </a:r>
            <a:endParaRPr/>
          </a:p>
        </p:txBody>
      </p:sp>
      <p:sp>
        <p:nvSpPr>
          <p:cNvPr id="270" name="Google Shape;270;p37"/>
          <p:cNvSpPr txBox="1">
            <a:spLocks noGrp="1"/>
          </p:cNvSpPr>
          <p:nvPr>
            <p:ph type="body" idx="1"/>
          </p:nvPr>
        </p:nvSpPr>
        <p:spPr>
          <a:xfrm>
            <a:off x="468312" y="1601787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CT-buk</a:t>
            </a: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Tecken på inflammation kan ibland ses i gallblåseområdet </a:t>
            </a:r>
            <a:endParaRPr/>
          </a:p>
          <a:p>
            <a:pPr marL="342900" marR="0" lvl="0" indent="-295275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750"/>
              <a:buFont typeface="Noto Symbo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Tjockleken på gallblåseväggen, utspändhetsgraden av gallblåsan och dilatation av gallgångarna kan bedömas</a:t>
            </a:r>
            <a:endParaRPr/>
          </a:p>
          <a:p>
            <a:pPr marL="342900" marR="0" lvl="0" indent="-295275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750"/>
              <a:buFont typeface="Noto Symbo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Oftast tillgänglig dygnet runt och möjlig att eftergranska</a:t>
            </a:r>
            <a:endParaRPr/>
          </a:p>
          <a:p>
            <a:pPr marL="342900" marR="0" lvl="0" indent="-290512" algn="l" rtl="0">
              <a:lnSpc>
                <a:spcPct val="80000"/>
              </a:lnSpc>
              <a:spcBef>
                <a:spcPts val="220"/>
              </a:spcBef>
              <a:spcAft>
                <a:spcPts val="0"/>
              </a:spcAft>
              <a:buClr>
                <a:schemeClr val="lt2"/>
              </a:buClr>
              <a:buSzPts val="825"/>
              <a:buFont typeface="Noto Symbol"/>
              <a:buNone/>
            </a:pPr>
            <a:endParaRPr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Effektiv metod att utesluta en mängd differential-diagnoser</a:t>
            </a:r>
            <a:endParaRPr/>
          </a:p>
          <a:p>
            <a:pPr marL="342900" marR="0" lvl="0" indent="-295275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750"/>
              <a:buFont typeface="Noto Symbo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Endast röntgentäta konkrement kan identifieras.</a:t>
            </a:r>
            <a:endParaRPr/>
          </a:p>
          <a:p>
            <a:pPr marL="342900" marR="0" lvl="0" indent="-257175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350"/>
              <a:buFont typeface="Noto Symbo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1" name="Google Shape;271;p37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272" name="Google Shape;27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7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Faktaruta 4; bilddiagnostik</a:t>
            </a:r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MRC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Non invasiv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Kontraindiktioner som pacemaker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Klaustrofobi?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Tillgänglighet?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Ej terapeutisk.</a:t>
            </a:r>
            <a:endParaRPr/>
          </a:p>
          <a:p>
            <a:pPr marL="342900" marR="0" lvl="0" indent="-238125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None/>
            </a:pP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ERCP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Invasiv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Terapeutisk metod där man samtidigt kan avlägsna konkrement eller avlasta gallvägarna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Resurskrävande och inte alltid möjlig att utföra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Komplikationsrisk.</a:t>
            </a:r>
            <a:endParaRPr/>
          </a:p>
          <a:p>
            <a:pPr marL="342900" marR="0" lvl="0" indent="-238125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None/>
            </a:pP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0" name="Google Shape;280;p38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281" name="Google Shape;281;p38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Fall 3, forts</a:t>
            </a:r>
            <a:endParaRPr/>
          </a:p>
        </p:txBody>
      </p:sp>
      <p:sp>
        <p:nvSpPr>
          <p:cNvPr id="287" name="Google Shape;287;p39"/>
          <p:cNvSpPr txBox="1">
            <a:spLocks noGrp="1"/>
          </p:cNvSpPr>
          <p:nvPr>
            <p:ph type="body" idx="1"/>
          </p:nvPr>
        </p:nvSpPr>
        <p:spPr>
          <a:xfrm>
            <a:off x="395287" y="1052512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 utför en akut laparoskopisk kolecystektomi på patienten från fall nr 3 och det är relativt lätt operera. </a:t>
            </a:r>
            <a:b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Därefter genomför du en peroperativ kolangiografi. </a:t>
            </a:r>
            <a:b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pic>
        <p:nvPicPr>
          <p:cNvPr id="288" name="Google Shape;28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9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290" name="Google Shape;290;p39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Peroperativ cholangiogram</a:t>
            </a:r>
            <a:endParaRPr/>
          </a:p>
        </p:txBody>
      </p:sp>
      <p:sp>
        <p:nvSpPr>
          <p:cNvPr id="296" name="Google Shape;296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7" name="Google Shape;297;p40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298" name="Google Shape;298;p40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299" name="Google Shape;299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1557337"/>
            <a:ext cx="5832475" cy="4656137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40"/>
          <p:cNvSpPr/>
          <p:nvPr/>
        </p:nvSpPr>
        <p:spPr>
          <a:xfrm>
            <a:off x="6269037" y="1943100"/>
            <a:ext cx="1223962" cy="504825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1" name="Google Shape;301;p40"/>
          <p:cNvSpPr txBox="1"/>
          <p:nvPr/>
        </p:nvSpPr>
        <p:spPr>
          <a:xfrm>
            <a:off x="890587" y="2163762"/>
            <a:ext cx="59753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Verdana"/>
              <a:buNone/>
            </a:pPr>
            <a:r>
              <a:rPr lang="en-US" sz="2000" b="0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Hur kan man få en bättre cholangiografi?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Peroperativ cholangiogram</a:t>
            </a:r>
            <a:endParaRPr/>
          </a:p>
        </p:txBody>
      </p:sp>
      <p:sp>
        <p:nvSpPr>
          <p:cNvPr id="307" name="Google Shape;307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8" name="Google Shape;308;p41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309" name="Google Shape;309;p41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310" name="Google Shape;310;p41"/>
          <p:cNvPicPr preferRelativeResize="0"/>
          <p:nvPr/>
        </p:nvPicPr>
        <p:blipFill rotWithShape="1">
          <a:blip r:embed="rId3">
            <a:alphaModFix/>
          </a:blip>
          <a:srcRect l="30762" t="1" r="31175" b="-2203"/>
          <a:stretch/>
        </p:blipFill>
        <p:spPr>
          <a:xfrm>
            <a:off x="1835150" y="1703387"/>
            <a:ext cx="4321175" cy="43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41"/>
          <p:cNvSpPr/>
          <p:nvPr/>
        </p:nvSpPr>
        <p:spPr>
          <a:xfrm>
            <a:off x="1835150" y="1741487"/>
            <a:ext cx="936625" cy="430212"/>
          </a:xfrm>
          <a:prstGeom prst="ellipse">
            <a:avLst/>
          </a:prstGeom>
          <a:solidFill>
            <a:srgbClr val="262626"/>
          </a:solidFill>
          <a:ln w="25400" cap="flat" cmpd="sng">
            <a:solidFill>
              <a:srgbClr val="26262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2" name="Google Shape;312;p41"/>
          <p:cNvSpPr/>
          <p:nvPr/>
        </p:nvSpPr>
        <p:spPr>
          <a:xfrm>
            <a:off x="5300662" y="1700212"/>
            <a:ext cx="468312" cy="252412"/>
          </a:xfrm>
          <a:prstGeom prst="ellipse">
            <a:avLst/>
          </a:prstGeom>
          <a:solidFill>
            <a:srgbClr val="262626"/>
          </a:solidFill>
          <a:ln w="25400" cap="flat" cmpd="sng">
            <a:solidFill>
              <a:srgbClr val="26262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3" name="Google Shape;313;p41"/>
          <p:cNvSpPr txBox="1"/>
          <p:nvPr/>
        </p:nvSpPr>
        <p:spPr>
          <a:xfrm>
            <a:off x="5534025" y="4508500"/>
            <a:ext cx="381635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Verdana"/>
              <a:buNone/>
            </a:pPr>
            <a:r>
              <a:rPr lang="en-US" sz="1600" b="0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Genomlysbar engångsport pga </a:t>
            </a:r>
            <a:br>
              <a:rPr lang="en-US" sz="1600" b="0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600" b="0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misstanke om koledochussten</a:t>
            </a:r>
            <a:endParaRPr/>
          </a:p>
        </p:txBody>
      </p:sp>
      <p:cxnSp>
        <p:nvCxnSpPr>
          <p:cNvPr id="314" name="Google Shape;314;p41"/>
          <p:cNvCxnSpPr/>
          <p:nvPr/>
        </p:nvCxnSpPr>
        <p:spPr>
          <a:xfrm>
            <a:off x="3203575" y="4076700"/>
            <a:ext cx="647700" cy="115252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Peroperativ cholangiogram</a:t>
            </a:r>
            <a:endParaRPr/>
          </a:p>
        </p:txBody>
      </p:sp>
      <p:sp>
        <p:nvSpPr>
          <p:cNvPr id="320" name="Google Shape;320;p42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321" name="Google Shape;321;p42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322" name="Google Shape;322;p42"/>
          <p:cNvSpPr/>
          <p:nvPr/>
        </p:nvSpPr>
        <p:spPr>
          <a:xfrm>
            <a:off x="5829300" y="1601787"/>
            <a:ext cx="468312" cy="252412"/>
          </a:xfrm>
          <a:prstGeom prst="ellipse">
            <a:avLst/>
          </a:prstGeom>
          <a:solidFill>
            <a:srgbClr val="262626"/>
          </a:solidFill>
          <a:ln w="25400" cap="flat" cmpd="sng">
            <a:solidFill>
              <a:srgbClr val="26262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3" name="Google Shape;323;p42"/>
          <p:cNvPicPr preferRelativeResize="0"/>
          <p:nvPr/>
        </p:nvPicPr>
        <p:blipFill rotWithShape="1">
          <a:blip r:embed="rId3">
            <a:alphaModFix/>
          </a:blip>
          <a:srcRect l="30665" r="30952"/>
          <a:stretch/>
        </p:blipFill>
        <p:spPr>
          <a:xfrm>
            <a:off x="2411412" y="1601787"/>
            <a:ext cx="4608512" cy="4548187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2"/>
          <p:cNvSpPr/>
          <p:nvPr/>
        </p:nvSpPr>
        <p:spPr>
          <a:xfrm>
            <a:off x="2411412" y="1619250"/>
            <a:ext cx="1223962" cy="504825"/>
          </a:xfrm>
          <a:prstGeom prst="ellipse">
            <a:avLst/>
          </a:prstGeom>
          <a:solidFill>
            <a:srgbClr val="262626"/>
          </a:solidFill>
          <a:ln w="25400" cap="flat" cmpd="sng">
            <a:solidFill>
              <a:srgbClr val="26262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5" name="Google Shape;325;p42"/>
          <p:cNvSpPr txBox="1"/>
          <p:nvPr/>
        </p:nvSpPr>
        <p:spPr>
          <a:xfrm>
            <a:off x="5534025" y="4652962"/>
            <a:ext cx="3816350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Verdana"/>
              <a:buNone/>
            </a:pPr>
            <a:r>
              <a:rPr lang="en-US" sz="1600" b="0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Förstoring av området där en sten kunde spolas ut efter inj iv Buscopan 20 mg.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Anatomisk variation av ductus cystikus </a:t>
            </a:r>
            <a:endParaRPr/>
          </a:p>
        </p:txBody>
      </p:sp>
      <p:sp>
        <p:nvSpPr>
          <p:cNvPr id="331" name="Google Shape;331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2" name="Google Shape;332;p43" descr="Chapter 08. Figure 2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704975"/>
            <a:ext cx="7696200" cy="423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3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335" name="Google Shape;335;p43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ctrTitle"/>
          </p:nvPr>
        </p:nvSpPr>
        <p:spPr>
          <a:xfrm>
            <a:off x="685800" y="685800"/>
            <a:ext cx="7772400" cy="212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94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Varierande anatomi i Calots triangel</a:t>
            </a:r>
            <a:endParaRPr/>
          </a:p>
        </p:txBody>
      </p:sp>
      <p:sp>
        <p:nvSpPr>
          <p:cNvPr id="341" name="Google Shape;341;p4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435975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Variation av a. cystika</a:t>
            </a:r>
            <a:endParaRPr/>
          </a:p>
        </p:txBody>
      </p:sp>
      <p:pic>
        <p:nvPicPr>
          <p:cNvPr id="342" name="Google Shape;342;p44" descr="F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2060575"/>
            <a:ext cx="6934200" cy="418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4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345" name="Google Shape;345;p44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Att undvika komplikationer till kolecystektomi </a:t>
            </a:r>
            <a:endParaRPr/>
          </a:p>
        </p:txBody>
      </p:sp>
      <p:sp>
        <p:nvSpPr>
          <p:cNvPr id="351" name="Google Shape;351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5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För bästa bedömning bör förutom du som operatör även en radiolog bedöma röntgenbilderna innan operationen kan fortsätta.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Stora studier visar att de operatörer som regelmässigt använder sig av peroperativ kolangiografi har en lägre frekvens av gallgångsskador än andra. Omdebatterat.</a:t>
            </a:r>
            <a:b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Slim K</a:t>
            </a:r>
            <a:r>
              <a:rPr lang="en-US" sz="1000" b="0" i="0" u="none" strike="noStrike" cap="none" baseline="30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Martin G. Does routine intra-operative cholangiography reduce the risk of biliary injury during laparoscopic cholecystectomy? An evidence-based approach. </a:t>
            </a:r>
            <a:r>
              <a:rPr lang="en-US" sz="1000" b="0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 Visc Surg.</a:t>
            </a: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2013</a:t>
            </a: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Tornqvist B, Stromberg C, Persson G et al. Effect of intended intraoperative cholangiography and early detection of bile duct injury on survival after cholecystectomy: population based cohort study. </a:t>
            </a:r>
            <a:r>
              <a:rPr lang="en-US" sz="10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BMJ</a:t>
            </a: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2012 </a:t>
            </a: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(GallRiks)</a:t>
            </a:r>
            <a:endParaRPr/>
          </a:p>
          <a:p>
            <a:pPr marL="342900" marR="0" lvl="0" indent="-29527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750"/>
              <a:buFont typeface="Noto Symbo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90512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chemeClr val="lt2"/>
              </a:buClr>
              <a:buSzPts val="825"/>
              <a:buFont typeface="Noto Symbol"/>
              <a:buNone/>
            </a:pPr>
            <a:endParaRPr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90512" algn="l" rtl="0">
              <a:spcBef>
                <a:spcPts val="220"/>
              </a:spcBef>
              <a:spcAft>
                <a:spcPts val="0"/>
              </a:spcAft>
              <a:buClr>
                <a:schemeClr val="lt2"/>
              </a:buClr>
              <a:buSzPts val="825"/>
              <a:buFont typeface="Noto Symbol"/>
              <a:buNone/>
            </a:pPr>
            <a:endParaRPr sz="11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2" name="Google Shape;35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45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354" name="Google Shape;354;p45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Critical view of safety</a:t>
            </a:r>
            <a:endParaRPr/>
          </a:p>
        </p:txBody>
      </p:sp>
      <p:sp>
        <p:nvSpPr>
          <p:cNvPr id="360" name="Google Shape;360;p46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361" name="Google Shape;361;p46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362" name="Google Shape;362;p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3437" y="2349500"/>
            <a:ext cx="3695700" cy="3748087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6"/>
          <p:cNvSpPr txBox="1"/>
          <p:nvPr/>
        </p:nvSpPr>
        <p:spPr>
          <a:xfrm>
            <a:off x="468312" y="1557337"/>
            <a:ext cx="8567737" cy="534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Ett sätt att undvika komplikationer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 golden standard inom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laparoskopisk kolecystektomi.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Fria längs basen på gallblåsan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så du får fram denna vy.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Flera studier stöder detta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och ingår i guidelines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som SAGES</a:t>
            </a: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Tokyo Guidelines </a:t>
            </a:r>
            <a:b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2013 och 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Nederlandse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Vereniging voor Heelkunde </a:t>
            </a:r>
            <a: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Critical view of safety, fortsättning</a:t>
            </a:r>
            <a:endParaRPr/>
          </a:p>
        </p:txBody>
      </p:sp>
      <p:sp>
        <p:nvSpPr>
          <p:cNvPr id="369" name="Google Shape;369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0" name="Google Shape;370;p47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371" name="Google Shape;371;p47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372" name="Google Shape;372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2030412"/>
            <a:ext cx="6140450" cy="307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7"/>
          <p:cNvSpPr txBox="1"/>
          <p:nvPr/>
        </p:nvSpPr>
        <p:spPr>
          <a:xfrm>
            <a:off x="3635375" y="5773737"/>
            <a:ext cx="5400675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Strasberg SM, Brunt LM. Rationale and use of the critical view of safety in laparoscopic cholecystectomy. J Am Coll Surg. 2010</a:t>
            </a:r>
            <a:r>
              <a:rPr lang="en-US" sz="1100" b="1" i="0" u="none" strike="noStrike" cap="none">
                <a:solidFill>
                  <a:srgbClr val="40404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374" name="Google Shape;374;p47"/>
          <p:cNvSpPr txBox="1"/>
          <p:nvPr/>
        </p:nvSpPr>
        <p:spPr>
          <a:xfrm>
            <a:off x="900112" y="5127625"/>
            <a:ext cx="72739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Visualiseras från två håll! Endast två strukturer ska gå från gallblåsan till området för extrahepatiska gallvägar</a:t>
            </a:r>
            <a:endParaRPr/>
          </a:p>
        </p:txBody>
      </p:sp>
      <p:cxnSp>
        <p:nvCxnSpPr>
          <p:cNvPr id="375" name="Google Shape;375;p47"/>
          <p:cNvCxnSpPr/>
          <p:nvPr/>
        </p:nvCxnSpPr>
        <p:spPr>
          <a:xfrm flipH="1">
            <a:off x="3348037" y="1919287"/>
            <a:ext cx="1584325" cy="1509712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stealth" w="med" len="med"/>
          </a:ln>
        </p:spPr>
      </p:cxnSp>
      <p:sp>
        <p:nvSpPr>
          <p:cNvPr id="376" name="Google Shape;376;p47"/>
          <p:cNvSpPr txBox="1"/>
          <p:nvPr/>
        </p:nvSpPr>
        <p:spPr>
          <a:xfrm>
            <a:off x="4960937" y="1549400"/>
            <a:ext cx="482441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Fria så att gallblåsan delvis är fri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8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83" name="Google Shape;383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ymbo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Infundibulär teknik</a:t>
            </a:r>
            <a:endParaRPr/>
          </a:p>
        </p:txBody>
      </p:sp>
      <p:sp>
        <p:nvSpPr>
          <p:cNvPr id="384" name="Google Shape;384;p48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385" name="Google Shape;385;p48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386" name="Google Shape;386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2492375"/>
            <a:ext cx="4659312" cy="2743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7" name="Google Shape;387;p48"/>
          <p:cNvCxnSpPr/>
          <p:nvPr/>
        </p:nvCxnSpPr>
        <p:spPr>
          <a:xfrm flipH="1">
            <a:off x="5940425" y="2708275"/>
            <a:ext cx="1439862" cy="1155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stealth" w="med" len="med"/>
          </a:ln>
        </p:spPr>
      </p:cxnSp>
      <p:sp>
        <p:nvSpPr>
          <p:cNvPr id="388" name="Google Shape;388;p48"/>
          <p:cNvSpPr txBox="1"/>
          <p:nvPr/>
        </p:nvSpPr>
        <p:spPr>
          <a:xfrm>
            <a:off x="5795962" y="1916112"/>
            <a:ext cx="3097212" cy="73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Verdana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Ductus choledockus kan misstas för gallblåsans nedre mediala del. Kort ductus cysticus.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Sten i gallvägar</a:t>
            </a:r>
            <a:endParaRPr/>
          </a:p>
        </p:txBody>
      </p:sp>
      <p:sp>
        <p:nvSpPr>
          <p:cNvPr id="395" name="Google Shape;395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Sten i gallvägar vid elektiv kirurgi påträffas i drygt 10% av galloperationer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År 2013 hade opererade patienter för akut kolecystit 18% sten i gallvägarna (Gallriks 2013)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Kan man lämna en liten sten (&lt; 4 mm) ?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 ny studie från Gallriks visar att 15% av patienterna får en komplikation till en liten sten.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Alla stenar oberoende av storlek ger 25% av patienterna problem.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Natural course vs interventions to clear common bile duct stones. Data from the swedish registry for gallstone surgery and endoscopic retrograde cholangiography (GallRiks)</a:t>
            </a:r>
            <a:br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JAMA Surg. 2014;149(10):1008-1014 Möller et al.</a:t>
            </a:r>
            <a:endParaRPr/>
          </a:p>
        </p:txBody>
      </p:sp>
      <p:sp>
        <p:nvSpPr>
          <p:cNvPr id="396" name="Google Shape;396;p49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397" name="Google Shape;397;p49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435975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Alternativa åtgärder av koleochussten</a:t>
            </a:r>
            <a:endParaRPr/>
          </a:p>
        </p:txBody>
      </p:sp>
      <p:sp>
        <p:nvSpPr>
          <p:cNvPr id="403" name="Google Shape;403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4" name="Google Shape;404;p50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405" name="Google Shape;405;p50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406" name="Google Shape;40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5" y="1557337"/>
            <a:ext cx="8296275" cy="462915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0"/>
          <p:cNvSpPr txBox="1"/>
          <p:nvPr/>
        </p:nvSpPr>
        <p:spPr>
          <a:xfrm>
            <a:off x="2608262" y="4149725"/>
            <a:ext cx="792162" cy="368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stent</a:t>
            </a:r>
            <a:endParaRPr/>
          </a:p>
        </p:txBody>
      </p:sp>
      <p:sp>
        <p:nvSpPr>
          <p:cNvPr id="408" name="Google Shape;408;p50"/>
          <p:cNvSpPr txBox="1"/>
          <p:nvPr/>
        </p:nvSpPr>
        <p:spPr>
          <a:xfrm>
            <a:off x="611187" y="5546725"/>
            <a:ext cx="748982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Beslut om metod avgörs av kirurgens preferens, tillgång till instrument och personal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1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414" name="Google Shape;414;p51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415" name="Google Shape;415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0"/>
            <a:ext cx="8477250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1"/>
          <p:cNvSpPr txBox="1"/>
          <p:nvPr/>
        </p:nvSpPr>
        <p:spPr>
          <a:xfrm>
            <a:off x="468312" y="1628775"/>
            <a:ext cx="8064500" cy="3662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 har en elektiv laparoskopisk kolecystektomi på en 78-årig man med hjärtsvikt och KOL som haft en biliär pancreatit.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Finns det alternativ till operationen?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Kan en enbart ERCP med sfinkterotomi (och ev stenextraktion) vara ett alternativ till operation?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Film</a:t>
            </a:r>
            <a:endParaRPr/>
          </a:p>
        </p:txBody>
      </p:sp>
      <p:sp>
        <p:nvSpPr>
          <p:cNvPr id="422" name="Google Shape;422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3" name="Google Shape;423;p52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424" name="Google Shape;424;p52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425" name="Google Shape;425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750887"/>
            <a:ext cx="6767512" cy="5414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Peroperativ kolangiografi, bild 1</a:t>
            </a:r>
            <a:endParaRPr/>
          </a:p>
        </p:txBody>
      </p:sp>
      <p:sp>
        <p:nvSpPr>
          <p:cNvPr id="431" name="Google Shape;431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2" name="Google Shape;432;p53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433" name="Google Shape;433;p53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434" name="Google Shape;434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6162" y="1530350"/>
            <a:ext cx="4968875" cy="47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99" name="Google Shape;99;p18"/>
          <p:cNvSpPr txBox="1"/>
          <p:nvPr/>
        </p:nvSpPr>
        <p:spPr>
          <a:xfrm>
            <a:off x="457200" y="1779587"/>
            <a:ext cx="8002587" cy="478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Den första kolecystektomin utfördes 1867 i USA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Första kolecystektomin i sverige utfördes i Norrköping 1889.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Den första laparoskopiska kolecystektomin genofördes 1985 av tysken Mühe och i Sverige utfördes sannolikt 1990 i Uppsala alternativt i Göteborg lite oklart vem som var först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Den första ERCP med sfinkterotomi och stenextraktion utfördes 1970 och i Sverige började ERCP användas i mitten av 1970-talet av radiologen Lennart Whelin i Malmö.</a:t>
            </a:r>
            <a:endParaRPr/>
          </a:p>
        </p:txBody>
      </p:sp>
      <p:sp>
        <p:nvSpPr>
          <p:cNvPr id="100" name="Google Shape;100;p18"/>
          <p:cNvSpPr txBox="1"/>
          <p:nvPr/>
        </p:nvSpPr>
        <p:spPr>
          <a:xfrm>
            <a:off x="457200" y="661987"/>
            <a:ext cx="822960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Historik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Peroperativ kolangiografi, bild 2</a:t>
            </a:r>
            <a:endParaRPr/>
          </a:p>
        </p:txBody>
      </p:sp>
      <p:sp>
        <p:nvSpPr>
          <p:cNvPr id="440" name="Google Shape;440;p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1" name="Google Shape;441;p54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442" name="Google Shape;442;p54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443" name="Google Shape;44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6162" y="1603375"/>
            <a:ext cx="4895850" cy="472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4" name="Google Shape;444;p54"/>
          <p:cNvCxnSpPr/>
          <p:nvPr/>
        </p:nvCxnSpPr>
        <p:spPr>
          <a:xfrm flipH="1">
            <a:off x="5940425" y="2205037"/>
            <a:ext cx="792162" cy="863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ERCP</a:t>
            </a:r>
            <a:endParaRPr/>
          </a:p>
        </p:txBody>
      </p:sp>
      <p:sp>
        <p:nvSpPr>
          <p:cNvPr id="450" name="Google Shape;450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1" name="Google Shape;451;p55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452" name="Google Shape;452;p55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453" name="Google Shape;45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1647825"/>
            <a:ext cx="4824412" cy="4502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4" name="Google Shape;454;p55"/>
          <p:cNvCxnSpPr/>
          <p:nvPr/>
        </p:nvCxnSpPr>
        <p:spPr>
          <a:xfrm flipH="1">
            <a:off x="4751387" y="3284537"/>
            <a:ext cx="900112" cy="72072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MRCP</a:t>
            </a:r>
            <a:endParaRPr/>
          </a:p>
        </p:txBody>
      </p:sp>
      <p:sp>
        <p:nvSpPr>
          <p:cNvPr id="460" name="Google Shape;460;p5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1" name="Google Shape;461;p56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462" name="Google Shape;462;p56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463" name="Google Shape;463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5150" y="1628775"/>
            <a:ext cx="5572125" cy="450532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</p:pic>
      <p:cxnSp>
        <p:nvCxnSpPr>
          <p:cNvPr id="464" name="Google Shape;464;p56"/>
          <p:cNvCxnSpPr/>
          <p:nvPr/>
        </p:nvCxnSpPr>
        <p:spPr>
          <a:xfrm flipH="1">
            <a:off x="4621212" y="3357562"/>
            <a:ext cx="958850" cy="115093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7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470" name="Google Shape;470;p57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471" name="Google Shape;471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8175" y="1700212"/>
            <a:ext cx="2359025" cy="4230687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57"/>
          <p:cNvSpPr txBox="1"/>
          <p:nvPr/>
        </p:nvSpPr>
        <p:spPr>
          <a:xfrm>
            <a:off x="6300787" y="5367337"/>
            <a:ext cx="157956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Strasberg SM</a:t>
            </a:r>
            <a:b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 Am Col Surg, 2000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58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478" name="Google Shape;478;p58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479" name="Google Shape;479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1700212"/>
            <a:ext cx="824865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675" y="14287"/>
            <a:ext cx="8420100" cy="13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8"/>
          <p:cNvSpPr txBox="1"/>
          <p:nvPr/>
        </p:nvSpPr>
        <p:spPr>
          <a:xfrm>
            <a:off x="539750" y="5229225"/>
            <a:ext cx="8156575" cy="70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0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Primär suturering eller hepaticojejunostomi ska utföras av kirurg som har stor erfarenhet av biliär rekonstruktion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9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487" name="Google Shape;487;p59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488" name="Google Shape;488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1700212"/>
            <a:ext cx="6772275" cy="452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950" y="0"/>
            <a:ext cx="8420100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0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495" name="Google Shape;495;p60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496" name="Google Shape;496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" y="647700"/>
            <a:ext cx="8305800" cy="55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Farliga tekniker och fällor</a:t>
            </a:r>
            <a:endParaRPr/>
          </a:p>
        </p:txBody>
      </p:sp>
      <p:sp>
        <p:nvSpPr>
          <p:cNvPr id="502" name="Google Shape;502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ymbo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Fyra olika källor till skador under lap kolecystektomier.</a:t>
            </a:r>
            <a:b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Infundibulärteknik</a:t>
            </a:r>
            <a:b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Missad aberrant gallgång under</a:t>
            </a:r>
            <a:b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cholangiografi</a:t>
            </a:r>
            <a:b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Diatermiskador vid dissektion</a:t>
            </a:r>
            <a:b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Faror med fundus first vid uttalad</a:t>
            </a:r>
            <a:b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kolecystit</a:t>
            </a:r>
            <a:endParaRPr/>
          </a:p>
        </p:txBody>
      </p:sp>
      <p:sp>
        <p:nvSpPr>
          <p:cNvPr id="503" name="Google Shape;503;p61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504" name="Google Shape;504;p61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Aberanta gallgångar</a:t>
            </a:r>
            <a:endParaRPr/>
          </a:p>
        </p:txBody>
      </p:sp>
      <p:sp>
        <p:nvSpPr>
          <p:cNvPr id="510" name="Google Shape;510;p6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1" name="Google Shape;511;p62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512" name="Google Shape;512;p62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513" name="Google Shape;513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1665287"/>
            <a:ext cx="5976937" cy="44815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4" name="Google Shape;514;p62"/>
          <p:cNvCxnSpPr/>
          <p:nvPr/>
        </p:nvCxnSpPr>
        <p:spPr>
          <a:xfrm flipH="1">
            <a:off x="5148262" y="3860800"/>
            <a:ext cx="1223962" cy="6477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stealth" w="med" len="med"/>
          </a:ln>
        </p:spPr>
      </p:cxnSp>
      <p:sp>
        <p:nvSpPr>
          <p:cNvPr id="515" name="Google Shape;515;p62"/>
          <p:cNvSpPr txBox="1"/>
          <p:nvPr/>
        </p:nvSpPr>
        <p:spPr>
          <a:xfrm>
            <a:off x="6372225" y="3500437"/>
            <a:ext cx="252095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Verdana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Subvesikal gallgång (Lusckas gång)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6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21" name="Google Shape;52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ymbo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Att missa aberrant gallgång</a:t>
            </a:r>
            <a:endParaRPr/>
          </a:p>
        </p:txBody>
      </p:sp>
      <p:sp>
        <p:nvSpPr>
          <p:cNvPr id="522" name="Google Shape;522;p63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523" name="Google Shape;523;p63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524" name="Google Shape;524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087" y="2636837"/>
            <a:ext cx="7648575" cy="3405187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63"/>
          <p:cNvSpPr txBox="1"/>
          <p:nvPr/>
        </p:nvSpPr>
        <p:spPr>
          <a:xfrm>
            <a:off x="6156325" y="6148387"/>
            <a:ext cx="345598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 Hepatobiliary Pancreat Surg (2008) 15:284–292.</a:t>
            </a:r>
            <a:b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Strasberg SM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457200" y="188912"/>
            <a:ext cx="8229600" cy="10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Stenbildning i gallblåsa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685800" y="1447800"/>
            <a:ext cx="8002587" cy="478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Gallan blir övermättad med kolesterol sk litogen galla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I västvärlden bildas stenar i regel av för mycket fett i kosten men det kan också bero på att gallan består av för lite gallsalter och lecitin, vilket troligen är ärftligt.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Försämrat avflöde från gallblåsan tex ett mekaniskt hinder eller nedsatt tonus i gallblåseväggen vilket sker under graviditet, långvarig svält och hård bantning.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Ovanligare orsaker till gallstensbildning är hemolys och andra tillstånd (cirrhos) som ger ökad utsöndring av bilirubin i gallan.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109" name="Google Shape;109;p19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4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31" name="Google Shape;531;p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ymbo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Tolka cholangiografi</a:t>
            </a:r>
            <a:endParaRPr/>
          </a:p>
        </p:txBody>
      </p:sp>
      <p:sp>
        <p:nvSpPr>
          <p:cNvPr id="532" name="Google Shape;532;p64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533" name="Google Shape;533;p64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534" name="Google Shape;534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2565400"/>
            <a:ext cx="7112000" cy="3551237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64"/>
          <p:cNvSpPr txBox="1"/>
          <p:nvPr/>
        </p:nvSpPr>
        <p:spPr>
          <a:xfrm>
            <a:off x="6172200" y="6289675"/>
            <a:ext cx="345598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 Hepatobiliary Pancreat Surg (2008) 15:284–292.</a:t>
            </a:r>
            <a:b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Strasberg SM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0" i="0" u="none" strike="noStrike" cap="none">
              <a:solidFill>
                <a:schemeClr val="dk2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41" name="Google Shape;541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ymbo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Risk för diatermiskador</a:t>
            </a:r>
            <a:endParaRPr/>
          </a:p>
        </p:txBody>
      </p:sp>
      <p:sp>
        <p:nvSpPr>
          <p:cNvPr id="542" name="Google Shape;542;p65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543" name="Google Shape;543;p65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544" name="Google Shape;544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2492375"/>
            <a:ext cx="5999162" cy="3754437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65"/>
          <p:cNvSpPr txBox="1"/>
          <p:nvPr/>
        </p:nvSpPr>
        <p:spPr>
          <a:xfrm>
            <a:off x="6084887" y="6299200"/>
            <a:ext cx="3455987" cy="33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 Hepatobiliary Pancreat Surg (2008) 15:284–292.</a:t>
            </a:r>
            <a:b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Strasberg SM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6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Fundus first - risker</a:t>
            </a:r>
            <a:endParaRPr/>
          </a:p>
        </p:txBody>
      </p:sp>
      <p:sp>
        <p:nvSpPr>
          <p:cNvPr id="552" name="Google Shape;552;p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Inflammation och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fibros förändrar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anatomin</a:t>
            </a:r>
            <a:endParaRPr/>
          </a:p>
        </p:txBody>
      </p:sp>
      <p:sp>
        <p:nvSpPr>
          <p:cNvPr id="553" name="Google Shape;553;p66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554" name="Google Shape;554;p66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555" name="Google Shape;555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9837" y="1700212"/>
            <a:ext cx="5364162" cy="41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66"/>
          <p:cNvSpPr txBox="1"/>
          <p:nvPr/>
        </p:nvSpPr>
        <p:spPr>
          <a:xfrm>
            <a:off x="6156325" y="6148387"/>
            <a:ext cx="3455987" cy="339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 Hepatobiliary Pancreat Surg (2008) 15:284–292.</a:t>
            </a:r>
            <a:b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Strasberg SM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Timing för operativ åtgärd</a:t>
            </a:r>
            <a:endParaRPr/>
          </a:p>
        </p:txBody>
      </p:sp>
      <p:sp>
        <p:nvSpPr>
          <p:cNvPr id="562" name="Google Shape;562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När är det mest gynnsamt att operera en akut kolecystit?</a:t>
            </a:r>
            <a:endParaRPr/>
          </a:p>
          <a:p>
            <a:pPr marL="342900" marR="0" lvl="0" indent="-314325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lt2"/>
              </a:buClr>
              <a:buSzPts val="450"/>
              <a:buFont typeface="Noto Symbol"/>
              <a:buNone/>
            </a:pPr>
            <a:endParaRPr sz="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Hur länge ska man vänta med att operera en konservativt behandlad kolecystit?</a:t>
            </a:r>
            <a:endParaRPr/>
          </a:p>
          <a:p>
            <a:pPr marL="342900" marR="0" lvl="0" indent="-300037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2"/>
              </a:buClr>
              <a:buSzPts val="675"/>
              <a:buFont typeface="Noto Symbol"/>
              <a:buNone/>
            </a:pPr>
            <a:endParaRPr sz="9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När ska en akut biliär pancreatit opereras?</a:t>
            </a:r>
            <a:endParaRPr/>
          </a:p>
          <a:p>
            <a:pPr marL="342900" marR="0" lvl="0" indent="-295275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750"/>
              <a:buFont typeface="Noto Symbo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När och hur ska man åtgärda sten i extrahepatiska gallvägar?</a:t>
            </a:r>
            <a:endParaRPr/>
          </a:p>
          <a:p>
            <a:pPr marL="342900" marR="0" lvl="0" indent="-23812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None/>
            </a:pP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3" name="Google Shape;563;p67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564" name="Google Shape;564;p67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8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570" name="Google Shape;570;p68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571" name="Google Shape;571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675" y="1773237"/>
            <a:ext cx="8248650" cy="454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8187" y="427037"/>
            <a:ext cx="7435850" cy="11271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9"/>
          <p:cNvSpPr txBox="1">
            <a:spLocks noGrp="1"/>
          </p:cNvSpPr>
          <p:nvPr>
            <p:ph type="title"/>
          </p:nvPr>
        </p:nvSpPr>
        <p:spPr>
          <a:xfrm>
            <a:off x="468312" y="26035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Postoperativ diarré</a:t>
            </a:r>
            <a:endParaRPr/>
          </a:p>
        </p:txBody>
      </p:sp>
      <p:sp>
        <p:nvSpPr>
          <p:cNvPr id="578" name="Google Shape;578;p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Ungefär 1-2% av alla kolecystektomerade patienter får problem med diarrer som kan bero på flera olika saker</a:t>
            </a:r>
            <a:b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Postoperativa diarré kan vara orsakad av en störning i den natriumberoende gallsyra transporten och då kan patienten behöva sättas in på Questran (gallsyrabindare) vilket bör följas av en medicinsk gastroenterolog.</a:t>
            </a:r>
            <a:endParaRPr/>
          </a:p>
          <a:p>
            <a:pPr marL="342900" marR="0" lvl="0" indent="-314325" algn="l" rtl="0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lt2"/>
              </a:buClr>
              <a:buSzPts val="450"/>
              <a:buFont typeface="Noto Symbol"/>
              <a:buNone/>
            </a:pPr>
            <a:endParaRPr sz="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3812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None/>
            </a:pP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79" name="Google Shape;579;p69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580" name="Google Shape;580;p69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70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Galloperationer i Sverige</a:t>
            </a:r>
            <a:endParaRPr/>
          </a:p>
        </p:txBody>
      </p:sp>
      <p:sp>
        <p:nvSpPr>
          <p:cNvPr id="586" name="Google Shape;586;p70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Under senare år har strax under 12.000 kolecystektomier genomförts i Sverige och ca 7000 ERCP</a:t>
            </a:r>
            <a:endParaRPr/>
          </a:p>
          <a:p>
            <a:pPr marL="342900" marR="0" lvl="0" indent="-247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90% registrerades i gallriks</a:t>
            </a:r>
            <a:endParaRPr/>
          </a:p>
          <a:p>
            <a:pPr marL="342900" marR="0" lvl="0" indent="-247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2/3 kvinnor, medelålder 49år</a:t>
            </a:r>
            <a:endParaRPr/>
          </a:p>
          <a:p>
            <a:pPr marL="342900" marR="0" lvl="0" indent="-247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1/3 män, medelålder 55år</a:t>
            </a:r>
            <a:endParaRPr/>
          </a:p>
          <a:p>
            <a:pPr marL="342900" marR="0" lvl="0" indent="-247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70% genomfördes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elektivt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och av dessa utfördes 93% laparoskopiskt och 3,6% konverterades till öppen kirurgi.</a:t>
            </a:r>
            <a:endParaRPr/>
          </a:p>
          <a:p>
            <a:pPr marL="342900" marR="0" lvl="0" indent="-27622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Noto Symbol"/>
              <a:buNone/>
            </a:pPr>
            <a:endParaRPr sz="14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GallRiks årsrapport 2013</a:t>
            </a:r>
            <a:endParaRPr/>
          </a:p>
        </p:txBody>
      </p:sp>
      <p:sp>
        <p:nvSpPr>
          <p:cNvPr id="587" name="Google Shape;587;p70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588" name="Google Shape;588;p70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KUB - Kurs Svensk Kirurgisk Förening För Övre abdominell Kirurgi</a:t>
            </a:r>
            <a:endParaRPr/>
          </a:p>
        </p:txBody>
      </p:sp>
      <p:pic>
        <p:nvPicPr>
          <p:cNvPr id="589" name="Google Shape;589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16637"/>
            <a:ext cx="14763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1"/>
          <p:cNvSpPr txBox="1">
            <a:spLocks noGrp="1"/>
          </p:cNvSpPr>
          <p:nvPr>
            <p:ph type="title" idx="4294967295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Galloperationer Sverige</a:t>
            </a:r>
            <a:endParaRPr/>
          </a:p>
        </p:txBody>
      </p:sp>
      <p:sp>
        <p:nvSpPr>
          <p:cNvPr id="595" name="Google Shape;595;p71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637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akut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kolecystit konverterades 11% till öppen kirurgi</a:t>
            </a:r>
            <a:endParaRPr/>
          </a:p>
          <a:p>
            <a:pPr marL="342900" marR="0" lvl="0" indent="-247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Konverteringsfrekvensen minskar för varje år</a:t>
            </a:r>
            <a:endParaRPr/>
          </a:p>
          <a:p>
            <a:pPr marL="342900" marR="0" lvl="0" indent="-247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Medeltiden för en miniinvasiv kolecystektomi är 90min och för en öppen 132min</a:t>
            </a:r>
            <a:endParaRPr/>
          </a:p>
          <a:p>
            <a:pPr marL="342900" marR="0" lvl="0" indent="-247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Operationstiden för miniinvasiv op minskar medan den för öppen kir ökar för varje år under de senaste 3åren.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2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4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	 Informationen inhämtad från GallRiks årsrapport 2013</a:t>
            </a:r>
            <a:endParaRPr/>
          </a:p>
        </p:txBody>
      </p:sp>
      <p:sp>
        <p:nvSpPr>
          <p:cNvPr id="596" name="Google Shape;596;p71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597" name="Google Shape;597;p71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KUB - Kurs Svensk Kirurgisk Förening För Övre abdominell Kirurgi</a:t>
            </a:r>
            <a:endParaRPr/>
          </a:p>
        </p:txBody>
      </p:sp>
      <p:pic>
        <p:nvPicPr>
          <p:cNvPr id="598" name="Google Shape;598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16637"/>
            <a:ext cx="14763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72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604" name="Google Shape;604;p72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605" name="Google Shape;605;p72"/>
          <p:cNvSpPr txBox="1"/>
          <p:nvPr/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Incidensen av postoperativa komplikationer är låga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Totala andelen med komplikationer		6,0%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Abscess					1,4%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Blödning					1,4%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Galläckage					1,3%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Kvarsten					0,4%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Perforerad tarm				0,3%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Pancreatit					0,8%	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Totala mortaliteten var 0,1%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Gallgångsskada utan substansförlust 0,3% och med substansförlust 0,04%.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4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GallRiks årsrapport 2013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3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611" name="Google Shape;611;p73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612" name="Google Shape;612;p73"/>
          <p:cNvSpPr txBox="1"/>
          <p:nvPr/>
        </p:nvSpPr>
        <p:spPr>
          <a:xfrm>
            <a:off x="439737" y="1519237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Indikationer för ERCP vid benigna tillstånd: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konkrement eller stark misstanke om det i extraheptiska </a:t>
            </a:r>
            <a:r>
              <a:rPr lang="en-US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..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gallvägar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kolangit med eller utan septisk chock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vid konstaterat galläckage; avlastning och kartläggning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peroperativ kartläggning av anatomi vid svår </a:t>
            </a:r>
            <a:r>
              <a:rPr lang="en-US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..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galloperation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benigna strikturer i gallvägar (iatrogena eller </a:t>
            </a:r>
            <a:r>
              <a:rPr lang="en-US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..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inflammatoriska)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kronisk pancreatit (striktur med eventuell sten i </a:t>
            </a:r>
            <a:r>
              <a:rPr lang="en-US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..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pancreasgången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(maligniteter står för ca 20 % av alla ERCP).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4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endParaRPr/>
          </a:p>
        </p:txBody>
      </p:sp>
      <p:sp>
        <p:nvSpPr>
          <p:cNvPr id="613" name="Google Shape;613;p73"/>
          <p:cNvSpPr txBox="1"/>
          <p:nvPr/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ERCP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94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sng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Fall 1</a:t>
            </a:r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1"/>
          </p:nvPr>
        </p:nvSpPr>
        <p:spPr>
          <a:xfrm>
            <a:off x="468312" y="1484312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 träffar en patient på kirurgmottagningen på remiss från distriktsläkaren för ställningstagande till kolecystektomi.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Hon har mångåriga återkommande smärtor främst i övre delen av buken och de är mest diffusa och inte utlösta av måltider.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Hon känner sig ofta uppblåst i magen.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Hon är utredd med gastroskopi som var normal och ett ultraljud som visar några små konkrement i gallblåsan.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Labprover är normala.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Patienten är mycket angelägen om operation för att bli besvärsfri.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Hur gör du?</a:t>
            </a: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118" name="Google Shape;118;p20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4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619" name="Google Shape;619;p74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620" name="Google Shape;620;p74"/>
          <p:cNvSpPr txBox="1"/>
          <p:nvPr/>
        </p:nvSpPr>
        <p:spPr>
          <a:xfrm>
            <a:off x="439737" y="1519237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Förändrad anatomi kan göra ERCP svår eller omöjlig på normalt sätt: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Tillstånd efter tidigare kirurgi som subtotal gastrektomi </a:t>
            </a:r>
            <a:r>
              <a:rPr lang="en-US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där duodenum kan nås via nedre anastomosen och som </a:t>
            </a:r>
            <a:r>
              <a:rPr lang="en-US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kan vara en mycket svår procedur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Gastric-by-pass patienter där ERCP inte går att genomföra </a:t>
            </a:r>
            <a:r>
              <a:rPr lang="en-US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peroralt men i narkos kan exempelvis laparoskopisk ERCP </a:t>
            </a:r>
            <a:r>
              <a:rPr lang="en-US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percutant via den urkopplade ventrikeln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4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endParaRPr/>
          </a:p>
        </p:txBody>
      </p:sp>
      <p:sp>
        <p:nvSpPr>
          <p:cNvPr id="621" name="Google Shape;621;p74"/>
          <p:cNvSpPr txBox="1"/>
          <p:nvPr/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När blir det svårt med ERCP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5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627" name="Google Shape;627;p75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628" name="Google Shape;628;p75"/>
          <p:cNvSpPr txBox="1"/>
          <p:nvPr/>
        </p:nvSpPr>
        <p:spPr>
          <a:xfrm>
            <a:off x="439737" y="1519237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 78-årig man med ischemisk hjärtsjukdom och mild hjärtsvikt inkommer med ambulans pga. buksmärtor, feber, och hypotoni 95/65 samt hjärtfrekvensen 110.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Patienten är ikterisk och ömmar under höger arcus.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Patienten får dropp och blododlas. Du sätter in patienten på piperacillin/tazobaktam och planerar att lägga in patienten.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Labbprover visar bilirubin 130, ALP 7,8 och GT 4,5, LPK 28 och kreatinin 135. Hans blodtryck förbättras inte.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Vad gör du?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4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endParaRPr/>
          </a:p>
        </p:txBody>
      </p:sp>
      <p:sp>
        <p:nvSpPr>
          <p:cNvPr id="629" name="Google Shape;629;p75"/>
          <p:cNvSpPr txBox="1"/>
          <p:nvPr/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Patientfall ERCP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76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635" name="Google Shape;635;p76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636" name="Google Shape;636;p76"/>
          <p:cNvSpPr txBox="1"/>
          <p:nvPr/>
        </p:nvSpPr>
        <p:spPr>
          <a:xfrm>
            <a:off x="395287" y="1519237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 bedömmer att patienten lider av septisk schock pga kolangit och patienten läggs in på IVA med tryckunderstöd. Akut ultraljud visar gallsten och lätt dilaterade gallvägar extraheptiskt.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 kontaktar bakjouren som kommer in och genomför ERCP med endoprotes som dränage av hans purulenta kolangit.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Om patienten istället skulle svarat med normaliserat blodtryck – när ska ERCP genomföras?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4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endParaRPr/>
          </a:p>
        </p:txBody>
      </p:sp>
      <p:sp>
        <p:nvSpPr>
          <p:cNvPr id="637" name="Google Shape;637;p76"/>
          <p:cNvSpPr txBox="1"/>
          <p:nvPr/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Patientfall ERCP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77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643" name="Google Shape;643;p77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644" name="Google Shape;644;p77"/>
          <p:cNvSpPr txBox="1"/>
          <p:nvPr/>
        </p:nvSpPr>
        <p:spPr>
          <a:xfrm>
            <a:off x="439737" y="1519237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Kanyleringsfrekvensen i Sverige 2013 var 92%. Studier visar att förnyad ERCP kan lyckas i 80%.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Orsaker till misslyckad kanylering kan vara lång och veckig papill, papill placerad i eller jämte duodenaldivertikel, blödning under papillslemmhinnan, förändrad anatomi efter tidigare kirurgi som BII och förstorad ventrikel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 akut behov av dränage av gallvägar där ERCP inte kan genomföras kan akut PTC rädda patientens liv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4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endParaRPr/>
          </a:p>
        </p:txBody>
      </p:sp>
      <p:sp>
        <p:nvSpPr>
          <p:cNvPr id="645" name="Google Shape;645;p77"/>
          <p:cNvSpPr txBox="1"/>
          <p:nvPr/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ERCP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78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651" name="Google Shape;651;p78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652" name="Google Shape;652;p78"/>
          <p:cNvSpPr txBox="1"/>
          <p:nvPr/>
        </p:nvSpPr>
        <p:spPr>
          <a:xfrm>
            <a:off x="439737" y="1519237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 genomför elektiv laparoskopisk kolecystektomi på en 51-årig frisk kvinna pga. tidgare kolecystit.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Det går bra att operera men vid peroperativ cholangiografi ser du ett ca 7 mm stort koledochuskonkrement och visst flöde till duodenum.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Gallvägarna är väsentligen normalvida.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Vad gör du?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4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endParaRPr/>
          </a:p>
        </p:txBody>
      </p:sp>
      <p:sp>
        <p:nvSpPr>
          <p:cNvPr id="653" name="Google Shape;653;p78"/>
          <p:cNvSpPr txBox="1"/>
          <p:nvPr/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Koledockusten patientfall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79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659" name="Google Shape;659;p79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660" name="Google Shape;660;p79"/>
          <p:cNvSpPr txBox="1"/>
          <p:nvPr/>
        </p:nvSpPr>
        <p:spPr>
          <a:xfrm>
            <a:off x="1331912" y="1223962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4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endParaRPr/>
          </a:p>
        </p:txBody>
      </p:sp>
      <p:sp>
        <p:nvSpPr>
          <p:cNvPr id="661" name="Google Shape;661;p79"/>
          <p:cNvSpPr txBox="1"/>
          <p:nvPr/>
        </p:nvSpPr>
        <p:spPr>
          <a:xfrm>
            <a:off x="45085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Koledockusten patientfall forts</a:t>
            </a:r>
            <a:endParaRPr/>
          </a:p>
        </p:txBody>
      </p:sp>
      <p:pic>
        <p:nvPicPr>
          <p:cNvPr id="662" name="Google Shape;662;p79" descr="WJG-19-6026-g001.jpg - Internet Explorer - \\Remote, 128-bit SSL/TLS."/>
          <p:cNvPicPr preferRelativeResize="0"/>
          <p:nvPr/>
        </p:nvPicPr>
        <p:blipFill rotWithShape="1">
          <a:blip r:embed="rId3">
            <a:alphaModFix/>
          </a:blip>
          <a:srcRect l="6294" t="7463" r="56788" b="1597"/>
          <a:stretch/>
        </p:blipFill>
        <p:spPr>
          <a:xfrm>
            <a:off x="450850" y="1557337"/>
            <a:ext cx="3527425" cy="4751387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79"/>
          <p:cNvSpPr txBox="1"/>
          <p:nvPr/>
        </p:nvSpPr>
        <p:spPr>
          <a:xfrm>
            <a:off x="4140200" y="1557337"/>
            <a:ext cx="4176712" cy="563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På din klinik har man sedan ett år tillbaka börjat med </a:t>
            </a: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rendezvous ERCP</a:t>
            </a: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och vilket kan minska risken för pancreatit.</a:t>
            </a:r>
            <a:b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Patienten gick hem samma dag.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Endoscopic retrograde cholangiopancreatography with rendezvous reduces the pancreatic injury. Fredrik Swahn et al. World J Gastroenterol 2013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80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669" name="Google Shape;669;p80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670" name="Google Shape;670;p80"/>
          <p:cNvSpPr txBox="1"/>
          <p:nvPr/>
        </p:nvSpPr>
        <p:spPr>
          <a:xfrm>
            <a:off x="439737" y="1519237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Enligt GallRiks 2013 hade 7,7% av alla elektiva galloperationer fynd av koledockussten.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Vid operation av akut kolecystit hade 18% koledochussten.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Laparoskopisk rendezvous minskar komplikationsrisken totalt från 11,2% till 18,1% inom ramen för fyra randomiserade kontrollerade studier n= 430 jämfört med tvåstegsmodellen.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Särskilt post ERCP-pancreatit minskas från 8,4% till 2,4%.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Antalet rendesvous ERCP ökar snabbt i Sverige.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Laparoscopic rendezvous reduces perioperative morbidity and risk of pancreatitis. </a:t>
            </a:r>
            <a:br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Aresso et al. Surg endo 2013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4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endParaRPr/>
          </a:p>
        </p:txBody>
      </p:sp>
      <p:sp>
        <p:nvSpPr>
          <p:cNvPr id="671" name="Google Shape;671;p80"/>
          <p:cNvSpPr txBox="1"/>
          <p:nvPr/>
        </p:nvSpPr>
        <p:spPr>
          <a:xfrm>
            <a:off x="45085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Koledochusstenar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81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677" name="Google Shape;677;p81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678" name="Google Shape;678;p81"/>
          <p:cNvSpPr txBox="1"/>
          <p:nvPr/>
        </p:nvSpPr>
        <p:spPr>
          <a:xfrm>
            <a:off x="439737" y="1519237"/>
            <a:ext cx="8596312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Post ERCP pancreatit uppstår hos 5-10% av patienterna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Studier har visat att risken minskar av: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sup diklofenak 100 mg eller Indometacin (obs </a:t>
            </a:r>
            <a:r>
              <a:rPr lang="en-US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..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kontraindikationer) ges omedelbart före eller efter ERCP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- vid högriskpatient för pancreatit kan man överväga en </a:t>
            </a:r>
            <a:r>
              <a:rPr lang="en-US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..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pancreasstent och om det inte går engångdos sublingualt </a:t>
            </a:r>
            <a:r>
              <a:rPr lang="en-US"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..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nitro alternativt 250 mikrogram Sandostatin.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Få kliniker har detta som rutin.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Profylaxis of post ERCP-pancreatitis: European Society of Gastrointestinal Endoscopy (ESGE)</a:t>
            </a:r>
            <a:br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Guideline updated June-2014. Dumonceo et al. Enodoscopy </a:t>
            </a:r>
            <a:br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4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endParaRPr/>
          </a:p>
        </p:txBody>
      </p:sp>
      <p:sp>
        <p:nvSpPr>
          <p:cNvPr id="679" name="Google Shape;679;p81"/>
          <p:cNvSpPr txBox="1"/>
          <p:nvPr/>
        </p:nvSpPr>
        <p:spPr>
          <a:xfrm>
            <a:off x="439737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Post ERCP pancreatit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2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685" name="Google Shape;685;p82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686" name="Google Shape;686;p82"/>
          <p:cNvSpPr txBox="1"/>
          <p:nvPr/>
        </p:nvSpPr>
        <p:spPr>
          <a:xfrm>
            <a:off x="439737" y="1519237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 43 årig kvinna har sökt två dagar efter en laparoskopisk kolecystektomi.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Ett ultraljud visar en del mindre mängd vätska vid gallblåsebädden men ingen abscess och normalvida gallvägar CRP är 135 leverstatus är lätt påverkat.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Patienten är subfebril och leverstatus är diskret påverkat. Hon är lite öm i buken generellt men i övrigt bedömer du att hon är opåverkad.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Hur går du vidare?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4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endParaRPr/>
          </a:p>
        </p:txBody>
      </p:sp>
      <p:sp>
        <p:nvSpPr>
          <p:cNvPr id="687" name="Google Shape;687;p82"/>
          <p:cNvSpPr txBox="1"/>
          <p:nvPr/>
        </p:nvSpPr>
        <p:spPr>
          <a:xfrm>
            <a:off x="439737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Patientfall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83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693" name="Google Shape;693;p83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694" name="Google Shape;694;p83"/>
          <p:cNvSpPr txBox="1"/>
          <p:nvPr/>
        </p:nvSpPr>
        <p:spPr>
          <a:xfrm>
            <a:off x="439737" y="1519237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 skickar henne på en DT-buk som du ser med kollegiet på röntgenronden. Det finns mer vätska i buken är normalt.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Hur gör ni på er klinik i detta läget?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4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endParaRPr/>
          </a:p>
        </p:txBody>
      </p:sp>
      <p:sp>
        <p:nvSpPr>
          <p:cNvPr id="695" name="Google Shape;695;p83"/>
          <p:cNvSpPr txBox="1"/>
          <p:nvPr/>
        </p:nvSpPr>
        <p:spPr>
          <a:xfrm>
            <a:off x="4191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Galläckage, del 2</a:t>
            </a:r>
            <a:endParaRPr/>
          </a:p>
        </p:txBody>
      </p:sp>
      <p:pic>
        <p:nvPicPr>
          <p:cNvPr id="696" name="Google Shape;696;p83" descr="Centricity Enterprise Web V3.0 - Microsoft Internet Explorer e - \\Remote, 128-bit SSL/TLS."/>
          <p:cNvPicPr preferRelativeResize="0"/>
          <p:nvPr/>
        </p:nvPicPr>
        <p:blipFill rotWithShape="1">
          <a:blip r:embed="rId3">
            <a:alphaModFix/>
          </a:blip>
          <a:srcRect l="40811" t="37486" r="28138" b="9951"/>
          <a:stretch/>
        </p:blipFill>
        <p:spPr>
          <a:xfrm>
            <a:off x="5580062" y="2828925"/>
            <a:ext cx="2838450" cy="26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94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sng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Faktaruta 2</a:t>
            </a: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Differentialdiagnoser till okomplicerad gallkolik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160"/>
              </a:spcBef>
              <a:spcAft>
                <a:spcPts val="0"/>
              </a:spcAft>
              <a:buClr>
                <a:schemeClr val="lt2"/>
              </a:buClr>
              <a:buFont typeface="Noto Symbol"/>
              <a:buNone/>
            </a:pPr>
            <a:endParaRPr sz="8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Ulcussjukdom</a:t>
            </a:r>
            <a:endParaRPr/>
          </a:p>
          <a:p>
            <a:pPr marL="342900" marR="0" lvl="0" indent="-309562" algn="l" rtl="0">
              <a:lnSpc>
                <a:spcPct val="90000"/>
              </a:lnSpc>
              <a:spcBef>
                <a:spcPts val="140"/>
              </a:spcBef>
              <a:spcAft>
                <a:spcPts val="0"/>
              </a:spcAft>
              <a:buClr>
                <a:schemeClr val="lt2"/>
              </a:buClr>
              <a:buSzPts val="525"/>
              <a:buFont typeface="Noto Symbol"/>
              <a:buNone/>
            </a:pPr>
            <a:endParaRPr sz="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Funktionella tarmbesvär IBS</a:t>
            </a:r>
            <a:endParaRPr/>
          </a:p>
          <a:p>
            <a:pPr marL="342900" marR="0" lvl="0" indent="-309562" algn="l" rtl="0">
              <a:lnSpc>
                <a:spcPct val="90000"/>
              </a:lnSpc>
              <a:spcBef>
                <a:spcPts val="140"/>
              </a:spcBef>
              <a:spcAft>
                <a:spcPts val="0"/>
              </a:spcAft>
              <a:buClr>
                <a:schemeClr val="lt2"/>
              </a:buClr>
              <a:buSzPts val="525"/>
              <a:buFont typeface="Noto Symbol"/>
              <a:buNone/>
            </a:pPr>
            <a:endParaRPr sz="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Njurstenssmärtor</a:t>
            </a:r>
            <a:endParaRPr/>
          </a:p>
          <a:p>
            <a:pPr marL="342900" marR="0" lvl="0" indent="-319087" algn="l" rtl="0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375"/>
              <a:buFont typeface="Noto Symbol"/>
              <a:buNone/>
            </a:pPr>
            <a:endParaRPr sz="5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Angina pectoris</a:t>
            </a:r>
            <a:endParaRPr/>
          </a:p>
          <a:p>
            <a:pPr marL="342900" marR="0" lvl="0" indent="-314325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Clr>
                <a:schemeClr val="lt2"/>
              </a:buClr>
              <a:buSzPts val="450"/>
              <a:buFont typeface="Noto Symbol"/>
              <a:buNone/>
            </a:pPr>
            <a:endParaRPr sz="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Celiaki</a:t>
            </a:r>
            <a:endParaRPr/>
          </a:p>
          <a:p>
            <a:pPr marL="342900" marR="0" lvl="0" indent="-309562" algn="l" rtl="0">
              <a:lnSpc>
                <a:spcPct val="90000"/>
              </a:lnSpc>
              <a:spcBef>
                <a:spcPts val="140"/>
              </a:spcBef>
              <a:spcAft>
                <a:spcPts val="0"/>
              </a:spcAft>
              <a:buClr>
                <a:schemeClr val="lt2"/>
              </a:buClr>
              <a:buSzPts val="525"/>
              <a:buFont typeface="Noto Symbol"/>
              <a:buNone/>
            </a:pPr>
            <a:endParaRPr sz="7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Cancer i höger colonflexur</a:t>
            </a:r>
            <a:endParaRPr/>
          </a:p>
          <a:p>
            <a:pPr marL="342900" marR="0" lvl="0" indent="-314325" algn="l" rtl="0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Clr>
                <a:schemeClr val="lt2"/>
              </a:buClr>
              <a:buSzPts val="450"/>
              <a:buFont typeface="Noto Symbol"/>
              <a:buNone/>
            </a:pPr>
            <a:endParaRPr sz="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Bukangina.</a:t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096000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127" name="Google Shape;127;p21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84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702" name="Google Shape;702;p84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703" name="Google Shape;703;p84"/>
          <p:cNvSpPr txBox="1"/>
          <p:nvPr/>
        </p:nvSpPr>
        <p:spPr>
          <a:xfrm>
            <a:off x="439737" y="1519237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Det ultraljudsledda dränaget sattes nära levern och det kom gallfärgad vätska och X-bilirubinet var högt.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Patienten blev insatt på pip-taz.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ERCP i narkos påvisar ett läckage från ductus cysticus och en kvarsten. En endoprotes (plaststent) läggs i gallgången.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Patienten hämtar sig relativt snabbt och skrivs hem efter fem dagar.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4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endParaRPr/>
          </a:p>
        </p:txBody>
      </p:sp>
      <p:sp>
        <p:nvSpPr>
          <p:cNvPr id="704" name="Google Shape;704;p84"/>
          <p:cNvSpPr txBox="1"/>
          <p:nvPr/>
        </p:nvSpPr>
        <p:spPr>
          <a:xfrm>
            <a:off x="4191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Patientfall, del 3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85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710" name="Google Shape;710;p85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711" name="Google Shape;711;p85"/>
          <p:cNvSpPr txBox="1"/>
          <p:nvPr/>
        </p:nvSpPr>
        <p:spPr>
          <a:xfrm>
            <a:off x="4191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Galläckage</a:t>
            </a:r>
            <a:endParaRPr/>
          </a:p>
        </p:txBody>
      </p:sp>
      <p:pic>
        <p:nvPicPr>
          <p:cNvPr id="712" name="Google Shape;712;p85"/>
          <p:cNvPicPr preferRelativeResize="0"/>
          <p:nvPr/>
        </p:nvPicPr>
        <p:blipFill rotWithShape="1">
          <a:blip r:embed="rId3">
            <a:alphaModFix/>
          </a:blip>
          <a:srcRect l="31846" t="-1008" r="31761" b="-14489"/>
          <a:stretch/>
        </p:blipFill>
        <p:spPr>
          <a:xfrm>
            <a:off x="4551362" y="1893887"/>
            <a:ext cx="3992562" cy="477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3" name="Google Shape;713;p85"/>
          <p:cNvPicPr preferRelativeResize="0"/>
          <p:nvPr/>
        </p:nvPicPr>
        <p:blipFill rotWithShape="1">
          <a:blip r:embed="rId4">
            <a:alphaModFix/>
          </a:blip>
          <a:srcRect l="31517" r="31402" b="-141"/>
          <a:stretch/>
        </p:blipFill>
        <p:spPr>
          <a:xfrm>
            <a:off x="250825" y="1916112"/>
            <a:ext cx="4041775" cy="4130675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85"/>
          <p:cNvSpPr/>
          <p:nvPr/>
        </p:nvSpPr>
        <p:spPr>
          <a:xfrm>
            <a:off x="4643437" y="1989137"/>
            <a:ext cx="576262" cy="503237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5" name="Google Shape;715;p85"/>
          <p:cNvSpPr/>
          <p:nvPr/>
        </p:nvSpPr>
        <p:spPr>
          <a:xfrm>
            <a:off x="7667625" y="1989137"/>
            <a:ext cx="433387" cy="14446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6" name="Google Shape;716;p85"/>
          <p:cNvSpPr/>
          <p:nvPr/>
        </p:nvSpPr>
        <p:spPr>
          <a:xfrm>
            <a:off x="296862" y="1989137"/>
            <a:ext cx="576262" cy="503237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17" name="Google Shape;717;p85"/>
          <p:cNvSpPr/>
          <p:nvPr/>
        </p:nvSpPr>
        <p:spPr>
          <a:xfrm>
            <a:off x="3419475" y="1997075"/>
            <a:ext cx="431800" cy="144462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718" name="Google Shape;718;p85"/>
          <p:cNvCxnSpPr/>
          <p:nvPr/>
        </p:nvCxnSpPr>
        <p:spPr>
          <a:xfrm flipH="1">
            <a:off x="7308850" y="2636837"/>
            <a:ext cx="576262" cy="93662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"/>
            <a:headEnd type="none" w="sm" len="sm"/>
            <a:tailEnd type="stealth" w="med" len="med"/>
          </a:ln>
        </p:spPr>
      </p:cxn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86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724" name="Google Shape;724;p86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725" name="Google Shape;725;p86"/>
          <p:cNvSpPr txBox="1"/>
          <p:nvPr/>
        </p:nvSpPr>
        <p:spPr>
          <a:xfrm>
            <a:off x="439737" y="1519237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 allra flesta gallgångsskador - 90% kan behandlas med ERCP.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Risk för strikturer kan uppstå vid termiska skador, suturering av gallgångar eller kärlskador på gallgångar.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Transektioner och substansförluster rekonstrueras med hepatikojejunostomi.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Dilatationer och behandling med multipla plaststentar vid upprepade ERCP alternativt, vid distala skador i gallvägar, med dilatation och täckt metallstent upptill 6 mån behandling.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400" b="0" i="1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400" b="0" i="1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endParaRPr/>
          </a:p>
        </p:txBody>
      </p:sp>
      <p:sp>
        <p:nvSpPr>
          <p:cNvPr id="726" name="Google Shape;726;p86"/>
          <p:cNvSpPr txBox="1"/>
          <p:nvPr/>
        </p:nvSpPr>
        <p:spPr>
          <a:xfrm>
            <a:off x="4191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Galläckage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94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Gallstenar</a:t>
            </a:r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Vanligt med gallstenar och ökar med ålder.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Studier har visat att ungefär 80% av de med gallsten aldrig får besvär.</a:t>
            </a:r>
            <a:b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Barbara L. A population study on the prevalence of gallstone disease:the Sirmione Study. Heptology 1987;7:913-7</a:t>
            </a: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9527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750"/>
              <a:buFont typeface="Noto Symbo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Patienter som kolecystektomeras pga. felställd diagnos kommer att ha kvar sina besvär. I vissa fall med förvärrade symptom och behandling av den egentliga sjukdomen har fördröjts.</a:t>
            </a:r>
            <a:endParaRPr/>
          </a:p>
          <a:p>
            <a:pPr marL="342900" marR="0" lvl="0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Tänk efter om en operation hjälper eller stjälper patienten.</a:t>
            </a:r>
            <a:endParaRPr/>
          </a:p>
          <a:p>
            <a:pPr marL="342900" marR="0" lvl="0" indent="-2476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Noto Symbo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Svårt att bevisa men upp till 50% har kvar buksymtom efter gallop. Studier utan validerade formulär är vanligast.</a:t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2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136" name="Google Shape;136;p22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941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lang="en-US" sz="4400" b="0" i="0" u="sng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Fall 2</a:t>
            </a:r>
            <a:endParaRPr/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468312" y="1125537"/>
            <a:ext cx="8229600" cy="4818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ymbol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På akutmottagningen har du 64-årig man med hypertoni som söker med smärtor under höger arcus sedan ett drygt dygn.</a:t>
            </a:r>
            <a:b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Smärtorna uppkom hastigt och var initialt kolikliknande men nu mer kontinuerliga. </a:t>
            </a:r>
            <a:b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Han har feber 38,8 grader. Vid bukpalpation finner du en lokal peritonitretning under höger arcus som kvarstår trots smärtlindring. </a:t>
            </a:r>
            <a:endParaRPr/>
          </a:p>
          <a:p>
            <a:pPr marL="342900" marR="0" lvl="0" indent="-295275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2"/>
              </a:buClr>
              <a:buSzPts val="750"/>
              <a:buFont typeface="Noto Symbol"/>
              <a:buNone/>
            </a:pP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Ultraljud visar enstaka konkrement i en utspänd gallblåsa med förtjockad vägg. Leverstatus; bilirubin 43, ALP 4,2, ALAT 2,3, ASAT 0,9. </a:t>
            </a:r>
            <a:endParaRPr/>
          </a:p>
          <a:p>
            <a:pPr marL="342900" marR="0" lvl="0" indent="-285750" algn="l" rtl="0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900"/>
              <a:buFont typeface="Noto Symbol"/>
              <a:buNone/>
            </a:pPr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lt2"/>
              </a:buClr>
              <a:buSzPts val="1650"/>
              <a:buFont typeface="Noto Symbo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Hur vill du handlägga patienten?</a:t>
            </a:r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3"/>
          <p:cNvSpPr txBox="1"/>
          <p:nvPr/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*</a:t>
            </a:r>
            <a:endParaRPr/>
          </a:p>
        </p:txBody>
      </p:sp>
      <p:sp>
        <p:nvSpPr>
          <p:cNvPr id="145" name="Google Shape;145;p23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UB-mall">
  <a:themeElements>
    <a:clrScheme name="Nivå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UB-mall">
  <a:themeElements>
    <a:clrScheme name="Nivå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3784</Words>
  <Application>Microsoft Office PowerPoint</Application>
  <PresentationFormat>Bildspel på skärmen (4:3)</PresentationFormat>
  <Paragraphs>472</Paragraphs>
  <Slides>72</Slides>
  <Notes>72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72</vt:i4>
      </vt:variant>
    </vt:vector>
  </HeadingPairs>
  <TitlesOfParts>
    <vt:vector size="78" baseType="lpstr">
      <vt:lpstr>Garamond</vt:lpstr>
      <vt:lpstr>Arial</vt:lpstr>
      <vt:lpstr>Verdana</vt:lpstr>
      <vt:lpstr>Noto Symbol</vt:lpstr>
      <vt:lpstr>KUB-mall</vt:lpstr>
      <vt:lpstr>1_KUB-mall</vt:lpstr>
      <vt:lpstr> Gallstensoperationer och benign ERCP</vt:lpstr>
      <vt:lpstr>PowerPoint-presentation</vt:lpstr>
      <vt:lpstr>PowerPoint-presentation</vt:lpstr>
      <vt:lpstr>PowerPoint-presentation</vt:lpstr>
      <vt:lpstr>Stenbildning i gallblåsa</vt:lpstr>
      <vt:lpstr>Fall 1</vt:lpstr>
      <vt:lpstr>Faktaruta 2</vt:lpstr>
      <vt:lpstr>Gallstenar</vt:lpstr>
      <vt:lpstr>Fall 2</vt:lpstr>
      <vt:lpstr>Faktaruta 3</vt:lpstr>
      <vt:lpstr>Patofysiologin akut kolecystit </vt:lpstr>
      <vt:lpstr>Behandling akut kolecystit</vt:lpstr>
      <vt:lpstr>Kolecystostomi</vt:lpstr>
      <vt:lpstr>Kolecystostomi</vt:lpstr>
      <vt:lpstr>Komplikationer till kolecystostomi</vt:lpstr>
      <vt:lpstr>Andra gallstenskomplikationer</vt:lpstr>
      <vt:lpstr>Mekanism bakom gallstensileus</vt:lpstr>
      <vt:lpstr>Mekanism bakom gallstensileus</vt:lpstr>
      <vt:lpstr>Gallstensileus operation</vt:lpstr>
      <vt:lpstr>Fall 3</vt:lpstr>
      <vt:lpstr>Fall 4</vt:lpstr>
      <vt:lpstr>Faktaruta 4; bilddiagnostik</vt:lpstr>
      <vt:lpstr>Faktaruta 4; bilddiagnostik</vt:lpstr>
      <vt:lpstr>Faktaruta 4; bilddiagnostik</vt:lpstr>
      <vt:lpstr>Fall 3, forts</vt:lpstr>
      <vt:lpstr>Peroperativ cholangiogram</vt:lpstr>
      <vt:lpstr>Peroperativ cholangiogram</vt:lpstr>
      <vt:lpstr>Peroperativ cholangiogram</vt:lpstr>
      <vt:lpstr>Anatomisk variation av ductus cystikus </vt:lpstr>
      <vt:lpstr>Varierande anatomi i Calots triangel</vt:lpstr>
      <vt:lpstr>Att undvika komplikationer till kolecystektomi </vt:lpstr>
      <vt:lpstr>Critical view of safety</vt:lpstr>
      <vt:lpstr>Critical view of safety, fortsättning</vt:lpstr>
      <vt:lpstr>PowerPoint-presentation</vt:lpstr>
      <vt:lpstr>Sten i gallvägar</vt:lpstr>
      <vt:lpstr>Alternativa åtgärder av koleochussten</vt:lpstr>
      <vt:lpstr>PowerPoint-presentation</vt:lpstr>
      <vt:lpstr>Film</vt:lpstr>
      <vt:lpstr>Peroperativ kolangiografi, bild 1</vt:lpstr>
      <vt:lpstr>Peroperativ kolangiografi, bild 2</vt:lpstr>
      <vt:lpstr>ERCP</vt:lpstr>
      <vt:lpstr>MRCP</vt:lpstr>
      <vt:lpstr>PowerPoint-presentation</vt:lpstr>
      <vt:lpstr>PowerPoint-presentation</vt:lpstr>
      <vt:lpstr>PowerPoint-presentation</vt:lpstr>
      <vt:lpstr>PowerPoint-presentation</vt:lpstr>
      <vt:lpstr>Farliga tekniker och fällor</vt:lpstr>
      <vt:lpstr>Aberanta gallgångar</vt:lpstr>
      <vt:lpstr>PowerPoint-presentation</vt:lpstr>
      <vt:lpstr>PowerPoint-presentation</vt:lpstr>
      <vt:lpstr>PowerPoint-presentation</vt:lpstr>
      <vt:lpstr>Fundus first - risker</vt:lpstr>
      <vt:lpstr>Timing för operativ åtgärd</vt:lpstr>
      <vt:lpstr>PowerPoint-presentation</vt:lpstr>
      <vt:lpstr>Postoperativ diarré</vt:lpstr>
      <vt:lpstr>Galloperationer i Sverige</vt:lpstr>
      <vt:lpstr>Galloperationer Sverige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Gallstensoperationer och benign ERCP</dc:title>
  <dc:creator>Simion Luana, Kir övre gastro sekt</dc:creator>
  <cp:lastModifiedBy>Simion Luana, Kir sekt Övre Gastro</cp:lastModifiedBy>
  <cp:revision>2</cp:revision>
  <dcterms:modified xsi:type="dcterms:W3CDTF">2022-08-17T11:33:36Z</dcterms:modified>
</cp:coreProperties>
</file>