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4"/>
      <p:bold r:id="rId35"/>
      <p:italic r:id="rId36"/>
      <p:boldItalic r:id="rId37"/>
    </p:embeddedFont>
    <p:embeddedFont>
      <p:font typeface="Garamond" panose="02020404030301010803" pitchFamily="18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ibiJoX6JIRj4INl7n6Pr859VYu+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Omarbetad av David Edholm, 2014</a:t>
            </a:r>
            <a:endParaRPr/>
          </a:p>
        </p:txBody>
      </p:sp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3" name="Google Shape;19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Dsikutera betydelse av klassifikation. Man kan också beröra behovet av en snabb utredning, Esofagus-ventrikel expressen.</a:t>
            </a:r>
            <a:endParaRPr/>
          </a:p>
        </p:txBody>
      </p:sp>
      <p:sp>
        <p:nvSpPr>
          <p:cNvPr id="194" name="Google Shape;19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5" name="Google Shape;2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BILD PÅ ÖKNING AV ADENOCARCINOM</a:t>
            </a:r>
            <a:endParaRPr/>
          </a:p>
        </p:txBody>
      </p:sp>
      <p:sp>
        <p:nvSpPr>
          <p:cNvPr id="256" name="Google Shape;2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Preoperative Chemoradiotherapy for Esophageal or Junctional Cancer, P. van Hagen, NEJM 2012, Randomiserad mellan kemoradio+ op och op direkt</a:t>
            </a: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Båda tumörtyperna gagnas av radiokemoterapi, i synnerhet skivepitelcancrar</a:t>
            </a: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 sz="12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Preoperative Chemoradiotherapy for Esophageal or Junctional Cancer, P. van Hagen, NEJM 2012, Randomiserad mellan kemoradio+ op och op direkt</a:t>
            </a:r>
            <a:endParaRPr sz="1200" b="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6" name="Google Shape;11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Dysfagi, även smärta vid sväljning är ett alarmsymptom.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Patientens är förhållandevis ung men cancer förekommer även då.</a:t>
            </a:r>
            <a:endParaRPr/>
          </a:p>
        </p:txBody>
      </p:sp>
      <p:sp>
        <p:nvSpPr>
          <p:cNvPr id="117" name="Google Shape;11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6" name="Google Shape;2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5" name="Google Shape;30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Tuben lever då på gastroepipoloica endast, bra att veta vid framtida laparotomier. A gastrica sin delas proximalt.</a:t>
            </a:r>
            <a:endParaRPr/>
          </a:p>
        </p:txBody>
      </p:sp>
      <p:sp>
        <p:nvSpPr>
          <p:cNvPr id="306" name="Google Shape;306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6" name="Google Shape;31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3" name="Google Shape;33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Möjlighet till minimalinvasiv strategi, Lägg till bild på portsättning vid MIO</a:t>
            </a:r>
            <a:endParaRPr/>
          </a:p>
        </p:txBody>
      </p:sp>
      <p:sp>
        <p:nvSpPr>
          <p:cNvPr id="334" name="Google Shape;3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Tuben försörjs av A gastroepiploica, denna måste aktas vid ev framtida kirurgi </a:t>
            </a:r>
            <a:endParaRPr/>
          </a:p>
        </p:txBody>
      </p:sp>
      <p:sp>
        <p:nvSpPr>
          <p:cNvPr id="361" name="Google Shape;361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9" name="Google Shape;37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jejunostomi</a:t>
            </a:r>
            <a:endParaRPr/>
          </a:p>
        </p:txBody>
      </p:sp>
      <p:sp>
        <p:nvSpPr>
          <p:cNvPr id="380" name="Google Shape;380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Bild på Schatzkiring</a:t>
            </a:r>
            <a:endParaRPr/>
          </a:p>
        </p:txBody>
      </p:sp>
      <p:sp>
        <p:nvSpPr>
          <p:cNvPr id="128" name="Google Shape;12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9" name="Google Shape;38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Wallflexstent, vid bortagning, fatta tråden med “snäll” tång, när tråden dras åt snörper proximala änden påstentet ihop.</a:t>
            </a:r>
            <a:endParaRPr/>
          </a:p>
        </p:txBody>
      </p:sp>
      <p:sp>
        <p:nvSpPr>
          <p:cNvPr id="390" name="Google Shape;39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30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Onkologi- Både preop men också palliativ. Poängtera att esofagusRTG EJ utesluter cancer. Ej stent/PEG innan op bestämt.</a:t>
            </a:r>
            <a:endParaRPr/>
          </a:p>
        </p:txBody>
      </p:sp>
      <p:sp>
        <p:nvSpPr>
          <p:cNvPr id="396" name="Google Shape;396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31</a:t>
            </a:fld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sv-SE"/>
              <a:t>Bild på Schatzkiring, ej aktuella patienten. Känner studenterna igen bilden?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Bild på achalasi men skulle lika gärna kunna vara esofagusca, ej aktuella patienten. Avråd från esofagusrtg då denna ej utesluter ca.</a:t>
            </a:r>
            <a:endParaRPr/>
          </a:p>
        </p:txBody>
      </p:sp>
      <p:sp>
        <p:nvSpPr>
          <p:cNvPr id="147" name="Google Shape;14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5" name="Google Shape;15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Mentometer</a:t>
            </a:r>
            <a:endParaRPr/>
          </a:p>
        </p:txBody>
      </p:sp>
      <p:sp>
        <p:nvSpPr>
          <p:cNvPr id="156" name="Google Shape;15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Be studenter beskriva bilden, vad ingår mer i gastroskopisvaret tex avstånd från tandraden.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Beskriva den nya bilden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sv-SE"/>
              <a:t>Avstånd till tandraden har betydelse därför det påverkar vilken operation man bör välja</a:t>
            </a: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3" name="Google Shape;1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Är tumören svår att passera kan ett tunt gastroskop underlätta</a:t>
            </a:r>
            <a:endParaRPr/>
          </a:p>
        </p:txBody>
      </p:sp>
      <p:sp>
        <p:nvSpPr>
          <p:cNvPr id="184" name="Google Shape;18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ubrikbild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3"/>
          <p:cNvGrpSpPr/>
          <p:nvPr/>
        </p:nvGrpSpPr>
        <p:grpSpPr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1" name="Google Shape;21;p33"/>
            <p:cNvSpPr/>
            <p:nvPr/>
          </p:nvSpPr>
          <p:spPr>
            <a:xfrm>
              <a:off x="144" y="1680"/>
              <a:ext cx="1808" cy="144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" name="Google Shape;22;p33"/>
            <p:cNvSpPr/>
            <p:nvPr/>
          </p:nvSpPr>
          <p:spPr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" name="Google Shape;23;p33"/>
            <p:cNvSpPr/>
            <p:nvPr/>
          </p:nvSpPr>
          <p:spPr>
            <a:xfrm>
              <a:off x="3760" y="1680"/>
              <a:ext cx="1808" cy="144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" name="Google Shape;24;p33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250"/>
              <a:buFont typeface="Noto Sans Symbols"/>
              <a:buNone/>
              <a:defRPr sz="3000"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640"/>
              </a:spcBef>
              <a:spcAft>
                <a:spcPts val="0"/>
              </a:spcAft>
              <a:buSzPts val="2400"/>
              <a:buChar char="🞐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27660" algn="l">
              <a:spcBef>
                <a:spcPts val="480"/>
              </a:spcBef>
              <a:spcAft>
                <a:spcPts val="0"/>
              </a:spcAft>
              <a:buSzPts val="1560"/>
              <a:buChar char="🞐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5pPr>
            <a:lvl6pPr marL="2743200" lvl="5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6pPr>
            <a:lvl7pPr marL="3200400" lvl="6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7pPr>
            <a:lvl8pPr marL="3657600" lvl="7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8pPr>
            <a:lvl9pPr marL="4114800" lvl="8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1950" algn="l">
              <a:spcBef>
                <a:spcPts val="560"/>
              </a:spcBef>
              <a:spcAft>
                <a:spcPts val="0"/>
              </a:spcAft>
              <a:buSzPts val="2100"/>
              <a:buChar char="🞐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311150" algn="l">
              <a:spcBef>
                <a:spcPts val="400"/>
              </a:spcBef>
              <a:spcAft>
                <a:spcPts val="0"/>
              </a:spcAft>
              <a:buSzPts val="1300"/>
              <a:buChar char="🞐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" type="objOnly">
  <p:cSld name="OBJECT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6"/>
          <p:cNvSpPr txBox="1">
            <a:spLocks noGrp="1"/>
          </p:cNvSpPr>
          <p:nvPr>
            <p:ph type="body" idx="1"/>
          </p:nvPr>
        </p:nvSpPr>
        <p:spPr>
          <a:xfrm>
            <a:off x="457200" y="277813"/>
            <a:ext cx="8229600" cy="585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, text och innehåll" type="txAndObj">
  <p:cSld name="TEXT_AND_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spcBef>
                <a:spcPts val="360"/>
              </a:spcBef>
              <a:spcAft>
                <a:spcPts val="0"/>
              </a:spcAft>
              <a:buSzPts val="1350"/>
              <a:buChar char="🞐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7pPr>
            <a:lvl8pPr marL="3657600" lvl="7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8pPr>
            <a:lvl9pPr marL="4114800" lvl="8" indent="-320040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8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SzPts val="1800"/>
              <a:buChar char="🞐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302894" algn="l">
              <a:spcBef>
                <a:spcPts val="360"/>
              </a:spcBef>
              <a:spcAft>
                <a:spcPts val="0"/>
              </a:spcAft>
              <a:buSzPts val="1170"/>
              <a:buChar char="🞐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5pPr>
            <a:lvl6pPr marL="2743200" lvl="5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6pPr>
            <a:lvl7pPr marL="3200400" lvl="6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7pPr>
            <a:lvl8pPr marL="3657600" lvl="7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8pPr>
            <a:lvl9pPr marL="4114800" lvl="8" indent="-309879" algn="l">
              <a:spcBef>
                <a:spcPts val="320"/>
              </a:spcBef>
              <a:spcAft>
                <a:spcPts val="0"/>
              </a:spcAft>
              <a:buSzPts val="1280"/>
              <a:buChar char="▪"/>
              <a:defRPr sz="1600"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Font typeface="Noto Sans Symbols"/>
              <a:buChar char="🞐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429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111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🞐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302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20039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2004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sp>
        <p:nvSpPr>
          <p:cNvPr id="15" name="Google Shape;15;p32"/>
          <p:cNvSpPr/>
          <p:nvPr/>
        </p:nvSpPr>
        <p:spPr>
          <a:xfrm>
            <a:off x="0" y="0"/>
            <a:ext cx="228600" cy="228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32"/>
          <p:cNvCxnSpPr/>
          <p:nvPr/>
        </p:nvCxnSpPr>
        <p:spPr>
          <a:xfrm>
            <a:off x="457200" y="1447800"/>
            <a:ext cx="8077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Google Shape;17;p32"/>
          <p:cNvSpPr/>
          <p:nvPr/>
        </p:nvSpPr>
        <p:spPr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Google Shape;18;p32"/>
          <p:cNvSpPr/>
          <p:nvPr/>
        </p:nvSpPr>
        <p:spPr>
          <a:xfrm>
            <a:off x="0" y="4572000"/>
            <a:ext cx="2286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85800" y="685800"/>
            <a:ext cx="7772400" cy="212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4400">
                <a:latin typeface="Verdana"/>
                <a:ea typeface="Verdana"/>
                <a:cs typeface="Verdana"/>
                <a:sym typeface="Verdana"/>
              </a:rPr>
              <a:t>Esofaguscancer</a:t>
            </a:r>
            <a:endParaRPr sz="4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1371600" y="4354513"/>
            <a:ext cx="64008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250"/>
              <a:buNone/>
            </a:pPr>
            <a:endParaRPr/>
          </a:p>
        </p:txBody>
      </p:sp>
      <p:pic>
        <p:nvPicPr>
          <p:cNvPr id="113" name="Google Shape;11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Google Shape;197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9756" y="1597818"/>
            <a:ext cx="7272338" cy="498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0"/>
          <p:cNvSpPr txBox="1"/>
          <p:nvPr/>
        </p:nvSpPr>
        <p:spPr>
          <a:xfrm>
            <a:off x="971550" y="333375"/>
            <a:ext cx="61214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Hur klassificeras tumörer i gastro-esofageala övergången?</a:t>
            </a: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Operabilitetsbedömning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 b="1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Klinisk bedömning</a:t>
            </a:r>
            <a:endParaRPr i="1"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Arbetsprov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Spirometri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I vissa fall hjärteko/stresseko</a:t>
            </a:r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" name="Google Shape;20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07" name="Google Shape;207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/>
          <p:nvPr/>
        </p:nvSpPr>
        <p:spPr>
          <a:xfrm>
            <a:off x="971550" y="1700213"/>
            <a:ext cx="1439863" cy="719137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12"/>
          <p:cNvSpPr/>
          <p:nvPr/>
        </p:nvSpPr>
        <p:spPr>
          <a:xfrm>
            <a:off x="4427538" y="1700213"/>
            <a:ext cx="2305050" cy="936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" name="Google Shape;214;p12"/>
          <p:cNvSpPr/>
          <p:nvPr/>
        </p:nvSpPr>
        <p:spPr>
          <a:xfrm>
            <a:off x="2339975" y="3860800"/>
            <a:ext cx="2663825" cy="12239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971550" y="1844675"/>
            <a:ext cx="21605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Staging</a:t>
            </a:r>
            <a:endParaRPr/>
          </a:p>
        </p:txBody>
      </p:sp>
      <p:sp>
        <p:nvSpPr>
          <p:cNvPr id="216" name="Google Shape;216;p12"/>
          <p:cNvSpPr txBox="1"/>
          <p:nvPr/>
        </p:nvSpPr>
        <p:spPr>
          <a:xfrm>
            <a:off x="4500563" y="1773238"/>
            <a:ext cx="2305050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Operabilitets-bedömning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2700338" y="4005263"/>
            <a:ext cx="2447925" cy="822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MDT-konferens</a:t>
            </a:r>
            <a:endParaRPr/>
          </a:p>
        </p:txBody>
      </p:sp>
      <p:cxnSp>
        <p:nvCxnSpPr>
          <p:cNvPr id="218" name="Google Shape;218;p12"/>
          <p:cNvCxnSpPr/>
          <p:nvPr/>
        </p:nvCxnSpPr>
        <p:spPr>
          <a:xfrm>
            <a:off x="2051050" y="2565400"/>
            <a:ext cx="936625" cy="1150938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9" name="Google Shape;219;p12"/>
          <p:cNvCxnSpPr/>
          <p:nvPr/>
        </p:nvCxnSpPr>
        <p:spPr>
          <a:xfrm flipH="1">
            <a:off x="4284663" y="2852738"/>
            <a:ext cx="863600" cy="863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0" name="Google Shape;220;p12"/>
          <p:cNvSpPr txBox="1"/>
          <p:nvPr/>
        </p:nvSpPr>
        <p:spPr>
          <a:xfrm>
            <a:off x="2555875" y="5661025"/>
            <a:ext cx="237648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sv-SE"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Behandling</a:t>
            </a:r>
            <a:endParaRPr/>
          </a:p>
        </p:txBody>
      </p:sp>
      <p:cxnSp>
        <p:nvCxnSpPr>
          <p:cNvPr id="221" name="Google Shape;221;p12"/>
          <p:cNvCxnSpPr/>
          <p:nvPr/>
        </p:nvCxnSpPr>
        <p:spPr>
          <a:xfrm>
            <a:off x="3419475" y="5300663"/>
            <a:ext cx="0" cy="360362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1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Fall1:2</a:t>
            </a:r>
            <a:endParaRPr/>
          </a:p>
        </p:txBody>
      </p:sp>
      <p:sp>
        <p:nvSpPr>
          <p:cNvPr id="229" name="Google Shape;229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Hur vanligt är esofaguscancer?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Män 6/100 000 invånare/år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Kvinnor 2/100 000 invånare/år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230" name="Google Shape;2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"/>
          <p:cNvSpPr/>
          <p:nvPr/>
        </p:nvSpPr>
        <p:spPr>
          <a:xfrm>
            <a:off x="-252536" y="0"/>
            <a:ext cx="9649072" cy="6858000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6" name="Google Shape;236;p1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7" name="Google Shape;237;p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238" name="Google Shape;23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4568" t="23242" r="15299" b="10808"/>
          <a:stretch/>
        </p:blipFill>
        <p:spPr>
          <a:xfrm>
            <a:off x="468313" y="127000"/>
            <a:ext cx="8424862" cy="6318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4"/>
          <p:cNvSpPr txBox="1"/>
          <p:nvPr/>
        </p:nvSpPr>
        <p:spPr>
          <a:xfrm>
            <a:off x="2051720" y="2996952"/>
            <a:ext cx="72008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Lever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5364088" y="3789039"/>
            <a:ext cx="67197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Aorta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5364088" y="3150840"/>
            <a:ext cx="153439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Esofagustumor</a:t>
            </a:r>
            <a:endParaRPr sz="14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5700077" y="2132856"/>
            <a:ext cx="74411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Hjärta</a:t>
            </a: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9" name="Google Shape;249;p1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50" name="Google Shape;250;p1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Fall1:3</a:t>
            </a: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CT visar distal esofaguscancer utan tecken till spridning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Vilka 2 histologiska typer dominerar?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 Skivepitelcancer och adenocarcinom.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Vilken typ minskar respektive ökar i omfattning?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Skivepitelcancer minskar medan adenocarcinom ökar.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252" name="Google Shape;25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9" name="Google Shape;259;p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1:3</a:t>
            </a:r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body" idx="1"/>
          </p:nvPr>
        </p:nvSpPr>
        <p:spPr>
          <a:xfrm>
            <a:off x="468313" y="1484313"/>
            <a:ext cx="8289925" cy="4781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Vilka riskfaktorer finns för respektive cancer typ? 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Skivepitelcancer </a:t>
            </a:r>
            <a:endParaRPr/>
          </a:p>
          <a:p>
            <a:pPr marL="0" lvl="2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r>
              <a:rPr lang="sv-SE"/>
              <a:t>	rökning och alkohol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2" indent="-3429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Char char="🞐"/>
            </a:pPr>
            <a:r>
              <a:rPr lang="sv-SE" sz="2800"/>
              <a:t>Adenocarcinom</a:t>
            </a:r>
            <a:endParaRPr sz="2800"/>
          </a:p>
          <a:p>
            <a:pPr marL="0" lvl="2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r>
              <a:rPr lang="sv-SE"/>
              <a:t>	Reflux samt obesitas </a:t>
            </a:r>
            <a:endParaRPr/>
          </a:p>
          <a:p>
            <a:pPr marL="0" lvl="2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endParaRPr/>
          </a:p>
          <a:p>
            <a:pPr marL="457200" lvl="2" indent="-457200" algn="l" rtl="0"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100"/>
              <a:buChar char="🞐"/>
            </a:pPr>
            <a:r>
              <a:rPr lang="sv-SE" sz="2800"/>
              <a:t>Patienten planeras för MDT</a:t>
            </a:r>
            <a:endParaRPr/>
          </a:p>
          <a:p>
            <a:pPr marL="0" lvl="2" indent="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latin typeface="Verdana"/>
                <a:ea typeface="Verdana"/>
                <a:cs typeface="Verdana"/>
                <a:sym typeface="Verdana"/>
              </a:rPr>
              <a:t>Fall1:3 MDT</a:t>
            </a:r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body" idx="1"/>
          </p:nvPr>
        </p:nvSpPr>
        <p:spPr>
          <a:xfrm>
            <a:off x="468313" y="1484313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Diagnosen är säkerställd, tumören är resektabel och patienten bedöms som operabel. Vad tror ni blir nästa steg i behandlingen?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Neoadjuvant behandling är standard of care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Kemoterapi eller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Kemo- och radioterapi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Opstrategi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Transthoracal esofagusresektion med ventrikeltub- sk Ivor Lewis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Tre-fältsoperation- sk standard </a:t>
            </a:r>
            <a:endParaRPr/>
          </a:p>
        </p:txBody>
      </p:sp>
      <p:pic>
        <p:nvPicPr>
          <p:cNvPr id="272" name="Google Shape;2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Fall1:3 </a:t>
            </a:r>
            <a:r>
              <a:rPr lang="sv-SE" sz="2400">
                <a:latin typeface="Verdana"/>
                <a:ea typeface="Verdana"/>
                <a:cs typeface="Verdana"/>
                <a:sym typeface="Verdana"/>
              </a:rPr>
              <a:t>Hjälper det med preoperativ radiokemoterapi?</a:t>
            </a: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P. van Hagen, NEJM 2012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280" name="Google Shape;280;p1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pic>
        <p:nvPicPr>
          <p:cNvPr id="281" name="Google Shape;281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5696" y="1442575"/>
            <a:ext cx="5178420" cy="45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52520" y="1429999"/>
            <a:ext cx="3316288" cy="310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Fall1:3 </a:t>
            </a:r>
            <a:r>
              <a:rPr lang="sv-SE" sz="2400">
                <a:latin typeface="Verdana"/>
                <a:ea typeface="Verdana"/>
                <a:cs typeface="Verdana"/>
                <a:sym typeface="Verdana"/>
              </a:rPr>
              <a:t>Preoperativ radiokemoterapi beroende på tumörtyp?</a:t>
            </a: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P. van Hagen, NEJM 2012</a:t>
            </a: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9" name="Google Shape;289;p1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290" name="Google Shape;290;p1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pic>
        <p:nvPicPr>
          <p:cNvPr id="291" name="Google Shape;29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452240"/>
            <a:ext cx="5644535" cy="5285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40552" y="1484784"/>
            <a:ext cx="2777330" cy="2597472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9"/>
          <p:cNvSpPr txBox="1"/>
          <p:nvPr/>
        </p:nvSpPr>
        <p:spPr>
          <a:xfrm>
            <a:off x="6300192" y="3429000"/>
            <a:ext cx="266429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5-års överlevnad för resecerade knappt 50%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För icke-resektabla nära noll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title" idx="4294967295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1:1</a:t>
            </a:r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40-årig man </a:t>
            </a:r>
            <a:endParaRPr b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Anamnes: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Sedan flera år besvär med sura uppstötningar samt halsbränna. De sista månaderna har han dock fått svårt att svälja, några gånger har han till och med kräkts upp maten.</a:t>
            </a:r>
            <a:endParaRPr/>
          </a:p>
          <a:p>
            <a:pPr marL="742950" lvl="1" indent="-17145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Vilket symptom är mest alarmerande?</a:t>
            </a:r>
            <a:endParaRPr/>
          </a:p>
          <a:p>
            <a:pPr marL="742950" lvl="1" indent="-171450" algn="l" rtl="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0650" y="6161088"/>
            <a:ext cx="1403350" cy="69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0"/>
          <p:cNvSpPr txBox="1">
            <a:spLocks noGrp="1"/>
          </p:cNvSpPr>
          <p:nvPr>
            <p:ph type="title"/>
          </p:nvPr>
        </p:nvSpPr>
        <p:spPr>
          <a:xfrm>
            <a:off x="457200" y="116633"/>
            <a:ext cx="8229600" cy="13010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b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Transthorakal esofagusresektion enligt Ivor-Lewis</a:t>
            </a: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0" name="Google Shape;300;p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301" name="Google Shape;301;p2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sp>
        <p:nvSpPr>
          <p:cNvPr id="302" name="Google Shape;302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l" rtl="0">
              <a:spcBef>
                <a:spcPts val="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sv-SE"/>
              <a:t>Laparotomi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Ventrikeltub och eventuellt pyloromyotomi</a:t>
            </a:r>
            <a:endParaRPr sz="2000"/>
          </a:p>
          <a:p>
            <a:pPr marL="533400" lvl="0" indent="-533400" algn="l" rtl="0">
              <a:spcBef>
                <a:spcPts val="560"/>
              </a:spcBef>
              <a:spcAft>
                <a:spcPts val="0"/>
              </a:spcAft>
              <a:buSzPts val="2100"/>
              <a:buFont typeface="Verdana"/>
              <a:buAutoNum type="arabicPeriod"/>
            </a:pPr>
            <a:r>
              <a:rPr lang="sv-SE"/>
              <a:t>Thorakotomi 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Lösning av esofagus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Lymfkörtelutrymning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Intrathorakal anastomos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1"/>
          <p:cNvSpPr txBox="1">
            <a:spLocks noGrp="1"/>
          </p:cNvSpPr>
          <p:nvPr>
            <p:ph type="title"/>
          </p:nvPr>
        </p:nvSpPr>
        <p:spPr>
          <a:xfrm>
            <a:off x="457200" y="116633"/>
            <a:ext cx="8229600" cy="13010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Transthorakal esofagusresektion enligt </a:t>
            </a:r>
            <a:b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Ivor-Lewis</a:t>
            </a: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sp>
        <p:nvSpPr>
          <p:cNvPr id="309" name="Google Shape;309;p2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310" name="Google Shape;310;p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pic>
        <p:nvPicPr>
          <p:cNvPr id="311" name="Google Shape;311;p21" descr="lap_gus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3" y="2349500"/>
            <a:ext cx="4019550" cy="28082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312" name="Google Shape;312;p21" descr="lap_gus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571999" y="2349500"/>
            <a:ext cx="4232491" cy="280828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13" name="Google Shape;313;p21"/>
          <p:cNvSpPr txBox="1"/>
          <p:nvPr/>
        </p:nvSpPr>
        <p:spPr>
          <a:xfrm>
            <a:off x="468313" y="1700808"/>
            <a:ext cx="79201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Laparotomi- ventrikeltuben skapas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2"/>
          <p:cNvSpPr txBox="1">
            <a:spLocks noGrp="1"/>
          </p:cNvSpPr>
          <p:nvPr>
            <p:ph type="title"/>
          </p:nvPr>
        </p:nvSpPr>
        <p:spPr>
          <a:xfrm>
            <a:off x="457200" y="116633"/>
            <a:ext cx="8229600" cy="1301006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Transthorakal esofagusresektion enligt </a:t>
            </a:r>
            <a:b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Ivor-Lewis</a:t>
            </a:r>
            <a: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sv-S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/>
          </a:p>
        </p:txBody>
      </p:sp>
      <p:sp>
        <p:nvSpPr>
          <p:cNvPr id="320" name="Google Shape;320;p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321" name="Google Shape;321;p2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sp>
        <p:nvSpPr>
          <p:cNvPr id="322" name="Google Shape;322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sv-SE"/>
              <a:t>Thorakotomi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Lösning av esofagus</a:t>
            </a:r>
            <a:endParaRPr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Lymfkörtelutrymning</a:t>
            </a:r>
            <a:endParaRPr sz="2000"/>
          </a:p>
          <a:p>
            <a:pPr marL="914400" lvl="1" indent="-457200" algn="l" rtl="0">
              <a:spcBef>
                <a:spcPts val="400"/>
              </a:spcBef>
              <a:spcAft>
                <a:spcPts val="0"/>
              </a:spcAft>
              <a:buSzPts val="1500"/>
              <a:buFont typeface="Verdana"/>
              <a:buChar char="•"/>
            </a:pPr>
            <a:r>
              <a:rPr lang="sv-SE" sz="2000"/>
              <a:t>Intrathorakal anastomos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323" name="Google Shape;32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2040" y="1606659"/>
            <a:ext cx="4033837" cy="45259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916832"/>
            <a:ext cx="5257800" cy="41148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29" name="Google Shape;329;p2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Slutresultat</a:t>
            </a:r>
            <a:endParaRPr/>
          </a:p>
        </p:txBody>
      </p:sp>
      <p:sp>
        <p:nvSpPr>
          <p:cNvPr id="330" name="Google Shape;330;p23"/>
          <p:cNvSpPr txBox="1">
            <a:spLocks noGrp="1"/>
          </p:cNvSpPr>
          <p:nvPr>
            <p:ph type="body" idx="1"/>
          </p:nvPr>
        </p:nvSpPr>
        <p:spPr>
          <a:xfrm>
            <a:off x="468313" y="1981200"/>
            <a:ext cx="2960687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Verdana"/>
              <a:buNone/>
            </a:pPr>
            <a:endParaRPr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  <a:t>Tre-fältsoperation</a:t>
            </a:r>
            <a:br>
              <a:rPr lang="sv-SE" sz="2800">
                <a:solidFill>
                  <a:srgbClr val="9999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7" name="Google Shape;337;p2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338" name="Google Shape;338;p2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sp>
        <p:nvSpPr>
          <p:cNvPr id="339" name="Google Shape;339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sv-SE"/>
              <a:t>Torakotomi – esofaguscancern och lymfkörtlar fridissekeras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100"/>
              <a:buAutoNum type="arabicPeriod"/>
            </a:pPr>
            <a:r>
              <a:rPr lang="sv-SE"/>
              <a:t>Laparotomi – ventrikeltuben konstrueras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100"/>
              <a:buAutoNum type="arabicPeriod"/>
            </a:pPr>
            <a:r>
              <a:rPr lang="sv-SE"/>
              <a:t>Halssnitt med anastomos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2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46" name="Google Shape;346;p2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Video</a:t>
            </a:r>
            <a:endParaRPr/>
          </a:p>
        </p:txBody>
      </p:sp>
      <p:sp>
        <p:nvSpPr>
          <p:cNvPr id="347" name="Google Shape;34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9550" algn="l" rtl="0"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348" name="Google Shape;348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2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55" name="Google Shape;355;p2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Minimal invasiv teknik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6" name="Google Shape;356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Torakoskopisk thoraxdel och/eller laparoskopisk bukdel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Ökar i Sverige och globalt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Färre lungkomplikationer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Bättre Quality of Life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Påverkar inte överlevnad</a:t>
            </a:r>
            <a:endParaRPr/>
          </a:p>
        </p:txBody>
      </p:sp>
      <p:pic>
        <p:nvPicPr>
          <p:cNvPr id="357" name="Google Shape;35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4" name="Google Shape;364;p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65" name="Google Shape;365;p27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Fall1:4</a:t>
            </a:r>
            <a:endParaRPr/>
          </a:p>
        </p:txBody>
      </p:sp>
      <p:sp>
        <p:nvSpPr>
          <p:cNvPr id="366" name="Google Shape;36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Vilka komplikationer/biverkningar till operationen kan uppstå?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Anastomosläckage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Lungkomplikationer såsom pneumoni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Anastomosstriktur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Refluxbesvär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Nutritionssvårigheter, följ upp</a:t>
            </a:r>
            <a:endParaRPr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Lymfläckage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Skada på nervus laryngeus recurrens</a:t>
            </a:r>
            <a:endParaRPr sz="200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SzPts val="1500"/>
              <a:buChar char="🞐"/>
            </a:pPr>
            <a:r>
              <a:rPr lang="sv-SE" sz="2000"/>
              <a:t>Trötthet, tar upp till 6 månader innan patienten hämtat sig från operationen</a:t>
            </a:r>
            <a:endParaRPr sz="2000"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367" name="Google Shape;36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3" name="Google Shape;373;p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74" name="Google Shape;374;p2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Fall1:4</a:t>
            </a:r>
            <a:endParaRPr/>
          </a:p>
        </p:txBody>
      </p:sp>
      <p:sp>
        <p:nvSpPr>
          <p:cNvPr id="375" name="Google Shape;37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Om din patient visar sig ha spridd sjukdom?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Finns det några palliativa åtgärder man kan göra för att förbättra dennes situation?</a:t>
            </a:r>
            <a:endParaRPr/>
          </a:p>
        </p:txBody>
      </p:sp>
      <p:pic>
        <p:nvPicPr>
          <p:cNvPr id="376" name="Google Shape;37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3" name="Google Shape;383;p2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384" name="Google Shape;384;p29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1:4</a:t>
            </a:r>
            <a:endParaRPr/>
          </a:p>
        </p:txBody>
      </p:sp>
      <p:sp>
        <p:nvSpPr>
          <p:cNvPr id="385" name="Google Shape;385;p29"/>
          <p:cNvSpPr txBox="1">
            <a:spLocks noGrp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Stent medför att patienten kan svälja sin saliv, flytkost samt mosad mat. 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PEG rekommenderas ej som enda behandling.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Onkologisk palliativ behandling tex palliativ cytostatika, extern RT eller brachy-radioterapi.</a:t>
            </a:r>
            <a:endParaRPr/>
          </a:p>
        </p:txBody>
      </p:sp>
      <p:pic>
        <p:nvPicPr>
          <p:cNvPr id="386" name="Google Shape;3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1:1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Vilka differentialdiagnostiska överväganden gör du?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Esofaguscancer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Hiatusbråck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Refluxstriktur, Schatzki-ring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Esofagit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Esofagusdivertikel </a:t>
            </a:r>
            <a:endParaRPr/>
          </a:p>
          <a:p>
            <a:pPr marL="742950" lvl="1" indent="-285750" algn="l" rtl="0"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Achalasi ovanligt (1/100 000 inv/år) samt debuterar ofta hos yngre, men förekommer även hos äldre.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209741"/>
            <a:ext cx="8466312" cy="4210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1"/>
          <p:cNvSpPr txBox="1">
            <a:spLocks noGrp="1"/>
          </p:cNvSpPr>
          <p:nvPr>
            <p:ph type="title"/>
          </p:nvPr>
        </p:nvSpPr>
        <p:spPr>
          <a:xfrm>
            <a:off x="871538" y="192088"/>
            <a:ext cx="8162925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Take home message</a:t>
            </a: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9" name="Google Shape;399;p31"/>
          <p:cNvSpPr txBox="1">
            <a:spLocks noGrp="1"/>
          </p:cNvSpPr>
          <p:nvPr>
            <p:ph type="body" idx="1"/>
          </p:nvPr>
        </p:nvSpPr>
        <p:spPr>
          <a:xfrm>
            <a:off x="912813" y="1905000"/>
            <a:ext cx="8231187" cy="46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Dysfagi eller andra alarmsymtom ska föranleda gastroskopi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Preoperativ radiokemoterapi förbättrar prognosen efter resektion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Esofagusresektion är en omfattande operation med mindre än 50% femårsöverlevnad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pic>
        <p:nvPicPr>
          <p:cNvPr id="143" name="Google Shape;143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35695" y="1616004"/>
            <a:ext cx="5621239" cy="46213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2017-04-17</a:t>
            </a:r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KUB - Kurs Svensk Kirurgisk Förening För Övre abdominell Kirurgi</a:t>
            </a:r>
            <a:endParaRPr/>
          </a:p>
        </p:txBody>
      </p:sp>
      <p:pic>
        <p:nvPicPr>
          <p:cNvPr id="152" name="Google Shape;15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131840" y="1556792"/>
            <a:ext cx="2808312" cy="4512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>
                <a:latin typeface="Verdana"/>
                <a:ea typeface="Verdana"/>
                <a:cs typeface="Verdana"/>
                <a:sym typeface="Verdana"/>
              </a:rPr>
              <a:t>Fall 1:1 Vad bör göras härnäst med patienten med dysfagi?</a:t>
            </a: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2100"/>
              <a:buFont typeface="Garamond"/>
              <a:buAutoNum type="arabicPeriod"/>
            </a:pPr>
            <a:r>
              <a:rPr lang="sv-SE"/>
              <a:t>Gastroskopi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100"/>
              <a:buFont typeface="Garamond"/>
              <a:buAutoNum type="arabicPeriod"/>
            </a:pPr>
            <a:r>
              <a:rPr lang="sv-SE"/>
              <a:t>Esofagusröntgen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100"/>
              <a:buFont typeface="Garamond"/>
              <a:buAutoNum type="arabicPeriod"/>
            </a:pPr>
            <a:r>
              <a:rPr lang="sv-SE"/>
              <a:t>DT thorax/buk</a:t>
            </a:r>
            <a:endParaRPr/>
          </a:p>
          <a:p>
            <a:pPr marL="514350" lvl="0" indent="-514350" algn="l" rtl="0">
              <a:spcBef>
                <a:spcPts val="560"/>
              </a:spcBef>
              <a:spcAft>
                <a:spcPts val="0"/>
              </a:spcAft>
              <a:buSzPts val="2100"/>
              <a:buFont typeface="Garamond"/>
              <a:buAutoNum type="arabicPeriod"/>
            </a:pPr>
            <a:r>
              <a:rPr lang="sv-SE"/>
              <a:t>Samtliga ovan</a:t>
            </a: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None/>
            </a:pPr>
            <a:endParaRPr/>
          </a:p>
        </p:txBody>
      </p:sp>
      <p:pic>
        <p:nvPicPr>
          <p:cNvPr id="162" name="Google Shape;16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" name="Google Shape;169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pic>
        <p:nvPicPr>
          <p:cNvPr id="170" name="Google Shape;170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476672"/>
            <a:ext cx="6264696" cy="5817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1:2</a:t>
            </a:r>
            <a:endParaRPr/>
          </a:p>
        </p:txBody>
      </p:sp>
      <p:sp>
        <p:nvSpPr>
          <p:cNvPr id="179" name="Google Shape;179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Polypös tumör i esofagus.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Ingen mat stående i esofagus.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Varför är avstånd från tandraden viktigt?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Vad gör du nu?</a:t>
            </a:r>
            <a:endParaRPr/>
          </a:p>
          <a:p>
            <a:pPr marL="342900" lvl="0" indent="-209550" algn="l" rtl="0"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180" name="Google Shape;1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2017-04-17</a:t>
            </a:r>
            <a:endParaRPr sz="1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" name="Google Shape;187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sv-SE"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KUB - Kurs Svensk Kirurgisk Förening För Övre abdominell Kirurgi</a:t>
            </a:r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title"/>
          </p:nvPr>
        </p:nvSpPr>
        <p:spPr>
          <a:xfrm>
            <a:off x="457200" y="332656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>
                <a:latin typeface="Verdana"/>
                <a:ea typeface="Verdana"/>
                <a:cs typeface="Verdana"/>
                <a:sym typeface="Verdana"/>
              </a:rPr>
              <a:t>Fall 1:2</a:t>
            </a:r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686800" cy="456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Undersök även distalt om tumören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Px med snabbsvar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Staging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CT Hals/thorax/buk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🞐"/>
            </a:pPr>
            <a:r>
              <a:rPr lang="sv-SE"/>
              <a:t>Lokal tumörutbredning, lymfkörtelmetastasering (TN-stadium) </a:t>
            </a:r>
            <a:endParaRPr/>
          </a:p>
          <a:p>
            <a:pPr marL="11430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300"/>
              <a:buChar char="🞐"/>
            </a:pPr>
            <a:r>
              <a:rPr lang="sv-SE"/>
              <a:t>Fjärrmetastasering (M-stadium)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1800"/>
              <a:buChar char="■"/>
            </a:pPr>
            <a:r>
              <a:rPr lang="sv-SE"/>
              <a:t>PET-DT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Char char="🞐"/>
            </a:pPr>
            <a:r>
              <a:rPr lang="sv-SE"/>
              <a:t>Nutritionsbedömning, dietistkontakt</a:t>
            </a:r>
            <a:endParaRPr/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  <a:p>
            <a:pPr marL="342900" lvl="0" indent="-2095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/>
          </a:p>
        </p:txBody>
      </p:sp>
      <p:pic>
        <p:nvPicPr>
          <p:cNvPr id="190" name="Google Shape;19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625" y="6124575"/>
            <a:ext cx="14763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ofagusneoplasi-Elbe">
  <a:themeElements>
    <a:clrScheme name="Nivå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Microsoft Office PowerPoint</Application>
  <PresentationFormat>Bildspel på skärmen (4:3)</PresentationFormat>
  <Paragraphs>239</Paragraphs>
  <Slides>31</Slides>
  <Notes>31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Verdana</vt:lpstr>
      <vt:lpstr>Times New Roman</vt:lpstr>
      <vt:lpstr>Noto Sans Symbols</vt:lpstr>
      <vt:lpstr>Garamond</vt:lpstr>
      <vt:lpstr>Arial</vt:lpstr>
      <vt:lpstr>Esofagusneoplasi-Elbe</vt:lpstr>
      <vt:lpstr>Esofaguscancer</vt:lpstr>
      <vt:lpstr>Fall 1:1</vt:lpstr>
      <vt:lpstr>Fall 1:1</vt:lpstr>
      <vt:lpstr>PowerPoint-presentation</vt:lpstr>
      <vt:lpstr>PowerPoint-presentation</vt:lpstr>
      <vt:lpstr>Fall 1:1 Vad bör göras härnäst med patienten med dysfagi?</vt:lpstr>
      <vt:lpstr>PowerPoint-presentation</vt:lpstr>
      <vt:lpstr>Fall 1:2</vt:lpstr>
      <vt:lpstr>Fall 1:2</vt:lpstr>
      <vt:lpstr>PowerPoint-presentation</vt:lpstr>
      <vt:lpstr>PowerPoint-presentation</vt:lpstr>
      <vt:lpstr>PowerPoint-presentation</vt:lpstr>
      <vt:lpstr>Fall1:2</vt:lpstr>
      <vt:lpstr>PowerPoint-presentation</vt:lpstr>
      <vt:lpstr>Fall1:3</vt:lpstr>
      <vt:lpstr>Fall 1:3</vt:lpstr>
      <vt:lpstr>Fall1:3 MDT</vt:lpstr>
      <vt:lpstr>Fall1:3 Hjälper det med preoperativ radiokemoterapi? P. van Hagen, NEJM 2012</vt:lpstr>
      <vt:lpstr>Fall1:3 Preoperativ radiokemoterapi beroende på tumörtyp? P. van Hagen, NEJM 2012</vt:lpstr>
      <vt:lpstr>    Transthorakal esofagusresektion enligt Ivor-Lewis </vt:lpstr>
      <vt:lpstr>Transthorakal esofagusresektion enligt  Ivor-Lewis </vt:lpstr>
      <vt:lpstr>Transthorakal esofagusresektion enligt  Ivor-Lewis </vt:lpstr>
      <vt:lpstr>Slutresultat</vt:lpstr>
      <vt:lpstr>Tre-fältsoperation </vt:lpstr>
      <vt:lpstr>Video</vt:lpstr>
      <vt:lpstr>Minimal invasiv teknik</vt:lpstr>
      <vt:lpstr>Fall1:4</vt:lpstr>
      <vt:lpstr>Fall1:4</vt:lpstr>
      <vt:lpstr>Fall 1:4</vt:lpstr>
      <vt:lpstr>PowerPoint-presentation</vt:lpstr>
      <vt:lpstr>Take home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Esofaguscancer</dc:title>
  <dc:creator>Bobby Tingstedt</dc:creator>
  <cp:lastModifiedBy>Simion Luana, Kir övre gastro sekt</cp:lastModifiedBy>
  <cp:revision>1</cp:revision>
  <dcterms:created xsi:type="dcterms:W3CDTF">2011-05-02T16:28:02Z</dcterms:created>
  <dcterms:modified xsi:type="dcterms:W3CDTF">2022-09-04T14:53:03Z</dcterms:modified>
</cp:coreProperties>
</file>