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2"/>
  </p:notesMasterIdLst>
  <p:handoutMasterIdLst>
    <p:handoutMasterId r:id="rId43"/>
  </p:handoutMasterIdLst>
  <p:sldIdLst>
    <p:sldId id="259" r:id="rId2"/>
    <p:sldId id="335" r:id="rId3"/>
    <p:sldId id="261" r:id="rId4"/>
    <p:sldId id="262" r:id="rId5"/>
    <p:sldId id="263" r:id="rId6"/>
    <p:sldId id="264" r:id="rId7"/>
    <p:sldId id="265" r:id="rId8"/>
    <p:sldId id="280" r:id="rId9"/>
    <p:sldId id="281" r:id="rId10"/>
    <p:sldId id="292" r:id="rId11"/>
    <p:sldId id="293" r:id="rId12"/>
    <p:sldId id="294" r:id="rId13"/>
    <p:sldId id="295" r:id="rId14"/>
    <p:sldId id="296" r:id="rId15"/>
    <p:sldId id="297" r:id="rId16"/>
    <p:sldId id="336" r:id="rId17"/>
    <p:sldId id="298" r:id="rId18"/>
    <p:sldId id="299" r:id="rId19"/>
    <p:sldId id="328" r:id="rId20"/>
    <p:sldId id="300" r:id="rId21"/>
    <p:sldId id="302" r:id="rId22"/>
    <p:sldId id="303" r:id="rId23"/>
    <p:sldId id="334" r:id="rId24"/>
    <p:sldId id="337" r:id="rId25"/>
    <p:sldId id="338" r:id="rId26"/>
    <p:sldId id="304" r:id="rId27"/>
    <p:sldId id="305" r:id="rId28"/>
    <p:sldId id="306" r:id="rId29"/>
    <p:sldId id="307" r:id="rId30"/>
    <p:sldId id="308" r:id="rId31"/>
    <p:sldId id="309" r:id="rId32"/>
    <p:sldId id="329" r:id="rId33"/>
    <p:sldId id="331" r:id="rId34"/>
    <p:sldId id="330" r:id="rId35"/>
    <p:sldId id="327" r:id="rId36"/>
    <p:sldId id="318" r:id="rId37"/>
    <p:sldId id="325" r:id="rId38"/>
    <p:sldId id="319" r:id="rId39"/>
    <p:sldId id="333" r:id="rId40"/>
    <p:sldId id="332" r:id="rId41"/>
  </p:sldIdLst>
  <p:sldSz cx="9144000" cy="6858000" type="screen4x3"/>
  <p:notesSz cx="6858000" cy="9144000"/>
  <p:defaultTextStyle>
    <a:defPPr>
      <a:defRPr lang="sv-SE"/>
    </a:defPPr>
    <a:lvl1pPr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2181" autoAdjust="0"/>
  </p:normalViewPr>
  <p:slideViewPr>
    <p:cSldViewPr>
      <p:cViewPr varScale="1">
        <p:scale>
          <a:sx n="105" d="100"/>
          <a:sy n="105" d="100"/>
        </p:scale>
        <p:origin x="159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Verdana" pitchFamily="34" charset="0"/>
                <a:ea typeface="+mn-ea"/>
              </a:defRPr>
            </a:lvl1pPr>
          </a:lstStyle>
          <a:p>
            <a:pPr>
              <a:defRPr/>
            </a:pPr>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Verdana" charset="0"/>
                <a:ea typeface="ＭＳ Ｐゴシック" charset="-128"/>
              </a:defRPr>
            </a:lvl1pPr>
          </a:lstStyle>
          <a:p>
            <a:pPr>
              <a:defRPr/>
            </a:pPr>
            <a:fld id="{6B54342C-E018-41A6-97DC-AEED63407B72}" type="datetime1">
              <a:rPr lang="sv-SE"/>
              <a:pPr>
                <a:defRPr/>
              </a:pPr>
              <a:t>2022-10-31</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Verdana" pitchFamily="34" charset="0"/>
                <a:ea typeface="+mn-ea"/>
              </a:defRPr>
            </a:lvl1pPr>
          </a:lstStyle>
          <a:p>
            <a:pPr>
              <a:defRPr/>
            </a:pPr>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EF85B08-951E-4961-8D94-6E975F4E451B}" type="slidenum">
              <a:rPr lang="sv-SE" altLang="sv-SE"/>
              <a:pPr>
                <a:defRPr/>
              </a:pPr>
              <a:t>‹#›</a:t>
            </a:fld>
            <a:endParaRPr lang="sv-SE" alt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sv-SE"/>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sv-SE"/>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sv-SE"/>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653B1D87-F369-48F8-AF9A-7AA7143AE068}"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wikipedia.org/wiki/PEG" TargetMode="External"/><Relationship Id="rId7" Type="http://schemas.openxmlformats.org/officeDocument/2006/relationships/hyperlink" Target="http://sv.wikipedia.org/wiki/Gastroesofageal_reflux"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v.wikipedia.org/wiki/Peristaltik" TargetMode="External"/><Relationship Id="rId5" Type="http://schemas.openxmlformats.org/officeDocument/2006/relationships/hyperlink" Target="http://sv.wikipedia.org/wiki/Matstrupe" TargetMode="External"/><Relationship Id="rId4" Type="http://schemas.openxmlformats.org/officeDocument/2006/relationships/hyperlink" Target="http://sv.wikipedia.org/wiki/Logope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tshållare för bildobjekt 1"/>
          <p:cNvSpPr>
            <a:spLocks noGrp="1" noRot="1" noChangeAspect="1" noTextEdit="1"/>
          </p:cNvSpPr>
          <p:nvPr>
            <p:ph type="sldImg"/>
          </p:nvPr>
        </p:nvSpPr>
        <p:spPr>
          <a:ln/>
        </p:spPr>
      </p:sp>
      <p:sp>
        <p:nvSpPr>
          <p:cNvPr id="819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latin typeface="Arial" panose="020B0604020202020204" pitchFamily="34" charset="0"/>
            </a:endParaRPr>
          </a:p>
        </p:txBody>
      </p:sp>
      <p:sp>
        <p:nvSpPr>
          <p:cNvPr id="8196"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CE0AADD-DE27-42E7-B794-04B67C8BF7DB}" type="slidenum">
              <a:rPr lang="sv-SE" altLang="sv-SE"/>
              <a:pPr>
                <a:spcBef>
                  <a:spcPct val="0"/>
                </a:spcBef>
              </a:pPr>
              <a:t>2</a:t>
            </a:fld>
            <a:endParaRPr lang="sv-SE" alt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tshållare för bildobjekt 1"/>
          <p:cNvSpPr>
            <a:spLocks noGrp="1" noRot="1" noChangeAspect="1" noTextEdit="1"/>
          </p:cNvSpPr>
          <p:nvPr>
            <p:ph type="sldImg"/>
          </p:nvPr>
        </p:nvSpPr>
        <p:spPr>
          <a:ln/>
        </p:spPr>
      </p:sp>
      <p:sp>
        <p:nvSpPr>
          <p:cNvPr id="48131"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latin typeface="Arial" panose="020B0604020202020204" pitchFamily="34" charset="0"/>
              </a:rPr>
              <a:t>Vid buksmärta i samband med sondmatning måste man misstänka att sonden ligger fel eller att infektion tillstött. Vid tveksamhet bör patienten röntgas med konstrast i katetern.</a:t>
            </a:r>
          </a:p>
        </p:txBody>
      </p:sp>
      <p:sp>
        <p:nvSpPr>
          <p:cNvPr id="48132"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CFE7694-2788-4E65-B0E1-571A33EEC462}" type="slidenum">
              <a:rPr lang="sv-SE" altLang="sv-SE"/>
              <a:pPr>
                <a:spcBef>
                  <a:spcPct val="0"/>
                </a:spcBef>
              </a:pPr>
              <a:t>32</a:t>
            </a:fld>
            <a:endParaRPr lang="sv-SE" alt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tshållare för bildobjekt 1"/>
          <p:cNvSpPr>
            <a:spLocks noGrp="1" noRot="1" noChangeAspect="1" noTextEdit="1"/>
          </p:cNvSpPr>
          <p:nvPr>
            <p:ph type="sldImg"/>
          </p:nvPr>
        </p:nvSpPr>
        <p:spPr>
          <a:ln/>
        </p:spPr>
      </p:sp>
      <p:sp>
        <p:nvSpPr>
          <p:cNvPr id="5222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sv-SE">
              <a:latin typeface="Arial" panose="020B0604020202020204" pitchFamily="34" charset="0"/>
            </a:endParaRPr>
          </a:p>
        </p:txBody>
      </p:sp>
      <p:sp>
        <p:nvSpPr>
          <p:cNvPr id="5222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415B2B5-B564-4EDA-A675-0E0D30895F32}" type="slidenum">
              <a:rPr lang="sv-SE" altLang="sv-SE"/>
              <a:pPr>
                <a:spcBef>
                  <a:spcPct val="0"/>
                </a:spcBef>
              </a:pPr>
              <a:t>35</a:t>
            </a:fld>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p:cNvSpPr>
            <a:spLocks noGrp="1" noRot="1" noChangeAspect="1" noTextEdit="1"/>
          </p:cNvSpPr>
          <p:nvPr>
            <p:ph type="sldImg"/>
          </p:nvPr>
        </p:nvSpPr>
        <p:spPr>
          <a:ln/>
        </p:spPr>
      </p:sp>
      <p:sp>
        <p:nvSpPr>
          <p:cNvPr id="14339"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a:latin typeface="Arial" panose="020B0604020202020204" pitchFamily="34" charset="0"/>
              </a:rPr>
              <a:t>Vid </a:t>
            </a:r>
            <a:r>
              <a:rPr lang="sv-SE" altLang="sv-SE" b="1">
                <a:latin typeface="Arial" panose="020B0604020202020204" pitchFamily="34" charset="0"/>
              </a:rPr>
              <a:t>oral dysfagi</a:t>
            </a:r>
            <a:r>
              <a:rPr lang="sv-SE" altLang="sv-SE">
                <a:latin typeface="Arial" panose="020B0604020202020204" pitchFamily="34" charset="0"/>
              </a:rPr>
              <a:t> finns svårigheter i den orala fasen, dvs. när maten eller drycken befinner sig i munhålan och ska bearbetas. Det kan finnas svårigheter med bearbetningen av maten i munnen (till exempel tuggsvårigheter), förflyttning av maten bakåt i munnen eller kontroll så att inte födan åker ner i svalget för tidigt.</a:t>
            </a:r>
          </a:p>
          <a:p>
            <a:r>
              <a:rPr lang="sv-SE" altLang="sv-SE">
                <a:latin typeface="Arial" panose="020B0604020202020204" pitchFamily="34" charset="0"/>
              </a:rPr>
              <a:t>Vid </a:t>
            </a:r>
            <a:r>
              <a:rPr lang="sv-SE" altLang="sv-SE" b="1">
                <a:latin typeface="Arial" panose="020B0604020202020204" pitchFamily="34" charset="0"/>
              </a:rPr>
              <a:t>faryngeal dysfagi</a:t>
            </a:r>
            <a:r>
              <a:rPr lang="sv-SE" altLang="sv-SE">
                <a:latin typeface="Arial" panose="020B0604020202020204" pitchFamily="34" charset="0"/>
              </a:rPr>
              <a:t> finns svårigheter i den faryngeala fasen, dvs. när födan befinner sig i svalget och sväljningen ska sättas igång. Problem i denna fas kan vara en sent utlöst sväljreflex eller kraftlös sväljning.</a:t>
            </a:r>
          </a:p>
          <a:p>
            <a:r>
              <a:rPr lang="sv-SE" altLang="sv-SE">
                <a:latin typeface="Arial" panose="020B0604020202020204" pitchFamily="34" charset="0"/>
              </a:rPr>
              <a:t>Behandling av oral och faryngeal dysfagi kan innebära till exempel förändring av sittposition, anpassning av kostens konsistens eller olika hjälpmedel. Om dysfagin fortfarande kvarstår kan det ev. bli aktuellt med en </a:t>
            </a:r>
            <a:r>
              <a:rPr lang="sv-SE" altLang="sv-SE">
                <a:latin typeface="Arial" panose="020B0604020202020204" pitchFamily="34" charset="0"/>
                <a:hlinkClick r:id="rId3" tooltip="PEG"/>
              </a:rPr>
              <a:t>PEG</a:t>
            </a:r>
            <a:r>
              <a:rPr lang="sv-SE" altLang="sv-SE">
                <a:latin typeface="Arial" panose="020B0604020202020204" pitchFamily="34" charset="0"/>
              </a:rPr>
              <a:t>. Bedömning och behandling sköts av en </a:t>
            </a:r>
            <a:r>
              <a:rPr lang="sv-SE" altLang="sv-SE">
                <a:latin typeface="Arial" panose="020B0604020202020204" pitchFamily="34" charset="0"/>
                <a:hlinkClick r:id="rId4" tooltip="Logoped"/>
              </a:rPr>
              <a:t>logoped</a:t>
            </a:r>
            <a:r>
              <a:rPr lang="sv-SE" altLang="sv-SE">
                <a:latin typeface="Arial" panose="020B0604020202020204" pitchFamily="34" charset="0"/>
              </a:rPr>
              <a:t>.</a:t>
            </a:r>
          </a:p>
          <a:p>
            <a:r>
              <a:rPr lang="sv-SE" altLang="sv-SE">
                <a:latin typeface="Arial" panose="020B0604020202020204" pitchFamily="34" charset="0"/>
              </a:rPr>
              <a:t>Vid </a:t>
            </a:r>
            <a:r>
              <a:rPr lang="sv-SE" altLang="sv-SE" b="1">
                <a:latin typeface="Arial" panose="020B0604020202020204" pitchFamily="34" charset="0"/>
              </a:rPr>
              <a:t>esofageal dysfagi</a:t>
            </a:r>
            <a:r>
              <a:rPr lang="sv-SE" altLang="sv-SE">
                <a:latin typeface="Arial" panose="020B0604020202020204" pitchFamily="34" charset="0"/>
              </a:rPr>
              <a:t> finns svårigheter i den esofageala fasen, dvs. när maten eller drycken befinner sig i </a:t>
            </a:r>
            <a:r>
              <a:rPr lang="sv-SE" altLang="sv-SE">
                <a:latin typeface="Arial" panose="020B0604020202020204" pitchFamily="34" charset="0"/>
                <a:hlinkClick r:id="rId5" tooltip="Matstrupe"/>
              </a:rPr>
              <a:t>matstrupen</a:t>
            </a:r>
            <a:r>
              <a:rPr lang="sv-SE" altLang="sv-SE">
                <a:latin typeface="Arial" panose="020B0604020202020204" pitchFamily="34" charset="0"/>
              </a:rPr>
              <a:t> och ska transporteras ned till magsäcken. Problem kan bestå i att övre matstrupsmunnen/esofagussfinktern, </a:t>
            </a:r>
            <a:r>
              <a:rPr lang="sv-SE" altLang="sv-SE" i="1">
                <a:latin typeface="Arial" panose="020B0604020202020204" pitchFamily="34" charset="0"/>
              </a:rPr>
              <a:t>m. cricofaryngeus</a:t>
            </a:r>
            <a:r>
              <a:rPr lang="sv-SE" altLang="sv-SE">
                <a:latin typeface="Arial" panose="020B0604020202020204" pitchFamily="34" charset="0"/>
              </a:rPr>
              <a:t>, inte öppnar sig tillräckligt, att det finns förträngningar i matstrupen eller att </a:t>
            </a:r>
            <a:r>
              <a:rPr lang="sv-SE" altLang="sv-SE">
                <a:latin typeface="Arial" panose="020B0604020202020204" pitchFamily="34" charset="0"/>
                <a:hlinkClick r:id="rId6" tooltip="Peristaltik"/>
              </a:rPr>
              <a:t>peristaltiken</a:t>
            </a:r>
            <a:r>
              <a:rPr lang="sv-SE" altLang="sv-SE">
                <a:latin typeface="Arial" panose="020B0604020202020204" pitchFamily="34" charset="0"/>
              </a:rPr>
              <a:t> inte fungerar ordentligt. Ett associerat problem är sura uppstötningar, s.k. </a:t>
            </a:r>
            <a:r>
              <a:rPr lang="sv-SE" altLang="sv-SE">
                <a:latin typeface="Arial" panose="020B0604020202020204" pitchFamily="34" charset="0"/>
                <a:hlinkClick r:id="rId7" tooltip="Gastroesofageal reflux"/>
              </a:rPr>
              <a:t>gastroesofageal reflux</a:t>
            </a:r>
            <a:r>
              <a:rPr lang="sv-SE" altLang="sv-SE">
                <a:latin typeface="Arial" panose="020B0604020202020204" pitchFamily="34" charset="0"/>
              </a:rPr>
              <a:t>.</a:t>
            </a:r>
          </a:p>
          <a:p>
            <a:endParaRPr lang="sv-SE" altLang="sv-SE">
              <a:latin typeface="Arial" panose="020B0604020202020204" pitchFamily="34" charset="0"/>
            </a:endParaRPr>
          </a:p>
          <a:p>
            <a:endParaRPr lang="sv-SE" altLang="sv-SE">
              <a:latin typeface="Arial" panose="020B0604020202020204" pitchFamily="34" charset="0"/>
            </a:endParaRPr>
          </a:p>
        </p:txBody>
      </p:sp>
      <p:sp>
        <p:nvSpPr>
          <p:cNvPr id="14340"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46AAD8C-5EE6-4FB4-9CCD-2690EBACA0F4}" type="slidenum">
              <a:rPr lang="sv-SE" altLang="sv-SE"/>
              <a:pPr>
                <a:spcBef>
                  <a:spcPct val="0"/>
                </a:spcBef>
              </a:pPr>
              <a:t>7</a:t>
            </a:fld>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p:cNvSpPr>
            <a:spLocks noGrp="1" noRot="1" noChangeAspect="1" noTextEdit="1"/>
          </p:cNvSpPr>
          <p:nvPr>
            <p:ph type="sldImg"/>
          </p:nvPr>
        </p:nvSpPr>
        <p:spPr>
          <a:ln/>
        </p:spPr>
      </p:sp>
      <p:sp>
        <p:nvSpPr>
          <p:cNvPr id="1843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latin typeface="Arial" panose="020B0604020202020204" pitchFamily="34" charset="0"/>
              </a:rPr>
              <a:t>Detta är ett autentiskt fall från ett Stockholms sjukhus</a:t>
            </a:r>
          </a:p>
        </p:txBody>
      </p:sp>
      <p:sp>
        <p:nvSpPr>
          <p:cNvPr id="18436"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DDB1F2C-7263-4438-AB0A-EC8D3B7BB6A5}" type="slidenum">
              <a:rPr lang="sv-SE" altLang="sv-SE"/>
              <a:pPr>
                <a:spcBef>
                  <a:spcPct val="0"/>
                </a:spcBef>
              </a:pPr>
              <a:t>10</a:t>
            </a:fld>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p:cNvSpPr>
            <a:spLocks noGrp="1" noRot="1" noChangeAspect="1" noTextEdit="1"/>
          </p:cNvSpPr>
          <p:nvPr>
            <p:ph type="sldImg"/>
          </p:nvPr>
        </p:nvSpPr>
        <p:spPr>
          <a:ln/>
        </p:spPr>
      </p:sp>
      <p:sp>
        <p:nvSpPr>
          <p:cNvPr id="2355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latin typeface="Arial" panose="020B0604020202020204" pitchFamily="34" charset="0"/>
              </a:rPr>
              <a:t>DT visar fri gas i övre delen av buken, paraesofagalt, i mediastinum samt ventralt i pericardiet.</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Det kan nämnas att tillståndet kallas för Boerhaaves syndrom men fallet skall primärt illustrera stentinläggning.</a:t>
            </a:r>
          </a:p>
          <a:p>
            <a:pPr eaLnBrk="1" hangingPunct="1"/>
            <a:endParaRPr lang="sv-SE" altLang="sv-SE">
              <a:latin typeface="Arial" panose="020B0604020202020204" pitchFamily="34" charset="0"/>
            </a:endParaRPr>
          </a:p>
        </p:txBody>
      </p:sp>
      <p:sp>
        <p:nvSpPr>
          <p:cNvPr id="23556"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03E77D4-F5E4-4726-A9A5-FDAE2984374E}" type="slidenum">
              <a:rPr lang="sv-SE" altLang="sv-SE"/>
              <a:pPr>
                <a:spcBef>
                  <a:spcPct val="0"/>
                </a:spcBef>
              </a:pPr>
              <a:t>14</a:t>
            </a:fld>
            <a:endParaRPr lang="sv-SE" alt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v-SE">
                <a:latin typeface="Arial" panose="020B0604020202020204" pitchFamily="34" charset="0"/>
              </a:rPr>
              <a:t>Postemetic rupture of the thoracic esophagus, known as Boerhaave syndrome, was first described in 1724 by Herman Boerhaave in a report on the case of the Dutch squadron admiral, Baron Jan von Wassenaer, whose death was caused by repetitive episodes of self-induced vomiting. The first successful repair of this condition did not occur until 1947 and was reported by Norman Barrett in London.</a:t>
            </a:r>
            <a:endParaRPr lang="sv-SE" altLang="sv-SE">
              <a:latin typeface="Arial" panose="020B0604020202020204" pitchFamily="34" charset="0"/>
            </a:endParaRPr>
          </a:p>
        </p:txBody>
      </p:sp>
      <p:sp>
        <p:nvSpPr>
          <p:cNvPr id="28676"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A899F1B-C0E4-47AE-92DD-69C7BD6C0A94}" type="slidenum">
              <a:rPr lang="sv-SE" altLang="sv-SE"/>
              <a:pPr>
                <a:spcBef>
                  <a:spcPct val="0"/>
                </a:spcBef>
              </a:pPr>
              <a:t>18</a:t>
            </a:fld>
            <a:endParaRPr lang="sv-SE" alt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bildobjekt 1"/>
          <p:cNvSpPr>
            <a:spLocks noGrp="1" noRot="1" noChangeAspect="1" noTextEdit="1"/>
          </p:cNvSpPr>
          <p:nvPr>
            <p:ph type="sldImg"/>
          </p:nvPr>
        </p:nvSpPr>
        <p:spPr>
          <a:ln/>
        </p:spPr>
      </p:sp>
      <p:sp>
        <p:nvSpPr>
          <p:cNvPr id="3174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latin typeface="Arial" panose="020B0604020202020204" pitchFamily="34" charset="0"/>
              </a:rPr>
              <a:t>En van gastroskopist som gör en gastroskopi I narkos. 42 cm från tandraden påträffas en 0,5 cm stor perforation. Undersökningen försvåras av kvarvarande matrester. Ett 9 cm täckt stent läggs.</a:t>
            </a:r>
          </a:p>
          <a:p>
            <a:pPr eaLnBrk="1" hangingPunct="1"/>
            <a:endParaRPr lang="sv-SE" altLang="sv-SE">
              <a:latin typeface="Arial" panose="020B0604020202020204" pitchFamily="34" charset="0"/>
            </a:endParaRPr>
          </a:p>
        </p:txBody>
      </p:sp>
      <p:sp>
        <p:nvSpPr>
          <p:cNvPr id="3174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045E57D-0F43-4733-9A6E-996E51C1DFED}" type="slidenum">
              <a:rPr lang="sv-SE" altLang="sv-SE"/>
              <a:pPr>
                <a:spcBef>
                  <a:spcPct val="0"/>
                </a:spcBef>
              </a:pPr>
              <a:t>20</a:t>
            </a:fld>
            <a:endParaRPr lang="sv-SE"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a:ln/>
        </p:spPr>
      </p:sp>
      <p:sp>
        <p:nvSpPr>
          <p:cNvPr id="34819"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latin typeface="Arial" panose="020B0604020202020204" pitchFamily="34" charset="0"/>
              </a:rPr>
              <a:t>Kontroll DT visade fortsatt läckage. Patienten restentades och fick pleuradränage. Under den fortsatta vårdtiden utvecklade patienten en sepsis och det gjordes därför en thorakoskopi med inläggande thoraxdränage. Han fick också en perikardit med rikligt med perikardvätska som krävde dränage. Efter 27 dagar kunde stentarna avlägsnas och efter 34 dagar kunde patienten dock skrivas ut till hemmet.</a:t>
            </a:r>
          </a:p>
          <a:p>
            <a:pPr eaLnBrk="1" hangingPunct="1"/>
            <a:endParaRPr lang="sv-SE" altLang="sv-SE">
              <a:latin typeface="Arial" panose="020B0604020202020204" pitchFamily="34" charset="0"/>
            </a:endParaRPr>
          </a:p>
        </p:txBody>
      </p:sp>
      <p:sp>
        <p:nvSpPr>
          <p:cNvPr id="34820"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C7300B8-EF83-4C05-817D-F39558E6BE52}" type="slidenum">
              <a:rPr lang="sv-SE" altLang="sv-SE"/>
              <a:pPr>
                <a:spcBef>
                  <a:spcPct val="0"/>
                </a:spcBef>
              </a:pPr>
              <a:t>22</a:t>
            </a:fld>
            <a:endParaRPr lang="sv-SE" alt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tshållare för bildobjekt 1"/>
          <p:cNvSpPr>
            <a:spLocks noGrp="1" noRot="1" noChangeAspect="1" noTextEdit="1"/>
          </p:cNvSpPr>
          <p:nvPr>
            <p:ph type="sldImg"/>
          </p:nvPr>
        </p:nvSpPr>
        <p:spPr>
          <a:ln/>
        </p:spPr>
      </p:sp>
      <p:sp>
        <p:nvSpPr>
          <p:cNvPr id="39939"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a:latin typeface="Arial" panose="020B0604020202020204" pitchFamily="34" charset="0"/>
            </a:endParaRPr>
          </a:p>
        </p:txBody>
      </p:sp>
      <p:sp>
        <p:nvSpPr>
          <p:cNvPr id="39940"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F7BBAE4-C286-4E53-9077-DC7372FBAF62}" type="slidenum">
              <a:rPr lang="sv-SE" altLang="sv-SE"/>
              <a:pPr>
                <a:spcBef>
                  <a:spcPct val="0"/>
                </a:spcBef>
              </a:pPr>
              <a:t>26</a:t>
            </a:fld>
            <a:endParaRPr lang="sv-SE" alt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a:ln/>
        </p:spPr>
      </p:sp>
      <p:sp>
        <p:nvSpPr>
          <p:cNvPr id="4198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sv-SE" altLang="sv-SE">
                <a:latin typeface="Arial" panose="020B0604020202020204" pitchFamily="34" charset="0"/>
              </a:rPr>
              <a:t>Förutsättningar för nutritionssond är fungerande mag-tarmkanal och förväntat nutritionsstöd under en längre tid. Vid stroke och sväljningssvårigheter bör man vänta lite med fistel/PEG, eftersom en fungerande sväljningsfunktion ofta återkommer inom några veckor. Under denna tid kan patienten oftast nutrieras med duodenalsond.</a:t>
            </a:r>
          </a:p>
          <a:p>
            <a:pPr eaLnBrk="1" hangingPunct="1">
              <a:spcBef>
                <a:spcPct val="0"/>
              </a:spcBef>
            </a:pPr>
            <a:endParaRPr lang="sv-SE" altLang="sv-SE">
              <a:latin typeface="Arial" panose="020B0604020202020204" pitchFamily="34" charset="0"/>
            </a:endParaRPr>
          </a:p>
        </p:txBody>
      </p:sp>
      <p:sp>
        <p:nvSpPr>
          <p:cNvPr id="4198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6AB3DDA-91E7-4124-B8C8-3436011C0A3C}" type="slidenum">
              <a:rPr lang="sv-SE" altLang="sv-SE"/>
              <a:pPr>
                <a:spcBef>
                  <a:spcPct val="0"/>
                </a:spcBef>
              </a:pPr>
              <a:t>27</a:t>
            </a:fld>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endParaRPr lang="sv-SE" altLang="sv-SE" sz="180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endParaRPr lang="sv-SE" altLang="sv-SE" sz="180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endParaRPr lang="sv-SE" altLang="sv-SE" sz="1800"/>
            </a:p>
          </p:txBody>
        </p:sp>
      </p:grpSp>
      <p:sp>
        <p:nvSpPr>
          <p:cNvPr id="23554" name="Rectangle 2"/>
          <p:cNvSpPr>
            <a:spLocks noGrp="1" noChangeArrowheads="1"/>
          </p:cNvSpPr>
          <p:nvPr>
            <p:ph type="ctrTitle"/>
          </p:nvPr>
        </p:nvSpPr>
        <p:spPr>
          <a:xfrm>
            <a:off x="685800" y="685800"/>
            <a:ext cx="7772400" cy="2127250"/>
          </a:xfrm>
        </p:spPr>
        <p:txBody>
          <a:bodyPr/>
          <a:lstStyle>
            <a:lvl1pPr algn="ctr">
              <a:defRPr sz="5800"/>
            </a:lvl1pPr>
          </a:lstStyle>
          <a:p>
            <a:r>
              <a:rPr lang="sv-SE"/>
              <a:t>Klicka här för att ändra format</a:t>
            </a:r>
          </a:p>
        </p:txBody>
      </p:sp>
      <p:sp>
        <p:nvSpPr>
          <p:cNvPr id="2355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sv-SE"/>
              <a:t>Klicka här för att ändra format på underrubrik i bakgrunden</a:t>
            </a:r>
          </a:p>
        </p:txBody>
      </p:sp>
      <p:sp>
        <p:nvSpPr>
          <p:cNvPr id="8" name="Rectangle 4"/>
          <p:cNvSpPr>
            <a:spLocks noGrp="1" noChangeArrowheads="1"/>
          </p:cNvSpPr>
          <p:nvPr>
            <p:ph type="dt" sz="half" idx="10"/>
          </p:nvPr>
        </p:nvSpPr>
        <p:spPr/>
        <p:txBody>
          <a:bodyPr/>
          <a:lstStyle>
            <a:lvl1pPr>
              <a:defRPr/>
            </a:lvl1pPr>
          </a:lstStyle>
          <a:p>
            <a:pPr>
              <a:defRPr/>
            </a:pPr>
            <a:fld id="{BE8AD483-0C5C-49A3-8760-BDFB8D352555}" type="datetime1">
              <a:rPr lang="sv-SE"/>
              <a:pPr>
                <a:defRPr/>
              </a:pPr>
              <a:t>2022-10-31</a:t>
            </a:fld>
            <a:endParaRPr lang="sv-SE"/>
          </a:p>
        </p:txBody>
      </p:sp>
      <p:sp>
        <p:nvSpPr>
          <p:cNvPr id="9" name="Rectangle 5"/>
          <p:cNvSpPr>
            <a:spLocks noGrp="1" noChangeArrowheads="1"/>
          </p:cNvSpPr>
          <p:nvPr>
            <p:ph type="ftr" sz="quarter" idx="11"/>
          </p:nvPr>
        </p:nvSpPr>
        <p:spPr/>
        <p:txBody>
          <a:bodyPr/>
          <a:lstStyle>
            <a:lvl1pPr>
              <a:defRPr/>
            </a:lvl1pPr>
          </a:lstStyle>
          <a:p>
            <a:pPr>
              <a:defRPr/>
            </a:pPr>
            <a:r>
              <a:rPr lang="sv-SE"/>
              <a:t>KUB - Kurs Svensk Kirurgisk Förening För Övre abdominell Kirurgi</a:t>
            </a:r>
          </a:p>
        </p:txBody>
      </p:sp>
      <p:sp>
        <p:nvSpPr>
          <p:cNvPr id="10" name="Rectangle 6"/>
          <p:cNvSpPr>
            <a:spLocks noGrp="1" noChangeArrowheads="1"/>
          </p:cNvSpPr>
          <p:nvPr>
            <p:ph type="sldNum" sz="quarter" idx="12"/>
          </p:nvPr>
        </p:nvSpPr>
        <p:spPr/>
        <p:txBody>
          <a:bodyPr/>
          <a:lstStyle>
            <a:lvl1pPr>
              <a:defRPr smtClean="0"/>
            </a:lvl1pPr>
          </a:lstStyle>
          <a:p>
            <a:pPr>
              <a:defRPr/>
            </a:pPr>
            <a:fld id="{051706AB-E28E-4D71-92D9-88CC038DC3EC}" type="slidenum">
              <a:rPr lang="sv-SE" altLang="sv-SE"/>
              <a:pPr>
                <a:defRPr/>
              </a:pPr>
              <a:t>‹#›</a:t>
            </a:fld>
            <a:endParaRPr lang="sv-SE" altLang="sv-SE"/>
          </a:p>
        </p:txBody>
      </p:sp>
    </p:spTree>
    <p:extLst>
      <p:ext uri="{BB962C8B-B14F-4D97-AF65-F5344CB8AC3E}">
        <p14:creationId xmlns:p14="http://schemas.microsoft.com/office/powerpoint/2010/main" val="337965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6E9CB84D-977D-4964-8DA9-CE77D24AFD69}" type="datetime1">
              <a:rPr lang="sv-SE"/>
              <a:pPr>
                <a:defRPr/>
              </a:pPr>
              <a:t>2022-10-31</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KUB - Kurs Svensk Kirurgisk Förening För Övre abdominell Kirurgi</a:t>
            </a:r>
          </a:p>
        </p:txBody>
      </p:sp>
      <p:sp>
        <p:nvSpPr>
          <p:cNvPr id="6" name="Rectangle 6"/>
          <p:cNvSpPr>
            <a:spLocks noGrp="1" noChangeArrowheads="1"/>
          </p:cNvSpPr>
          <p:nvPr>
            <p:ph type="sldNum" sz="quarter" idx="12"/>
          </p:nvPr>
        </p:nvSpPr>
        <p:spPr>
          <a:ln/>
        </p:spPr>
        <p:txBody>
          <a:bodyPr/>
          <a:lstStyle>
            <a:lvl1pPr>
              <a:defRPr/>
            </a:lvl1pPr>
          </a:lstStyle>
          <a:p>
            <a:pPr>
              <a:defRPr/>
            </a:pPr>
            <a:fld id="{7710A38B-6C61-45F2-A926-B0279BC8E185}" type="slidenum">
              <a:rPr lang="sv-SE" altLang="sv-SE"/>
              <a:pPr>
                <a:defRPr/>
              </a:pPr>
              <a:t>‹#›</a:t>
            </a:fld>
            <a:endParaRPr lang="sv-SE" altLang="sv-SE"/>
          </a:p>
        </p:txBody>
      </p:sp>
    </p:spTree>
    <p:extLst>
      <p:ext uri="{BB962C8B-B14F-4D97-AF65-F5344CB8AC3E}">
        <p14:creationId xmlns:p14="http://schemas.microsoft.com/office/powerpoint/2010/main" val="92019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7813"/>
            <a:ext cx="2057400" cy="5853112"/>
          </a:xfrm>
        </p:spPr>
        <p:txBody>
          <a:bodyPr vert="eaVert"/>
          <a:lstStyle/>
          <a:p>
            <a:r>
              <a:rPr lang="en-US"/>
              <a:t>Klicka här för att ändra format</a:t>
            </a:r>
            <a:endParaRPr lang="sv-SE"/>
          </a:p>
        </p:txBody>
      </p:sp>
      <p:sp>
        <p:nvSpPr>
          <p:cNvPr id="3" name="Platshållare för lodrät text 2"/>
          <p:cNvSpPr>
            <a:spLocks noGrp="1"/>
          </p:cNvSpPr>
          <p:nvPr>
            <p:ph type="body" orient="vert" idx="1"/>
          </p:nvPr>
        </p:nvSpPr>
        <p:spPr>
          <a:xfrm>
            <a:off x="457200" y="277813"/>
            <a:ext cx="6019800" cy="5853112"/>
          </a:xfrm>
        </p:spPr>
        <p:txBody>
          <a:bodyPr vert="eaVert"/>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6C14EB5E-3D87-4EFF-8683-4539D67B1D1A}" type="datetime1">
              <a:rPr lang="sv-SE"/>
              <a:pPr>
                <a:defRPr/>
              </a:pPr>
              <a:t>2022-10-31</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KUB - Kurs Svensk Kirurgisk Förening För Övre abdominell Kirurgi</a:t>
            </a:r>
          </a:p>
        </p:txBody>
      </p:sp>
      <p:sp>
        <p:nvSpPr>
          <p:cNvPr id="6" name="Rectangle 6"/>
          <p:cNvSpPr>
            <a:spLocks noGrp="1" noChangeArrowheads="1"/>
          </p:cNvSpPr>
          <p:nvPr>
            <p:ph type="sldNum" sz="quarter" idx="12"/>
          </p:nvPr>
        </p:nvSpPr>
        <p:spPr>
          <a:ln/>
        </p:spPr>
        <p:txBody>
          <a:bodyPr/>
          <a:lstStyle>
            <a:lvl1pPr>
              <a:defRPr/>
            </a:lvl1pPr>
          </a:lstStyle>
          <a:p>
            <a:pPr>
              <a:defRPr/>
            </a:pPr>
            <a:fld id="{5C3EC31B-DEA6-48E6-B2DC-1A96F5C302FF}" type="slidenum">
              <a:rPr lang="sv-SE" altLang="sv-SE"/>
              <a:pPr>
                <a:defRPr/>
              </a:pPr>
              <a:t>‹#›</a:t>
            </a:fld>
            <a:endParaRPr lang="sv-SE" altLang="sv-SE"/>
          </a:p>
        </p:txBody>
      </p:sp>
    </p:spTree>
    <p:extLst>
      <p:ext uri="{BB962C8B-B14F-4D97-AF65-F5344CB8AC3E}">
        <p14:creationId xmlns:p14="http://schemas.microsoft.com/office/powerpoint/2010/main" val="3224993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7813"/>
            <a:ext cx="8229600" cy="1139825"/>
          </a:xfrm>
        </p:spPr>
        <p:txBody>
          <a:bodyPr/>
          <a:lstStyle/>
          <a:p>
            <a:r>
              <a:rPr lang="en-US"/>
              <a:t>Klicka här för att ändra format</a:t>
            </a:r>
            <a:endParaRPr lang="sv-SE"/>
          </a:p>
        </p:txBody>
      </p:sp>
      <p:sp>
        <p:nvSpPr>
          <p:cNvPr id="3" name="Platshållare för text 2"/>
          <p:cNvSpPr>
            <a:spLocks noGrp="1"/>
          </p:cNvSpPr>
          <p:nvPr>
            <p:ph type="body" sz="half" idx="1"/>
          </p:nvPr>
        </p:nvSpPr>
        <p:spPr>
          <a:xfrm>
            <a:off x="457200" y="1600200"/>
            <a:ext cx="4038600" cy="4530725"/>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innehåll 3"/>
          <p:cNvSpPr>
            <a:spLocks noGrp="1"/>
          </p:cNvSpPr>
          <p:nvPr>
            <p:ph sz="half" idx="2"/>
          </p:nvPr>
        </p:nvSpPr>
        <p:spPr>
          <a:xfrm>
            <a:off x="4648200" y="1600200"/>
            <a:ext cx="4038600" cy="4530725"/>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fld id="{EAF5F8B0-9D7A-47C3-934A-76BA61C189AA}" type="datetime1">
              <a:rPr lang="sv-SE"/>
              <a:pPr>
                <a:defRPr/>
              </a:pPr>
              <a:t>2022-10-31</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KUB - Kurs Svensk Kirurgisk Förening För Övre abdominell Kirurgi</a:t>
            </a:r>
          </a:p>
        </p:txBody>
      </p:sp>
      <p:sp>
        <p:nvSpPr>
          <p:cNvPr id="7" name="Rectangle 6"/>
          <p:cNvSpPr>
            <a:spLocks noGrp="1" noChangeArrowheads="1"/>
          </p:cNvSpPr>
          <p:nvPr>
            <p:ph type="sldNum" sz="quarter" idx="12"/>
          </p:nvPr>
        </p:nvSpPr>
        <p:spPr>
          <a:ln/>
        </p:spPr>
        <p:txBody>
          <a:bodyPr/>
          <a:lstStyle>
            <a:lvl1pPr>
              <a:defRPr/>
            </a:lvl1pPr>
          </a:lstStyle>
          <a:p>
            <a:pPr>
              <a:defRPr/>
            </a:pPr>
            <a:fld id="{C42AFE48-DF1A-492A-A566-43338CAE8E2C}" type="slidenum">
              <a:rPr lang="sv-SE" altLang="sv-SE"/>
              <a:pPr>
                <a:defRPr/>
              </a:pPr>
              <a:t>‹#›</a:t>
            </a:fld>
            <a:endParaRPr lang="sv-SE" altLang="sv-SE"/>
          </a:p>
        </p:txBody>
      </p:sp>
    </p:spTree>
    <p:extLst>
      <p:ext uri="{BB962C8B-B14F-4D97-AF65-F5344CB8AC3E}">
        <p14:creationId xmlns:p14="http://schemas.microsoft.com/office/powerpoint/2010/main" val="155721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648200" y="19812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48200" y="41148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4"/>
          <p:cNvSpPr>
            <a:spLocks noGrp="1" noChangeArrowheads="1"/>
          </p:cNvSpPr>
          <p:nvPr>
            <p:ph type="dt" sz="half" idx="10"/>
          </p:nvPr>
        </p:nvSpPr>
        <p:spPr/>
        <p:txBody>
          <a:bodyPr/>
          <a:lstStyle>
            <a:lvl1pPr>
              <a:defRPr/>
            </a:lvl1pPr>
          </a:lstStyle>
          <a:p>
            <a:pPr>
              <a:defRPr/>
            </a:pPr>
            <a:endParaRPr lang="sv-SE"/>
          </a:p>
        </p:txBody>
      </p:sp>
      <p:sp>
        <p:nvSpPr>
          <p:cNvPr id="7" name="Rectangle 5"/>
          <p:cNvSpPr>
            <a:spLocks noGrp="1" noChangeArrowheads="1"/>
          </p:cNvSpPr>
          <p:nvPr>
            <p:ph type="ftr" sz="quarter" idx="11"/>
          </p:nvPr>
        </p:nvSpPr>
        <p:spPr/>
        <p:txBody>
          <a:bodyPr/>
          <a:lstStyle>
            <a:lvl1pPr>
              <a:defRPr/>
            </a:lvl1pPr>
          </a:lstStyle>
          <a:p>
            <a:pPr>
              <a:defRPr/>
            </a:pPr>
            <a:endParaRPr lang="sv-SE"/>
          </a:p>
        </p:txBody>
      </p:sp>
      <p:sp>
        <p:nvSpPr>
          <p:cNvPr id="8" name="Rectangle 6"/>
          <p:cNvSpPr>
            <a:spLocks noGrp="1" noChangeArrowheads="1"/>
          </p:cNvSpPr>
          <p:nvPr>
            <p:ph type="sldNum" sz="quarter" idx="12"/>
          </p:nvPr>
        </p:nvSpPr>
        <p:spPr/>
        <p:txBody>
          <a:bodyPr/>
          <a:lstStyle>
            <a:lvl1pPr>
              <a:defRPr smtClean="0"/>
            </a:lvl1pPr>
          </a:lstStyle>
          <a:p>
            <a:pPr>
              <a:defRPr/>
            </a:pPr>
            <a:fld id="{F207CF33-9F07-47EA-87A3-E856422C195F}" type="slidenum">
              <a:rPr lang="sv-SE" altLang="sv-SE"/>
              <a:pPr>
                <a:defRPr/>
              </a:pPr>
              <a:t>‹#›</a:t>
            </a:fld>
            <a:endParaRPr lang="sv-SE" altLang="sv-SE"/>
          </a:p>
        </p:txBody>
      </p:sp>
    </p:spTree>
    <p:extLst>
      <p:ext uri="{BB962C8B-B14F-4D97-AF65-F5344CB8AC3E}">
        <p14:creationId xmlns:p14="http://schemas.microsoft.com/office/powerpoint/2010/main" val="58549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Platshållare för innehåll 2"/>
          <p:cNvSpPr>
            <a:spLocks noGrp="1"/>
          </p:cNvSpPr>
          <p:nvPr>
            <p:ph idx="1"/>
          </p:nvPr>
        </p:nvSpPr>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0166FE32-FC78-4B8B-85D5-36C7D74640D2}" type="datetime1">
              <a:rPr lang="sv-SE"/>
              <a:pPr>
                <a:defRPr/>
              </a:pPr>
              <a:t>2022-10-31</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KUB - Kurs Svensk Kirurgisk Förening För Övre abdominell Kirurgi</a:t>
            </a:r>
          </a:p>
        </p:txBody>
      </p:sp>
      <p:sp>
        <p:nvSpPr>
          <p:cNvPr id="6" name="Rectangle 6"/>
          <p:cNvSpPr>
            <a:spLocks noGrp="1" noChangeArrowheads="1"/>
          </p:cNvSpPr>
          <p:nvPr>
            <p:ph type="sldNum" sz="quarter" idx="12"/>
          </p:nvPr>
        </p:nvSpPr>
        <p:spPr>
          <a:ln/>
        </p:spPr>
        <p:txBody>
          <a:bodyPr/>
          <a:lstStyle>
            <a:lvl1pPr>
              <a:defRPr/>
            </a:lvl1pPr>
          </a:lstStyle>
          <a:p>
            <a:pPr>
              <a:defRPr/>
            </a:pPr>
            <a:fld id="{0E1D9348-6B63-4F84-9826-F1CC0924A185}" type="slidenum">
              <a:rPr lang="sv-SE" altLang="sv-SE"/>
              <a:pPr>
                <a:defRPr/>
              </a:pPr>
              <a:t>‹#›</a:t>
            </a:fld>
            <a:endParaRPr lang="sv-SE" altLang="sv-SE"/>
          </a:p>
        </p:txBody>
      </p:sp>
    </p:spTree>
    <p:extLst>
      <p:ext uri="{BB962C8B-B14F-4D97-AF65-F5344CB8AC3E}">
        <p14:creationId xmlns:p14="http://schemas.microsoft.com/office/powerpoint/2010/main" val="68622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fld id="{AFF89CFB-1F1F-49CE-A998-5FE5EE658198}" type="datetime1">
              <a:rPr lang="sv-SE"/>
              <a:pPr>
                <a:defRPr/>
              </a:pPr>
              <a:t>2022-10-31</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KUB - Kurs Svensk Kirurgisk Förening För Övre abdominell Kirurgi</a:t>
            </a:r>
          </a:p>
        </p:txBody>
      </p:sp>
      <p:sp>
        <p:nvSpPr>
          <p:cNvPr id="6" name="Rectangle 6"/>
          <p:cNvSpPr>
            <a:spLocks noGrp="1" noChangeArrowheads="1"/>
          </p:cNvSpPr>
          <p:nvPr>
            <p:ph type="sldNum" sz="quarter" idx="12"/>
          </p:nvPr>
        </p:nvSpPr>
        <p:spPr>
          <a:ln/>
        </p:spPr>
        <p:txBody>
          <a:bodyPr/>
          <a:lstStyle>
            <a:lvl1pPr>
              <a:defRPr/>
            </a:lvl1pPr>
          </a:lstStyle>
          <a:p>
            <a:pPr>
              <a:defRPr/>
            </a:pPr>
            <a:fld id="{12DDAD44-E04E-4635-8D26-05ACC9A25FC9}" type="slidenum">
              <a:rPr lang="sv-SE" altLang="sv-SE"/>
              <a:pPr>
                <a:defRPr/>
              </a:pPr>
              <a:t>‹#›</a:t>
            </a:fld>
            <a:endParaRPr lang="sv-SE" altLang="sv-SE"/>
          </a:p>
        </p:txBody>
      </p:sp>
    </p:spTree>
    <p:extLst>
      <p:ext uri="{BB962C8B-B14F-4D97-AF65-F5344CB8AC3E}">
        <p14:creationId xmlns:p14="http://schemas.microsoft.com/office/powerpoint/2010/main" val="337284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Platshållare för innehåll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innehåll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fld id="{413CD17F-8CEF-4095-96F9-5196EB8CFC64}" type="datetime1">
              <a:rPr lang="sv-SE"/>
              <a:pPr>
                <a:defRPr/>
              </a:pPr>
              <a:t>2022-10-31</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KUB - Kurs Svensk Kirurgisk Förening För Övre abdominell Kirurgi</a:t>
            </a:r>
          </a:p>
        </p:txBody>
      </p:sp>
      <p:sp>
        <p:nvSpPr>
          <p:cNvPr id="7" name="Rectangle 6"/>
          <p:cNvSpPr>
            <a:spLocks noGrp="1" noChangeArrowheads="1"/>
          </p:cNvSpPr>
          <p:nvPr>
            <p:ph type="sldNum" sz="quarter" idx="12"/>
          </p:nvPr>
        </p:nvSpPr>
        <p:spPr>
          <a:ln/>
        </p:spPr>
        <p:txBody>
          <a:bodyPr/>
          <a:lstStyle>
            <a:lvl1pPr>
              <a:defRPr/>
            </a:lvl1pPr>
          </a:lstStyle>
          <a:p>
            <a:pPr>
              <a:defRPr/>
            </a:pPr>
            <a:fld id="{E4CF1BD2-67C7-49E1-85BE-A4796E5F3FF1}" type="slidenum">
              <a:rPr lang="sv-SE" altLang="sv-SE"/>
              <a:pPr>
                <a:defRPr/>
              </a:pPr>
              <a:t>‹#›</a:t>
            </a:fld>
            <a:endParaRPr lang="sv-SE" altLang="sv-SE"/>
          </a:p>
        </p:txBody>
      </p:sp>
    </p:spTree>
    <p:extLst>
      <p:ext uri="{BB962C8B-B14F-4D97-AF65-F5344CB8AC3E}">
        <p14:creationId xmlns:p14="http://schemas.microsoft.com/office/powerpoint/2010/main" val="253830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fld id="{5B519CC1-5949-4E16-B72E-F5F55A6D9FEE}" type="datetime1">
              <a:rPr lang="sv-SE"/>
              <a:pPr>
                <a:defRPr/>
              </a:pPr>
              <a:t>2022-10-31</a:t>
            </a:fld>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a:t>KUB - Kurs Svensk Kirurgisk Förening För Övre abdominell Kirurgi</a:t>
            </a:r>
          </a:p>
        </p:txBody>
      </p:sp>
      <p:sp>
        <p:nvSpPr>
          <p:cNvPr id="9" name="Rectangle 6"/>
          <p:cNvSpPr>
            <a:spLocks noGrp="1" noChangeArrowheads="1"/>
          </p:cNvSpPr>
          <p:nvPr>
            <p:ph type="sldNum" sz="quarter" idx="12"/>
          </p:nvPr>
        </p:nvSpPr>
        <p:spPr>
          <a:ln/>
        </p:spPr>
        <p:txBody>
          <a:bodyPr/>
          <a:lstStyle>
            <a:lvl1pPr>
              <a:defRPr/>
            </a:lvl1pPr>
          </a:lstStyle>
          <a:p>
            <a:pPr>
              <a:defRPr/>
            </a:pPr>
            <a:fld id="{47247A50-876F-403C-93D6-9BA8FDF0D5A6}" type="slidenum">
              <a:rPr lang="sv-SE" altLang="sv-SE"/>
              <a:pPr>
                <a:defRPr/>
              </a:pPr>
              <a:t>‹#›</a:t>
            </a:fld>
            <a:endParaRPr lang="sv-SE" altLang="sv-SE"/>
          </a:p>
        </p:txBody>
      </p:sp>
    </p:spTree>
    <p:extLst>
      <p:ext uri="{BB962C8B-B14F-4D97-AF65-F5344CB8AC3E}">
        <p14:creationId xmlns:p14="http://schemas.microsoft.com/office/powerpoint/2010/main" val="53212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fld id="{91F3E6C9-A9E4-4578-A8E1-D426301971AC}" type="datetime1">
              <a:rPr lang="sv-SE"/>
              <a:pPr>
                <a:defRPr/>
              </a:pPr>
              <a:t>2022-10-31</a:t>
            </a:fld>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KUB - Kurs Svensk Kirurgisk Förening För Övre abdominell Kirurgi</a:t>
            </a:r>
          </a:p>
        </p:txBody>
      </p:sp>
      <p:sp>
        <p:nvSpPr>
          <p:cNvPr id="5" name="Rectangle 6"/>
          <p:cNvSpPr>
            <a:spLocks noGrp="1" noChangeArrowheads="1"/>
          </p:cNvSpPr>
          <p:nvPr>
            <p:ph type="sldNum" sz="quarter" idx="12"/>
          </p:nvPr>
        </p:nvSpPr>
        <p:spPr>
          <a:ln/>
        </p:spPr>
        <p:txBody>
          <a:bodyPr/>
          <a:lstStyle>
            <a:lvl1pPr>
              <a:defRPr/>
            </a:lvl1pPr>
          </a:lstStyle>
          <a:p>
            <a:pPr>
              <a:defRPr/>
            </a:pPr>
            <a:fld id="{ED902372-7885-4768-9CD7-255CA2315E60}" type="slidenum">
              <a:rPr lang="sv-SE" altLang="sv-SE"/>
              <a:pPr>
                <a:defRPr/>
              </a:pPr>
              <a:t>‹#›</a:t>
            </a:fld>
            <a:endParaRPr lang="sv-SE" altLang="sv-SE"/>
          </a:p>
        </p:txBody>
      </p:sp>
    </p:spTree>
    <p:extLst>
      <p:ext uri="{BB962C8B-B14F-4D97-AF65-F5344CB8AC3E}">
        <p14:creationId xmlns:p14="http://schemas.microsoft.com/office/powerpoint/2010/main" val="303710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E440DF5-9C32-4034-9F14-D2CA5CBE8F46}" type="datetime1">
              <a:rPr lang="sv-SE"/>
              <a:pPr>
                <a:defRPr/>
              </a:pPr>
              <a:t>2022-10-31</a:t>
            </a:fld>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a:t>KUB - Kurs Svensk Kirurgisk Förening För Övre abdominell Kirurgi</a:t>
            </a:r>
          </a:p>
        </p:txBody>
      </p:sp>
      <p:sp>
        <p:nvSpPr>
          <p:cNvPr id="4" name="Rectangle 6"/>
          <p:cNvSpPr>
            <a:spLocks noGrp="1" noChangeArrowheads="1"/>
          </p:cNvSpPr>
          <p:nvPr>
            <p:ph type="sldNum" sz="quarter" idx="12"/>
          </p:nvPr>
        </p:nvSpPr>
        <p:spPr>
          <a:ln/>
        </p:spPr>
        <p:txBody>
          <a:bodyPr/>
          <a:lstStyle>
            <a:lvl1pPr>
              <a:defRPr/>
            </a:lvl1pPr>
          </a:lstStyle>
          <a:p>
            <a:pPr>
              <a:defRPr/>
            </a:pPr>
            <a:fld id="{81BC6DB3-0032-4E65-8EAE-4B5DD45D3993}" type="slidenum">
              <a:rPr lang="sv-SE" altLang="sv-SE"/>
              <a:pPr>
                <a:defRPr/>
              </a:pPr>
              <a:t>‹#›</a:t>
            </a:fld>
            <a:endParaRPr lang="sv-SE" altLang="sv-SE"/>
          </a:p>
        </p:txBody>
      </p:sp>
    </p:spTree>
    <p:extLst>
      <p:ext uri="{BB962C8B-B14F-4D97-AF65-F5344CB8AC3E}">
        <p14:creationId xmlns:p14="http://schemas.microsoft.com/office/powerpoint/2010/main" val="198151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en-US"/>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6F1B3ADA-4BC1-409B-9388-CBF4EBEDDD42}" type="datetime1">
              <a:rPr lang="sv-SE"/>
              <a:pPr>
                <a:defRPr/>
              </a:pPr>
              <a:t>2022-10-31</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KUB - Kurs Svensk Kirurgisk Förening För Övre abdominell Kirurgi</a:t>
            </a:r>
          </a:p>
        </p:txBody>
      </p:sp>
      <p:sp>
        <p:nvSpPr>
          <p:cNvPr id="7" name="Rectangle 6"/>
          <p:cNvSpPr>
            <a:spLocks noGrp="1" noChangeArrowheads="1"/>
          </p:cNvSpPr>
          <p:nvPr>
            <p:ph type="sldNum" sz="quarter" idx="12"/>
          </p:nvPr>
        </p:nvSpPr>
        <p:spPr>
          <a:ln/>
        </p:spPr>
        <p:txBody>
          <a:bodyPr/>
          <a:lstStyle>
            <a:lvl1pPr>
              <a:defRPr/>
            </a:lvl1pPr>
          </a:lstStyle>
          <a:p>
            <a:pPr>
              <a:defRPr/>
            </a:pPr>
            <a:fld id="{01354320-C756-4638-A63A-7BD0CDAA8C0A}" type="slidenum">
              <a:rPr lang="sv-SE" altLang="sv-SE"/>
              <a:pPr>
                <a:defRPr/>
              </a:pPr>
              <a:t>‹#›</a:t>
            </a:fld>
            <a:endParaRPr lang="sv-SE" altLang="sv-SE"/>
          </a:p>
        </p:txBody>
      </p:sp>
    </p:spTree>
    <p:extLst>
      <p:ext uri="{BB962C8B-B14F-4D97-AF65-F5344CB8AC3E}">
        <p14:creationId xmlns:p14="http://schemas.microsoft.com/office/powerpoint/2010/main" val="128737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en-US"/>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D69643DF-D38D-4FCA-ADEE-AD4EA8A165C3}" type="datetime1">
              <a:rPr lang="sv-SE"/>
              <a:pPr>
                <a:defRPr/>
              </a:pPr>
              <a:t>2022-10-31</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KUB - Kurs Svensk Kirurgisk Förening För Övre abdominell Kirurgi</a:t>
            </a:r>
          </a:p>
        </p:txBody>
      </p:sp>
      <p:sp>
        <p:nvSpPr>
          <p:cNvPr id="7" name="Rectangle 6"/>
          <p:cNvSpPr>
            <a:spLocks noGrp="1" noChangeArrowheads="1"/>
          </p:cNvSpPr>
          <p:nvPr>
            <p:ph type="sldNum" sz="quarter" idx="12"/>
          </p:nvPr>
        </p:nvSpPr>
        <p:spPr>
          <a:ln/>
        </p:spPr>
        <p:txBody>
          <a:bodyPr/>
          <a:lstStyle>
            <a:lvl1pPr>
              <a:defRPr/>
            </a:lvl1pPr>
          </a:lstStyle>
          <a:p>
            <a:pPr>
              <a:defRPr/>
            </a:pPr>
            <a:fld id="{6434B49F-1152-4D07-BF57-E762EDB9A922}" type="slidenum">
              <a:rPr lang="sv-SE" altLang="sv-SE"/>
              <a:pPr>
                <a:defRPr/>
              </a:pPr>
              <a:t>‹#›</a:t>
            </a:fld>
            <a:endParaRPr lang="sv-SE" altLang="sv-SE"/>
          </a:p>
        </p:txBody>
      </p:sp>
    </p:spTree>
    <p:extLst>
      <p:ext uri="{BB962C8B-B14F-4D97-AF65-F5344CB8AC3E}">
        <p14:creationId xmlns:p14="http://schemas.microsoft.com/office/powerpoint/2010/main" val="150157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sv-SE" altLang="sv-SE"/>
              <a:t>Klicka här för att ändra format</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2253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charset="0"/>
                <a:ea typeface="ＭＳ Ｐゴシック" charset="-128"/>
              </a:defRPr>
            </a:lvl1pPr>
          </a:lstStyle>
          <a:p>
            <a:pPr>
              <a:defRPr/>
            </a:pPr>
            <a:fld id="{B180F2E1-4532-41CC-998B-98576C8D8E76}" type="datetime1">
              <a:rPr lang="sv-SE"/>
              <a:pPr>
                <a:defRPr/>
              </a:pPr>
              <a:t>2022-10-31</a:t>
            </a:fld>
            <a:endParaRPr lang="sv-SE"/>
          </a:p>
        </p:txBody>
      </p:sp>
      <p:sp>
        <p:nvSpPr>
          <p:cNvPr id="22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Verdana" charset="0"/>
                <a:ea typeface="ＭＳ Ｐゴシック" charset="-128"/>
              </a:defRPr>
            </a:lvl1pPr>
          </a:lstStyle>
          <a:p>
            <a:pPr>
              <a:defRPr/>
            </a:pPr>
            <a:r>
              <a:rPr lang="sv-SE"/>
              <a:t>KUB - Kurs Svensk Kirurgisk Förening För Övre abdominell Kirurgi</a:t>
            </a:r>
          </a:p>
        </p:txBody>
      </p:sp>
      <p:sp>
        <p:nvSpPr>
          <p:cNvPr id="2253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9AAAB6A2-E6E7-4B69-9386-BB8F39A6DC09}" type="slidenum">
              <a:rPr lang="sv-SE" altLang="sv-SE"/>
              <a:pPr>
                <a:defRPr/>
              </a:pPr>
              <a:t>‹#›</a:t>
            </a:fld>
            <a:endParaRPr lang="sv-SE" altLang="sv-SE"/>
          </a:p>
        </p:txBody>
      </p:sp>
      <p:sp>
        <p:nvSpPr>
          <p:cNvPr id="1031" name="Rectangle 7"/>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endParaRPr lang="sv-SE" altLang="sv-SE">
              <a:latin typeface="Times New Roman" panose="02020603050405020304"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endParaRPr lang="sv-SE" altLang="sv-SE">
              <a:latin typeface="Times New Roman" panose="02020603050405020304"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eaLnBrk="1" hangingPunct="1"/>
            <a:endParaRPr lang="sv-SE" altLang="sv-SE">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96"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7" r:id="rId13"/>
  </p:sldLayoutIdLst>
  <p:hf sldNum="0" hdr="0"/>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Garamond" pitchFamily="18"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Garamond" pitchFamily="18"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Garamond" pitchFamily="18"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Garamond" pitchFamily="18" charset="0"/>
          <a:ea typeface="MS PGothic" panose="020B0600070205080204" pitchFamily="34" charset="-128"/>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ispub.com/journal/the-internet-journal-of-surgery/volume-23-number-2/boerhaave-s-syndrome-3-cases-in-3-weeks-in-remote-australia-a-case-series.article-g02.fs.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hyperlink" Target="http://www.gastrosource.com/_mshost886141/content/3650744/3656601/cancer-advanced/5838226/3666285/12580744/12580829?view=Media-Overlay&amp;mediaItemId=&amp;folderItemId="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gastrosource.com/_mshost886141/content/3650744/3656601/varices/5838233/3666388/12580783/12630007?view=Media-Overlay&amp;mediaItemId=&amp;folderItemI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images.google.se/imgres?imgurl=http://www.ispub.com/xml/journals/ijs/vol5n2/bumper-fig1.jpg&amp;imgrefurl=http://www.ispub.com/ostia/index.php%3FxmlFilePath%3Djournals/ijs/vol5n2/bumper.xml&amp;h=437&amp;w=437&amp;sz=59&amp;hl=sv&amp;start=55&amp;tbnid=ANtMejFiFZFpUM:&amp;tbnh=126&amp;tbnw=126&amp;prev=/images%3Fq%3Dgastrostomy%2Btubes%26start%3D40%26gbv%3D2%26ndsp%3D20%26hl%3Dsv%26sa%3DN" TargetMode="Externa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oleObject" Target="../embeddings/oleObject2.bin"/><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sv-SE" altLang="sv-SE" sz="5400"/>
              <a:t>Esofagus – </a:t>
            </a:r>
            <a:br>
              <a:rPr lang="sv-SE" altLang="sv-SE" sz="5400"/>
            </a:br>
            <a:r>
              <a:rPr lang="sv-SE" altLang="sv-SE" sz="5400"/>
              <a:t>endoskopiska åtgärder</a:t>
            </a:r>
          </a:p>
        </p:txBody>
      </p:sp>
      <p:sp>
        <p:nvSpPr>
          <p:cNvPr id="6147" name="Platshållare för datum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234AB489-86E2-4209-9372-C0F27C928B76}" type="datetime1">
              <a:rPr lang="sv-SE" altLang="sv-SE" sz="1000" smtClean="0"/>
              <a:pPr>
                <a:spcBef>
                  <a:spcPct val="0"/>
                </a:spcBef>
                <a:buClrTx/>
                <a:buSzTx/>
                <a:buFontTx/>
                <a:buNone/>
              </a:pPr>
              <a:t>2022-10-31</a:t>
            </a:fld>
            <a:endParaRPr lang="sv-SE" altLang="sv-SE" sz="1000"/>
          </a:p>
        </p:txBody>
      </p:sp>
      <p:sp>
        <p:nvSpPr>
          <p:cNvPr id="6148" name="Platshållare för sidfot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614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sv-SE" altLang="sv-SE"/>
              <a:t>Fall 1</a:t>
            </a:r>
          </a:p>
        </p:txBody>
      </p:sp>
      <p:sp>
        <p:nvSpPr>
          <p:cNvPr id="17411" name="Rectangle 3"/>
          <p:cNvSpPr>
            <a:spLocks noGrp="1" noChangeArrowheads="1"/>
          </p:cNvSpPr>
          <p:nvPr>
            <p:ph type="body" idx="1"/>
          </p:nvPr>
        </p:nvSpPr>
        <p:spPr>
          <a:xfrm>
            <a:off x="468313" y="1844675"/>
            <a:ext cx="8229600" cy="4530725"/>
          </a:xfrm>
        </p:spPr>
        <p:txBody>
          <a:bodyPr/>
          <a:lstStyle/>
          <a:p>
            <a:pPr eaLnBrk="1" hangingPunct="1">
              <a:buFontTx/>
              <a:buNone/>
            </a:pPr>
            <a:r>
              <a:rPr lang="sv-SE" altLang="sv-SE"/>
              <a:t>   </a:t>
            </a:r>
            <a:r>
              <a:rPr lang="sv-SE" altLang="sv-SE" b="1"/>
              <a:t>Anamnes:</a:t>
            </a:r>
          </a:p>
          <a:p>
            <a:pPr eaLnBrk="1" hangingPunct="1">
              <a:buFontTx/>
              <a:buNone/>
            </a:pPr>
            <a:r>
              <a:rPr lang="sv-SE" altLang="sv-SE"/>
              <a:t>   42 årig tid frisk man. Han inkommer till akuten då en bit falukorv plötsligt fastnat i halsen. Han klagar på stora smärtor. Patienten har försökt kräkas upp falukorven utan att lyckas. </a:t>
            </a:r>
          </a:p>
        </p:txBody>
      </p:sp>
      <p:sp>
        <p:nvSpPr>
          <p:cNvPr id="17412"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74B68207-6FD2-47DE-B010-6CA385EAF2EE}" type="datetime1">
              <a:rPr lang="sv-SE" altLang="sv-SE" sz="1000" smtClean="0"/>
              <a:pPr>
                <a:spcBef>
                  <a:spcPct val="0"/>
                </a:spcBef>
                <a:buClrTx/>
                <a:buSzTx/>
                <a:buFontTx/>
                <a:buNone/>
              </a:pPr>
              <a:t>2022-10-31</a:t>
            </a:fld>
            <a:endParaRPr lang="sv-SE" altLang="sv-SE" sz="1000"/>
          </a:p>
        </p:txBody>
      </p:sp>
      <p:sp>
        <p:nvSpPr>
          <p:cNvPr id="17413"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174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sv-SE" altLang="sv-SE"/>
              <a:t>Fall 1</a:t>
            </a:r>
          </a:p>
        </p:txBody>
      </p:sp>
      <p:sp>
        <p:nvSpPr>
          <p:cNvPr id="19459" name="Rectangle 3"/>
          <p:cNvSpPr>
            <a:spLocks noGrp="1" noChangeArrowheads="1"/>
          </p:cNvSpPr>
          <p:nvPr>
            <p:ph type="body" idx="1"/>
          </p:nvPr>
        </p:nvSpPr>
        <p:spPr>
          <a:xfrm>
            <a:off x="468313" y="1773238"/>
            <a:ext cx="8229600" cy="4530725"/>
          </a:xfrm>
        </p:spPr>
        <p:txBody>
          <a:bodyPr/>
          <a:lstStyle/>
          <a:p>
            <a:pPr eaLnBrk="1" hangingPunct="1">
              <a:buFontTx/>
              <a:buNone/>
            </a:pPr>
            <a:r>
              <a:rPr lang="sv-SE" altLang="sv-SE" b="1"/>
              <a:t>   Status:</a:t>
            </a:r>
          </a:p>
          <a:p>
            <a:pPr eaLnBrk="1" hangingPunct="1">
              <a:buFontTx/>
              <a:buNone/>
            </a:pPr>
            <a:r>
              <a:rPr lang="sv-SE" altLang="sv-SE"/>
              <a:t>   </a:t>
            </a:r>
            <a:r>
              <a:rPr lang="sv-SE" altLang="sv-SE" b="1"/>
              <a:t>AT:</a:t>
            </a:r>
            <a:r>
              <a:rPr lang="sv-SE" altLang="sv-SE"/>
              <a:t> Något smärtpåverkad men annars ua.</a:t>
            </a:r>
          </a:p>
          <a:p>
            <a:pPr eaLnBrk="1" hangingPunct="1">
              <a:buFontTx/>
              <a:buNone/>
            </a:pPr>
            <a:r>
              <a:rPr lang="sv-SE" altLang="sv-SE"/>
              <a:t>   </a:t>
            </a:r>
            <a:r>
              <a:rPr lang="sv-SE" altLang="sv-SE" b="1"/>
              <a:t>Hjärta:</a:t>
            </a:r>
            <a:r>
              <a:rPr lang="sv-SE" altLang="sv-SE"/>
              <a:t> Regelbunden rytm. 80 slag/min. Inga biljud.</a:t>
            </a:r>
          </a:p>
          <a:p>
            <a:pPr eaLnBrk="1" hangingPunct="1">
              <a:buFontTx/>
              <a:buNone/>
            </a:pPr>
            <a:r>
              <a:rPr lang="sv-SE" altLang="sv-SE"/>
              <a:t>   </a:t>
            </a:r>
            <a:r>
              <a:rPr lang="sv-SE" altLang="sv-SE" b="1"/>
              <a:t>Pulm: </a:t>
            </a:r>
            <a:r>
              <a:rPr lang="sv-SE" altLang="sv-SE"/>
              <a:t>ausk ua.</a:t>
            </a:r>
          </a:p>
          <a:p>
            <a:pPr eaLnBrk="1" hangingPunct="1">
              <a:buFontTx/>
              <a:buNone/>
            </a:pPr>
            <a:r>
              <a:rPr lang="sv-SE" altLang="sv-SE"/>
              <a:t>   </a:t>
            </a:r>
            <a:r>
              <a:rPr lang="sv-SE" altLang="sv-SE" b="1"/>
              <a:t>Buk: </a:t>
            </a:r>
            <a:r>
              <a:rPr lang="sv-SE" altLang="sv-SE"/>
              <a:t>Utspänd. Palpöm i epigastriet men i övrigt oöm. Ingen peritonitretning.</a:t>
            </a:r>
          </a:p>
          <a:p>
            <a:pPr eaLnBrk="1" hangingPunct="1">
              <a:buFontTx/>
              <a:buNone/>
            </a:pPr>
            <a:r>
              <a:rPr lang="sv-SE" altLang="sv-SE"/>
              <a:t>	</a:t>
            </a:r>
          </a:p>
          <a:p>
            <a:pPr eaLnBrk="1" hangingPunct="1">
              <a:buFontTx/>
              <a:buNone/>
            </a:pPr>
            <a:endParaRPr lang="sv-SE" altLang="sv-SE"/>
          </a:p>
          <a:p>
            <a:pPr eaLnBrk="1" hangingPunct="1">
              <a:buFontTx/>
              <a:buNone/>
            </a:pPr>
            <a:endParaRPr lang="sv-SE" altLang="sv-SE" b="1"/>
          </a:p>
        </p:txBody>
      </p:sp>
      <p:sp>
        <p:nvSpPr>
          <p:cNvPr id="19460"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CD201392-2BB3-4AB6-A62E-B5C3825FC908}" type="datetime1">
              <a:rPr lang="sv-SE" altLang="sv-SE" sz="1000" smtClean="0"/>
              <a:pPr>
                <a:spcBef>
                  <a:spcPct val="0"/>
                </a:spcBef>
                <a:buClrTx/>
                <a:buSzTx/>
                <a:buFontTx/>
                <a:buNone/>
              </a:pPr>
              <a:t>2022-10-31</a:t>
            </a:fld>
            <a:endParaRPr lang="sv-SE" altLang="sv-SE" sz="1000"/>
          </a:p>
        </p:txBody>
      </p:sp>
      <p:sp>
        <p:nvSpPr>
          <p:cNvPr id="19461"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1946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sv-SE" altLang="sv-SE"/>
              <a:t>Fall 1</a:t>
            </a:r>
          </a:p>
        </p:txBody>
      </p:sp>
      <p:sp>
        <p:nvSpPr>
          <p:cNvPr id="20483" name="Rectangle 3"/>
          <p:cNvSpPr>
            <a:spLocks noGrp="1" noChangeArrowheads="1"/>
          </p:cNvSpPr>
          <p:nvPr>
            <p:ph type="body" idx="1"/>
          </p:nvPr>
        </p:nvSpPr>
        <p:spPr>
          <a:xfrm>
            <a:off x="1547813" y="1773238"/>
            <a:ext cx="5329237" cy="4525962"/>
          </a:xfrm>
        </p:spPr>
        <p:txBody>
          <a:bodyPr/>
          <a:lstStyle/>
          <a:p>
            <a:pPr eaLnBrk="1" hangingPunct="1">
              <a:buFontTx/>
              <a:buNone/>
            </a:pPr>
            <a:r>
              <a:rPr lang="sv-SE" altLang="sv-SE" b="1"/>
              <a:t>Lab:</a:t>
            </a:r>
          </a:p>
          <a:p>
            <a:pPr eaLnBrk="1" hangingPunct="1">
              <a:buFontTx/>
              <a:buNone/>
            </a:pPr>
            <a:r>
              <a:rPr lang="sv-SE" altLang="sv-SE"/>
              <a:t>		CRP 116</a:t>
            </a:r>
          </a:p>
          <a:p>
            <a:pPr eaLnBrk="1" hangingPunct="1">
              <a:buFontTx/>
              <a:buNone/>
            </a:pPr>
            <a:r>
              <a:rPr lang="sv-SE" altLang="sv-SE"/>
              <a:t>		Na 137</a:t>
            </a:r>
          </a:p>
          <a:p>
            <a:pPr eaLnBrk="1" hangingPunct="1">
              <a:buFontTx/>
              <a:buNone/>
            </a:pPr>
            <a:r>
              <a:rPr lang="sv-SE" altLang="sv-SE"/>
              <a:t>		K 3,9</a:t>
            </a:r>
          </a:p>
          <a:p>
            <a:pPr eaLnBrk="1" hangingPunct="1">
              <a:buFontTx/>
              <a:buNone/>
            </a:pPr>
            <a:r>
              <a:rPr lang="sv-SE" altLang="sv-SE"/>
              <a:t>		Krea 65</a:t>
            </a:r>
          </a:p>
          <a:p>
            <a:pPr eaLnBrk="1" hangingPunct="1">
              <a:buFontTx/>
              <a:buNone/>
            </a:pPr>
            <a:r>
              <a:rPr lang="sv-SE" altLang="sv-SE"/>
              <a:t>		LPK 7,7</a:t>
            </a:r>
          </a:p>
          <a:p>
            <a:pPr eaLnBrk="1" hangingPunct="1">
              <a:buFontTx/>
              <a:buNone/>
            </a:pPr>
            <a:r>
              <a:rPr lang="sv-SE" altLang="sv-SE"/>
              <a:t>		Hb 91</a:t>
            </a:r>
          </a:p>
        </p:txBody>
      </p:sp>
      <p:sp>
        <p:nvSpPr>
          <p:cNvPr id="20484"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25F180E0-F7CB-4C5F-A538-EEB1E2B9EFC2}" type="datetime1">
              <a:rPr lang="sv-SE" altLang="sv-SE" sz="1000" smtClean="0"/>
              <a:pPr>
                <a:spcBef>
                  <a:spcPct val="0"/>
                </a:spcBef>
                <a:buClrTx/>
                <a:buSzTx/>
                <a:buFontTx/>
                <a:buNone/>
              </a:pPr>
              <a:t>2022-10-31</a:t>
            </a:fld>
            <a:endParaRPr lang="sv-SE" altLang="sv-SE" sz="1000"/>
          </a:p>
        </p:txBody>
      </p:sp>
      <p:sp>
        <p:nvSpPr>
          <p:cNvPr id="20485"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2048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sv-SE" altLang="sv-SE"/>
              <a:t>Fall 1</a:t>
            </a:r>
          </a:p>
        </p:txBody>
      </p:sp>
      <p:sp>
        <p:nvSpPr>
          <p:cNvPr id="21507" name="Rectangle 3"/>
          <p:cNvSpPr>
            <a:spLocks noGrp="1" noChangeArrowheads="1"/>
          </p:cNvSpPr>
          <p:nvPr>
            <p:ph type="body" idx="1"/>
          </p:nvPr>
        </p:nvSpPr>
        <p:spPr/>
        <p:txBody>
          <a:bodyPr/>
          <a:lstStyle/>
          <a:p>
            <a:pPr eaLnBrk="1" hangingPunct="1">
              <a:buFontTx/>
              <a:buNone/>
            </a:pPr>
            <a:endParaRPr lang="sv-SE" altLang="sv-SE"/>
          </a:p>
          <a:p>
            <a:pPr eaLnBrk="1" hangingPunct="1">
              <a:buFontTx/>
              <a:buNone/>
            </a:pPr>
            <a:endParaRPr lang="sv-SE" altLang="sv-SE"/>
          </a:p>
          <a:p>
            <a:pPr algn="ctr" eaLnBrk="1" hangingPunct="1">
              <a:buFontTx/>
              <a:buNone/>
            </a:pPr>
            <a:r>
              <a:rPr lang="sv-SE" altLang="sv-SE" sz="4800"/>
              <a:t>Vad gör du?</a:t>
            </a:r>
          </a:p>
        </p:txBody>
      </p:sp>
      <p:sp>
        <p:nvSpPr>
          <p:cNvPr id="21508"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F4C43FD4-BC20-406A-85BC-1CB06D56C3FD}" type="datetime1">
              <a:rPr lang="sv-SE" altLang="sv-SE" sz="1000" smtClean="0"/>
              <a:pPr>
                <a:spcBef>
                  <a:spcPct val="0"/>
                </a:spcBef>
                <a:buClrTx/>
                <a:buSzTx/>
                <a:buFontTx/>
                <a:buNone/>
              </a:pPr>
              <a:t>2022-10-31</a:t>
            </a:fld>
            <a:endParaRPr lang="sv-SE" altLang="sv-SE" sz="1000"/>
          </a:p>
        </p:txBody>
      </p:sp>
      <p:sp>
        <p:nvSpPr>
          <p:cNvPr id="21509"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215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sv-SE" altLang="sv-SE"/>
              <a:t>Fall 1</a:t>
            </a:r>
          </a:p>
        </p:txBody>
      </p:sp>
      <p:pic>
        <p:nvPicPr>
          <p:cNvPr id="22531" name="Picture 4" descr="axial D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3450" y="1600200"/>
            <a:ext cx="4735513" cy="4525963"/>
          </a:xfrm>
          <a:noFill/>
        </p:spPr>
      </p:pic>
      <p:sp>
        <p:nvSpPr>
          <p:cNvPr id="22532"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708EF2E6-719D-4771-B872-5D7F5C963961}" type="datetime1">
              <a:rPr lang="sv-SE" altLang="sv-SE" sz="1000" smtClean="0"/>
              <a:pPr>
                <a:spcBef>
                  <a:spcPct val="0"/>
                </a:spcBef>
                <a:buClrTx/>
                <a:buSzTx/>
                <a:buFontTx/>
                <a:buNone/>
              </a:pPr>
              <a:t>2022-10-31</a:t>
            </a:fld>
            <a:endParaRPr lang="sv-SE" altLang="sv-SE" sz="1000"/>
          </a:p>
        </p:txBody>
      </p:sp>
      <p:sp>
        <p:nvSpPr>
          <p:cNvPr id="22533"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2253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v-SE" altLang="sv-SE"/>
              <a:t>Fall 1</a:t>
            </a:r>
          </a:p>
        </p:txBody>
      </p:sp>
      <p:pic>
        <p:nvPicPr>
          <p:cNvPr id="24579" name="Picture 7" descr="Boerhaa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
        <p:nvSpPr>
          <p:cNvPr id="24580"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3A41AE05-10D7-4D58-9424-0FB7A72BAF40}" type="datetime1">
              <a:rPr lang="sv-SE" altLang="sv-SE" sz="1000" smtClean="0"/>
              <a:pPr>
                <a:spcBef>
                  <a:spcPct val="0"/>
                </a:spcBef>
                <a:buClrTx/>
                <a:buSzTx/>
                <a:buFontTx/>
                <a:buNone/>
              </a:pPr>
              <a:t>2022-10-31</a:t>
            </a:fld>
            <a:endParaRPr lang="sv-SE" altLang="sv-SE" sz="1000"/>
          </a:p>
        </p:txBody>
      </p:sp>
      <p:sp>
        <p:nvSpPr>
          <p:cNvPr id="24581"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2458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ubrik 1"/>
          <p:cNvSpPr>
            <a:spLocks noGrp="1"/>
          </p:cNvSpPr>
          <p:nvPr>
            <p:ph type="title"/>
          </p:nvPr>
        </p:nvSpPr>
        <p:spPr/>
        <p:txBody>
          <a:bodyPr/>
          <a:lstStyle/>
          <a:p>
            <a:r>
              <a:rPr lang="sv-SE" altLang="sv-SE"/>
              <a:t>Fall 1</a:t>
            </a:r>
          </a:p>
        </p:txBody>
      </p:sp>
      <p:sp>
        <p:nvSpPr>
          <p:cNvPr id="25603"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F64A993B-25D6-4628-AD1A-176A1221E176}" type="datetime1">
              <a:rPr lang="sv-SE" altLang="sv-SE" sz="1000" smtClean="0"/>
              <a:pPr>
                <a:spcBef>
                  <a:spcPct val="0"/>
                </a:spcBef>
                <a:buClrTx/>
                <a:buSzTx/>
                <a:buFontTx/>
                <a:buNone/>
              </a:pPr>
              <a:t>2022-10-31</a:t>
            </a:fld>
            <a:endParaRPr lang="sv-SE" altLang="sv-SE" sz="1000"/>
          </a:p>
        </p:txBody>
      </p:sp>
      <p:sp>
        <p:nvSpPr>
          <p:cNvPr id="25604"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25605" name="Picture 2" descr="&#10;                     Figure 2. Gastrografin® swallow showing lower oesophageal perforation&#10;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4224" r="17644"/>
          <a:stretch>
            <a:fillRect/>
          </a:stretch>
        </p:blipFill>
        <p:spPr bwMode="auto">
          <a:xfrm>
            <a:off x="2916238" y="1773238"/>
            <a:ext cx="3095625"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sv-SE" altLang="sv-SE"/>
              <a:t>Fall 1</a:t>
            </a:r>
          </a:p>
        </p:txBody>
      </p:sp>
      <p:sp>
        <p:nvSpPr>
          <p:cNvPr id="26627" name="Rectangle 3"/>
          <p:cNvSpPr>
            <a:spLocks noGrp="1" noChangeArrowheads="1"/>
          </p:cNvSpPr>
          <p:nvPr>
            <p:ph type="body" idx="1"/>
          </p:nvPr>
        </p:nvSpPr>
        <p:spPr/>
        <p:txBody>
          <a:bodyPr/>
          <a:lstStyle/>
          <a:p>
            <a:pPr eaLnBrk="1" hangingPunct="1">
              <a:buFontTx/>
              <a:buNone/>
            </a:pPr>
            <a:endParaRPr lang="sv-SE" altLang="sv-SE"/>
          </a:p>
          <a:p>
            <a:pPr eaLnBrk="1" hangingPunct="1">
              <a:buFontTx/>
              <a:buNone/>
            </a:pPr>
            <a:endParaRPr lang="sv-SE" altLang="sv-SE"/>
          </a:p>
          <a:p>
            <a:pPr algn="ctr" eaLnBrk="1" hangingPunct="1">
              <a:buFontTx/>
              <a:buNone/>
            </a:pPr>
            <a:r>
              <a:rPr lang="sv-SE" altLang="sv-SE" sz="4800"/>
              <a:t>Vad gör du nu?</a:t>
            </a:r>
          </a:p>
        </p:txBody>
      </p:sp>
      <p:sp>
        <p:nvSpPr>
          <p:cNvPr id="26628"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3F149F09-A35B-4A90-A2D6-8384A124F24F}" type="datetime1">
              <a:rPr lang="sv-SE" altLang="sv-SE" sz="1000" smtClean="0"/>
              <a:pPr>
                <a:spcBef>
                  <a:spcPct val="0"/>
                </a:spcBef>
                <a:buClrTx/>
                <a:buSzTx/>
                <a:buFontTx/>
                <a:buNone/>
              </a:pPr>
              <a:t>2022-10-31</a:t>
            </a:fld>
            <a:endParaRPr lang="sv-SE" altLang="sv-SE" sz="1000"/>
          </a:p>
        </p:txBody>
      </p:sp>
      <p:sp>
        <p:nvSpPr>
          <p:cNvPr id="26629"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2663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sv-SE" altLang="sv-SE"/>
              <a:t>Fall 1</a:t>
            </a:r>
          </a:p>
        </p:txBody>
      </p:sp>
      <p:sp>
        <p:nvSpPr>
          <p:cNvPr id="27651" name="Rectangle 3"/>
          <p:cNvSpPr>
            <a:spLocks noGrp="1" noChangeArrowheads="1"/>
          </p:cNvSpPr>
          <p:nvPr>
            <p:ph type="body" idx="1"/>
          </p:nvPr>
        </p:nvSpPr>
        <p:spPr>
          <a:xfrm>
            <a:off x="468313" y="1989138"/>
            <a:ext cx="8229600" cy="4530725"/>
          </a:xfrm>
        </p:spPr>
        <p:txBody>
          <a:bodyPr/>
          <a:lstStyle/>
          <a:p>
            <a:pPr eaLnBrk="1" hangingPunct="1">
              <a:buFontTx/>
              <a:buNone/>
            </a:pPr>
            <a:r>
              <a:rPr lang="sv-SE" altLang="sv-SE"/>
              <a:t>   Du kontaktar en van gastroskopist som gör en gastroskopi i narkos. 38 cm från tandraden påträffas en 0,5 cm stor perforation. Undersökningen försvåras av kvarvarande matrester.</a:t>
            </a:r>
          </a:p>
        </p:txBody>
      </p:sp>
      <p:sp>
        <p:nvSpPr>
          <p:cNvPr id="27652"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B267D1A2-436B-4508-BF11-0472153A1CB6}" type="datetime1">
              <a:rPr lang="sv-SE" altLang="sv-SE" sz="1000" smtClean="0"/>
              <a:pPr>
                <a:spcBef>
                  <a:spcPct val="0"/>
                </a:spcBef>
                <a:buClrTx/>
                <a:buSzTx/>
                <a:buFontTx/>
                <a:buNone/>
              </a:pPr>
              <a:t>2022-10-31</a:t>
            </a:fld>
            <a:endParaRPr lang="sv-SE" altLang="sv-SE" sz="1000"/>
          </a:p>
        </p:txBody>
      </p:sp>
      <p:sp>
        <p:nvSpPr>
          <p:cNvPr id="27653"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276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sv-SE" altLang="sv-SE"/>
              <a:t>Fall 1</a:t>
            </a:r>
          </a:p>
        </p:txBody>
      </p:sp>
      <p:sp>
        <p:nvSpPr>
          <p:cNvPr id="29699" name="Rectangle 3"/>
          <p:cNvSpPr>
            <a:spLocks noGrp="1" noChangeArrowheads="1"/>
          </p:cNvSpPr>
          <p:nvPr>
            <p:ph type="body" idx="1"/>
          </p:nvPr>
        </p:nvSpPr>
        <p:spPr/>
        <p:txBody>
          <a:bodyPr/>
          <a:lstStyle/>
          <a:p>
            <a:pPr eaLnBrk="1" hangingPunct="1">
              <a:buFontTx/>
              <a:buNone/>
            </a:pPr>
            <a:endParaRPr lang="sv-SE" altLang="sv-SE"/>
          </a:p>
          <a:p>
            <a:pPr eaLnBrk="1" hangingPunct="1">
              <a:buFontTx/>
              <a:buNone/>
            </a:pPr>
            <a:endParaRPr lang="sv-SE" altLang="sv-SE"/>
          </a:p>
          <a:p>
            <a:pPr algn="ctr" eaLnBrk="1" hangingPunct="1">
              <a:buFontTx/>
              <a:buNone/>
            </a:pPr>
            <a:r>
              <a:rPr lang="sv-SE" altLang="sv-SE" sz="4800"/>
              <a:t>Vad gör ni nu då?</a:t>
            </a:r>
          </a:p>
        </p:txBody>
      </p:sp>
      <p:sp>
        <p:nvSpPr>
          <p:cNvPr id="29700"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DA0B7F1D-D93C-424D-9F67-3204E211A549}" type="datetime1">
              <a:rPr lang="sv-SE" altLang="sv-SE" sz="1000" smtClean="0"/>
              <a:pPr>
                <a:spcBef>
                  <a:spcPct val="0"/>
                </a:spcBef>
                <a:buClrTx/>
                <a:buSzTx/>
                <a:buFontTx/>
                <a:buNone/>
              </a:pPr>
              <a:t>2022-10-31</a:t>
            </a:fld>
            <a:endParaRPr lang="sv-SE" altLang="sv-SE" sz="1000"/>
          </a:p>
        </p:txBody>
      </p:sp>
      <p:sp>
        <p:nvSpPr>
          <p:cNvPr id="29701"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2970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lstStyle/>
          <a:p>
            <a:r>
              <a:rPr lang="sv-SE" altLang="sv-SE"/>
              <a:t>Outline</a:t>
            </a:r>
          </a:p>
        </p:txBody>
      </p:sp>
      <p:sp>
        <p:nvSpPr>
          <p:cNvPr id="7171" name="Platshållare för innehåll 2"/>
          <p:cNvSpPr>
            <a:spLocks noGrp="1"/>
          </p:cNvSpPr>
          <p:nvPr>
            <p:ph idx="1"/>
          </p:nvPr>
        </p:nvSpPr>
        <p:spPr>
          <a:xfrm>
            <a:off x="1116013" y="1700213"/>
            <a:ext cx="2962275" cy="4392612"/>
          </a:xfrm>
        </p:spPr>
        <p:txBody>
          <a:bodyPr/>
          <a:lstStyle/>
          <a:p>
            <a:r>
              <a:rPr lang="sv-SE" altLang="sv-SE" sz="2400"/>
              <a:t>Indikationer</a:t>
            </a:r>
          </a:p>
          <a:p>
            <a:pPr lvl="2"/>
            <a:r>
              <a:rPr lang="sv-SE" altLang="sv-SE" sz="1600"/>
              <a:t>Absoluta</a:t>
            </a:r>
          </a:p>
          <a:p>
            <a:pPr lvl="2"/>
            <a:r>
              <a:rPr lang="sv-SE" altLang="sv-SE" sz="1600"/>
              <a:t>Relativa</a:t>
            </a:r>
          </a:p>
          <a:p>
            <a:pPr lvl="2"/>
            <a:r>
              <a:rPr lang="sv-SE" altLang="sv-SE" sz="1600"/>
              <a:t>Ej indikation</a:t>
            </a:r>
          </a:p>
          <a:p>
            <a:r>
              <a:rPr lang="sv-SE" altLang="sv-SE" sz="2400"/>
              <a:t>Dysfagi</a:t>
            </a:r>
          </a:p>
          <a:p>
            <a:pPr lvl="2"/>
            <a:r>
              <a:rPr lang="sv-SE" altLang="sv-SE" sz="1600"/>
              <a:t>Lokalisation</a:t>
            </a:r>
          </a:p>
          <a:p>
            <a:pPr lvl="2"/>
            <a:r>
              <a:rPr lang="sv-SE" altLang="sv-SE" sz="1600"/>
              <a:t>Grader</a:t>
            </a:r>
          </a:p>
          <a:p>
            <a:pPr lvl="2"/>
            <a:r>
              <a:rPr lang="sv-SE" altLang="sv-SE" sz="1600"/>
              <a:t>Orsaker</a:t>
            </a:r>
          </a:p>
          <a:p>
            <a:r>
              <a:rPr lang="sv-SE" altLang="sv-SE" sz="2400"/>
              <a:t>Patientfall</a:t>
            </a:r>
          </a:p>
          <a:p>
            <a:r>
              <a:rPr lang="sv-SE" altLang="sv-SE" sz="2400"/>
              <a:t>SEMS</a:t>
            </a:r>
          </a:p>
          <a:p>
            <a:pPr lvl="2"/>
            <a:r>
              <a:rPr lang="sv-SE" altLang="sv-SE" sz="1600"/>
              <a:t>Indikation</a:t>
            </a:r>
          </a:p>
          <a:p>
            <a:pPr lvl="2"/>
            <a:r>
              <a:rPr lang="sv-SE" altLang="sv-SE" sz="1600"/>
              <a:t>Teknik</a:t>
            </a:r>
          </a:p>
          <a:p>
            <a:pPr lvl="2"/>
            <a:r>
              <a:rPr lang="sv-SE" altLang="sv-SE" sz="1600"/>
              <a:t>Stentar</a:t>
            </a:r>
            <a:endParaRPr lang="sv-SE" altLang="sv-SE" sz="2400"/>
          </a:p>
        </p:txBody>
      </p:sp>
      <p:sp>
        <p:nvSpPr>
          <p:cNvPr id="7172"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A0655C2B-91A0-4EC5-88E7-0A67359C6168}" type="datetime1">
              <a:rPr lang="sv-SE" altLang="sv-SE" sz="1000" smtClean="0"/>
              <a:pPr>
                <a:spcBef>
                  <a:spcPct val="0"/>
                </a:spcBef>
                <a:buClrTx/>
                <a:buSzTx/>
                <a:buFontTx/>
                <a:buNone/>
              </a:pPr>
              <a:t>2022-10-31</a:t>
            </a:fld>
            <a:endParaRPr lang="sv-SE" altLang="sv-SE" sz="1000"/>
          </a:p>
        </p:txBody>
      </p:sp>
      <p:sp>
        <p:nvSpPr>
          <p:cNvPr id="7173"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sp>
        <p:nvSpPr>
          <p:cNvPr id="7" name="Platshållare för innehåll 2"/>
          <p:cNvSpPr txBox="1">
            <a:spLocks/>
          </p:cNvSpPr>
          <p:nvPr/>
        </p:nvSpPr>
        <p:spPr bwMode="auto">
          <a:xfrm>
            <a:off x="4643438" y="1773238"/>
            <a:ext cx="4176712" cy="4176712"/>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p"/>
              <a:defRPr/>
            </a:pPr>
            <a:r>
              <a:rPr lang="sv-SE" kern="0" dirty="0">
                <a:latin typeface="+mn-lt"/>
                <a:ea typeface="ＭＳ Ｐゴシック" charset="-128"/>
              </a:rPr>
              <a:t>PEG</a:t>
            </a:r>
          </a:p>
          <a:p>
            <a:pPr marL="800100" lvl="1" indent="-342900">
              <a:spcBef>
                <a:spcPct val="20000"/>
              </a:spcBef>
              <a:buClr>
                <a:schemeClr val="bg2"/>
              </a:buClr>
              <a:buSzPct val="75000"/>
              <a:buFont typeface="Wingdings" pitchFamily="2" charset="2"/>
              <a:buChar char="p"/>
              <a:defRPr/>
            </a:pPr>
            <a:r>
              <a:rPr lang="sv-SE" sz="1600" kern="0" dirty="0">
                <a:latin typeface="+mn-lt"/>
                <a:ea typeface="ＭＳ Ｐゴシック" charset="-128"/>
              </a:rPr>
              <a:t>Indikation</a:t>
            </a:r>
          </a:p>
          <a:p>
            <a:pPr marL="800100" lvl="1" indent="-342900">
              <a:spcBef>
                <a:spcPct val="20000"/>
              </a:spcBef>
              <a:buClr>
                <a:schemeClr val="bg2"/>
              </a:buClr>
              <a:buSzPct val="75000"/>
              <a:buFont typeface="Wingdings" pitchFamily="2" charset="2"/>
              <a:buChar char="p"/>
              <a:defRPr/>
            </a:pPr>
            <a:r>
              <a:rPr lang="sv-SE" sz="1600" kern="0" dirty="0">
                <a:latin typeface="+mn-lt"/>
                <a:ea typeface="ＭＳ Ｐゴシック" charset="-128"/>
              </a:rPr>
              <a:t>Kontraindikation</a:t>
            </a:r>
          </a:p>
          <a:p>
            <a:pPr marL="800100" lvl="1" indent="-342900">
              <a:spcBef>
                <a:spcPct val="20000"/>
              </a:spcBef>
              <a:buClr>
                <a:schemeClr val="bg2"/>
              </a:buClr>
              <a:buSzPct val="75000"/>
              <a:buFont typeface="Wingdings" pitchFamily="2" charset="2"/>
              <a:buChar char="p"/>
              <a:defRPr/>
            </a:pPr>
            <a:r>
              <a:rPr lang="sv-SE" sz="1600" kern="0" dirty="0">
                <a:latin typeface="+mn-lt"/>
                <a:ea typeface="ＭＳ Ｐゴシック" charset="-128"/>
              </a:rPr>
              <a:t>Komplikationer</a:t>
            </a:r>
          </a:p>
          <a:p>
            <a:pPr marL="800100" lvl="1" indent="-342900">
              <a:spcBef>
                <a:spcPct val="20000"/>
              </a:spcBef>
              <a:buClr>
                <a:schemeClr val="bg2"/>
              </a:buClr>
              <a:buSzPct val="75000"/>
              <a:buFont typeface="Wingdings" pitchFamily="2" charset="2"/>
              <a:buChar char="p"/>
              <a:defRPr/>
            </a:pPr>
            <a:r>
              <a:rPr lang="sv-SE" sz="1600" kern="0" dirty="0">
                <a:latin typeface="+mn-lt"/>
                <a:ea typeface="ＭＳ Ｐゴシック" charset="-128"/>
              </a:rPr>
              <a:t>Teknik</a:t>
            </a:r>
          </a:p>
          <a:p>
            <a:pPr marL="1257300" lvl="2" indent="-342900">
              <a:spcBef>
                <a:spcPct val="20000"/>
              </a:spcBef>
              <a:buClr>
                <a:schemeClr val="bg2"/>
              </a:buClr>
              <a:buSzPct val="75000"/>
              <a:buFont typeface="Wingdings" pitchFamily="2" charset="2"/>
              <a:buChar char="p"/>
              <a:defRPr/>
            </a:pPr>
            <a:r>
              <a:rPr lang="sv-SE" sz="1600" kern="0" dirty="0" err="1">
                <a:latin typeface="+mn-lt"/>
                <a:ea typeface="ＭＳ Ｐゴシック" charset="-128"/>
              </a:rPr>
              <a:t>Push-</a:t>
            </a:r>
            <a:r>
              <a:rPr lang="sv-SE" sz="1600" kern="0" dirty="0">
                <a:latin typeface="+mn-lt"/>
                <a:ea typeface="ＭＳ Ｐゴシック" charset="-128"/>
              </a:rPr>
              <a:t>, Pull- eller </a:t>
            </a:r>
            <a:r>
              <a:rPr lang="sv-SE" sz="1600" kern="0" dirty="0" err="1">
                <a:latin typeface="+mn-lt"/>
                <a:ea typeface="ＭＳ Ｐゴシック" charset="-128"/>
              </a:rPr>
              <a:t>Introducer-PEG</a:t>
            </a:r>
            <a:endParaRPr lang="sv-SE" sz="1600" kern="0" dirty="0">
              <a:latin typeface="+mn-lt"/>
              <a:ea typeface="ＭＳ Ｐゴシック" charset="-128"/>
            </a:endParaRPr>
          </a:p>
          <a:p>
            <a:pPr marL="800100" lvl="1" indent="-342900">
              <a:spcBef>
                <a:spcPct val="20000"/>
              </a:spcBef>
              <a:buClr>
                <a:schemeClr val="bg2"/>
              </a:buClr>
              <a:buSzPct val="75000"/>
              <a:buFont typeface="Wingdings" pitchFamily="2" charset="2"/>
              <a:buChar char="p"/>
              <a:defRPr/>
            </a:pPr>
            <a:r>
              <a:rPr lang="sv-SE" sz="1600" kern="0" dirty="0">
                <a:latin typeface="+mn-lt"/>
                <a:ea typeface="ＭＳ Ｐゴシック" charset="-128"/>
              </a:rPr>
              <a:t>Allmänna frågor</a:t>
            </a:r>
          </a:p>
          <a:p>
            <a:pPr marL="800100" lvl="1" indent="-342900">
              <a:spcBef>
                <a:spcPct val="20000"/>
              </a:spcBef>
              <a:buClr>
                <a:schemeClr val="bg2"/>
              </a:buClr>
              <a:buSzPct val="75000"/>
              <a:buFont typeface="Wingdings" pitchFamily="2" charset="2"/>
              <a:buChar char="p"/>
              <a:defRPr/>
            </a:pPr>
            <a:r>
              <a:rPr lang="sv-SE" sz="1600" kern="0" dirty="0">
                <a:latin typeface="+mn-lt"/>
                <a:ea typeface="ＭＳ Ｐゴシック" charset="-128"/>
              </a:rPr>
              <a:t>Efter inläggning</a:t>
            </a:r>
          </a:p>
          <a:p>
            <a:pPr marL="800100" lvl="1" indent="-342900">
              <a:spcBef>
                <a:spcPct val="20000"/>
              </a:spcBef>
              <a:buClr>
                <a:schemeClr val="bg2"/>
              </a:buClr>
              <a:buSzPct val="75000"/>
              <a:buFont typeface="Wingdings" pitchFamily="2" charset="2"/>
              <a:buChar char="p"/>
              <a:defRPr/>
            </a:pPr>
            <a:endParaRPr lang="sv-SE" kern="0" dirty="0">
              <a:latin typeface="+mn-lt"/>
              <a:ea typeface="ＭＳ Ｐゴシック" charset="-128"/>
            </a:endParaRPr>
          </a:p>
          <a:p>
            <a:pPr marL="1257300" lvl="2" indent="-342900">
              <a:spcBef>
                <a:spcPct val="20000"/>
              </a:spcBef>
              <a:buClr>
                <a:schemeClr val="bg2"/>
              </a:buClr>
              <a:buSzPct val="75000"/>
              <a:defRPr/>
            </a:pPr>
            <a:endParaRPr lang="sv-SE" kern="0" dirty="0">
              <a:latin typeface="+mn-lt"/>
              <a:ea typeface="ＭＳ Ｐゴシック"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Unfortunately we are unable to provide accessible alternative text for this. If you require assistance to access this image, please contact help@nature.com or the aut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997200"/>
            <a:ext cx="24479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pPr eaLnBrk="1" hangingPunct="1"/>
            <a:r>
              <a:rPr lang="sv-SE" altLang="sv-SE"/>
              <a:t>Fall 1</a:t>
            </a:r>
          </a:p>
        </p:txBody>
      </p:sp>
      <p:sp>
        <p:nvSpPr>
          <p:cNvPr id="30724" name="Rectangle 3"/>
          <p:cNvSpPr>
            <a:spLocks noGrp="1" noChangeArrowheads="1"/>
          </p:cNvSpPr>
          <p:nvPr>
            <p:ph type="body" idx="1"/>
          </p:nvPr>
        </p:nvSpPr>
        <p:spPr>
          <a:xfrm>
            <a:off x="395288" y="1341438"/>
            <a:ext cx="8229600" cy="4530725"/>
          </a:xfrm>
        </p:spPr>
        <p:txBody>
          <a:bodyPr/>
          <a:lstStyle/>
          <a:p>
            <a:pPr eaLnBrk="1" hangingPunct="1"/>
            <a:endParaRPr lang="sv-SE" altLang="sv-SE"/>
          </a:p>
          <a:p>
            <a:pPr eaLnBrk="1" hangingPunct="1">
              <a:buFontTx/>
              <a:buNone/>
            </a:pPr>
            <a:r>
              <a:rPr lang="sv-SE" altLang="sv-SE"/>
              <a:t>    Ett 9 cm täckt stent(SEMS) läggs</a:t>
            </a:r>
          </a:p>
        </p:txBody>
      </p:sp>
      <p:sp>
        <p:nvSpPr>
          <p:cNvPr id="30725"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12633C18-1F0E-4523-8DA2-5AA062DFF71D}" type="datetime1">
              <a:rPr lang="sv-SE" altLang="sv-SE" sz="1000" smtClean="0"/>
              <a:pPr>
                <a:spcBef>
                  <a:spcPct val="0"/>
                </a:spcBef>
                <a:buClrTx/>
                <a:buSzTx/>
                <a:buFontTx/>
                <a:buNone/>
              </a:pPr>
              <a:t>2022-10-31</a:t>
            </a:fld>
            <a:endParaRPr lang="sv-SE" altLang="sv-SE" sz="1000"/>
          </a:p>
        </p:txBody>
      </p:sp>
      <p:sp>
        <p:nvSpPr>
          <p:cNvPr id="30726"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3072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sv-SE" altLang="sv-SE"/>
              <a:t>Fall 1</a:t>
            </a:r>
          </a:p>
        </p:txBody>
      </p:sp>
      <p:sp>
        <p:nvSpPr>
          <p:cNvPr id="32771" name="Rectangle 3"/>
          <p:cNvSpPr>
            <a:spLocks noGrp="1" noChangeArrowheads="1"/>
          </p:cNvSpPr>
          <p:nvPr>
            <p:ph type="body" idx="1"/>
          </p:nvPr>
        </p:nvSpPr>
        <p:spPr/>
        <p:txBody>
          <a:bodyPr/>
          <a:lstStyle/>
          <a:p>
            <a:pPr eaLnBrk="1" hangingPunct="1">
              <a:buFontTx/>
              <a:buNone/>
            </a:pPr>
            <a:endParaRPr lang="sv-SE" altLang="sv-SE"/>
          </a:p>
          <a:p>
            <a:pPr eaLnBrk="1" hangingPunct="1">
              <a:buFontTx/>
              <a:buNone/>
            </a:pPr>
            <a:endParaRPr lang="sv-SE" altLang="sv-SE"/>
          </a:p>
          <a:p>
            <a:pPr algn="ctr" eaLnBrk="1" hangingPunct="1">
              <a:buFontTx/>
              <a:buNone/>
            </a:pPr>
            <a:r>
              <a:rPr lang="sv-SE" altLang="sv-SE" sz="4800"/>
              <a:t>Vidare åtgärder?</a:t>
            </a:r>
          </a:p>
        </p:txBody>
      </p:sp>
      <p:sp>
        <p:nvSpPr>
          <p:cNvPr id="32772"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8DB5F4D4-CB0B-4F91-86EE-0918E3786E66}" type="datetime1">
              <a:rPr lang="sv-SE" altLang="sv-SE" sz="1000" smtClean="0"/>
              <a:pPr>
                <a:spcBef>
                  <a:spcPct val="0"/>
                </a:spcBef>
                <a:buClrTx/>
                <a:buSzTx/>
                <a:buFontTx/>
                <a:buNone/>
              </a:pPr>
              <a:t>2022-10-31</a:t>
            </a:fld>
            <a:endParaRPr lang="sv-SE" altLang="sv-SE" sz="1000"/>
          </a:p>
        </p:txBody>
      </p:sp>
      <p:sp>
        <p:nvSpPr>
          <p:cNvPr id="32773"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3277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sv-SE" altLang="sv-SE"/>
              <a:t>Fall 1</a:t>
            </a:r>
          </a:p>
        </p:txBody>
      </p:sp>
      <p:sp>
        <p:nvSpPr>
          <p:cNvPr id="26627" name="Rectangle 3"/>
          <p:cNvSpPr>
            <a:spLocks noGrp="1" noChangeArrowheads="1"/>
          </p:cNvSpPr>
          <p:nvPr>
            <p:ph type="body" idx="1"/>
          </p:nvPr>
        </p:nvSpPr>
        <p:spPr>
          <a:xfrm>
            <a:off x="457200" y="1600200"/>
            <a:ext cx="8507413" cy="4530725"/>
          </a:xfrm>
        </p:spPr>
        <p:txBody>
          <a:bodyPr/>
          <a:lstStyle/>
          <a:p>
            <a:pPr eaLnBrk="1" hangingPunct="1">
              <a:buFontTx/>
              <a:buNone/>
            </a:pPr>
            <a:r>
              <a:rPr lang="sv-SE" altLang="sv-SE"/>
              <a:t>   </a:t>
            </a:r>
          </a:p>
          <a:p>
            <a:pPr algn="ctr" eaLnBrk="1" hangingPunct="1">
              <a:buFontTx/>
              <a:buNone/>
            </a:pPr>
            <a:r>
              <a:rPr lang="sv-SE" altLang="sv-SE"/>
              <a:t>   Eventuell vätska i thorax ska dräneras!</a:t>
            </a:r>
          </a:p>
          <a:p>
            <a:pPr eaLnBrk="1" hangingPunct="1">
              <a:buFontTx/>
              <a:buNone/>
            </a:pPr>
            <a:endParaRPr lang="sv-SE" altLang="sv-SE"/>
          </a:p>
          <a:p>
            <a:pPr algn="ctr" eaLnBrk="1" hangingPunct="1">
              <a:buFontTx/>
              <a:buNone/>
            </a:pPr>
            <a:r>
              <a:rPr lang="sv-SE" altLang="sv-SE"/>
              <a:t>Hur ?</a:t>
            </a:r>
          </a:p>
          <a:p>
            <a:pPr algn="ctr" eaLnBrk="1" hangingPunct="1">
              <a:buFontTx/>
              <a:buNone/>
            </a:pPr>
            <a:endParaRPr lang="sv-SE" altLang="sv-SE"/>
          </a:p>
          <a:p>
            <a:pPr algn="ctr" eaLnBrk="1" hangingPunct="1">
              <a:buFontTx/>
              <a:buNone/>
            </a:pPr>
            <a:r>
              <a:rPr lang="sv-SE" altLang="sv-SE"/>
              <a:t>Perkutant (Rtg), öppet, laparo-/thorakoskopiskt</a:t>
            </a:r>
          </a:p>
        </p:txBody>
      </p:sp>
      <p:sp>
        <p:nvSpPr>
          <p:cNvPr id="33796"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FFFC0B65-836A-49A4-A64F-5FC03A2E8114}" type="datetime1">
              <a:rPr lang="sv-SE" altLang="sv-SE" sz="1000" smtClean="0"/>
              <a:pPr>
                <a:spcBef>
                  <a:spcPct val="0"/>
                </a:spcBef>
                <a:buClrTx/>
                <a:buSzTx/>
                <a:buFontTx/>
                <a:buNone/>
              </a:pPr>
              <a:t>2022-10-31</a:t>
            </a:fld>
            <a:endParaRPr lang="sv-SE" altLang="sv-SE" sz="1000"/>
          </a:p>
        </p:txBody>
      </p:sp>
      <p:sp>
        <p:nvSpPr>
          <p:cNvPr id="33797"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337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5" end="5"/>
                                            </p:txEl>
                                          </p:spTgt>
                                        </p:tgtEl>
                                        <p:attrNameLst>
                                          <p:attrName>style.visibility</p:attrName>
                                        </p:attrNameLst>
                                      </p:cBhvr>
                                      <p:to>
                                        <p:strVal val="visible"/>
                                      </p:to>
                                    </p:set>
                                    <p:animEffect transition="in" filter="fade">
                                      <p:cBhvr>
                                        <p:cTn id="7"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ubrik 1"/>
          <p:cNvSpPr>
            <a:spLocks noGrp="1"/>
          </p:cNvSpPr>
          <p:nvPr>
            <p:ph type="title"/>
          </p:nvPr>
        </p:nvSpPr>
        <p:spPr/>
        <p:txBody>
          <a:bodyPr/>
          <a:lstStyle/>
          <a:p>
            <a:r>
              <a:rPr lang="sv-SE" altLang="sv-SE"/>
              <a:t>Stent - indikationer</a:t>
            </a:r>
          </a:p>
        </p:txBody>
      </p:sp>
      <p:sp>
        <p:nvSpPr>
          <p:cNvPr id="35843"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80179C2C-2673-4F24-A840-CF4707AE6BC4}" type="datetime1">
              <a:rPr lang="sv-SE" altLang="sv-SE" sz="1000" smtClean="0"/>
              <a:pPr>
                <a:spcBef>
                  <a:spcPct val="0"/>
                </a:spcBef>
                <a:buClrTx/>
                <a:buSzTx/>
                <a:buFontTx/>
                <a:buNone/>
              </a:pPr>
              <a:t>2022-10-31</a:t>
            </a:fld>
            <a:endParaRPr lang="sv-SE" altLang="sv-SE" sz="1000"/>
          </a:p>
        </p:txBody>
      </p:sp>
      <p:sp>
        <p:nvSpPr>
          <p:cNvPr id="35844"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35845" name="Picture 2" descr="http://www.gastrosource.com/_mshost886141/content/3650744/3656601/cancer-advanced/5838226/3666285/12580742/1258099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0213"/>
            <a:ext cx="2016125"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ruta 7"/>
          <p:cNvSpPr txBox="1">
            <a:spLocks noChangeArrowheads="1"/>
          </p:cNvSpPr>
          <p:nvPr/>
        </p:nvSpPr>
        <p:spPr bwMode="auto">
          <a:xfrm>
            <a:off x="2700338" y="2205038"/>
            <a:ext cx="187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800"/>
              <a:t>Cancer</a:t>
            </a:r>
          </a:p>
        </p:txBody>
      </p:sp>
      <p:pic>
        <p:nvPicPr>
          <p:cNvPr id="35847" name="Picture 6" descr="http://www.gastrosource.com/_mshost886141/content/3650744/3656601/varices/5838233/3666388/12580781/1262999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24696" t="9879" r="3687" b="7803"/>
          <a:stretch>
            <a:fillRect/>
          </a:stretch>
        </p:blipFill>
        <p:spPr bwMode="auto">
          <a:xfrm>
            <a:off x="4643438" y="4508500"/>
            <a:ext cx="19224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ruta 9"/>
          <p:cNvSpPr txBox="1">
            <a:spLocks noChangeArrowheads="1"/>
          </p:cNvSpPr>
          <p:nvPr/>
        </p:nvSpPr>
        <p:spPr bwMode="auto">
          <a:xfrm>
            <a:off x="6659563" y="5229225"/>
            <a:ext cx="2484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800"/>
              <a:t>Blödande varicer ?</a:t>
            </a:r>
          </a:p>
        </p:txBody>
      </p:sp>
      <p:pic>
        <p:nvPicPr>
          <p:cNvPr id="35849" name="Picture 8" descr="Narrow Esophageal Stricture"/>
          <p:cNvPicPr>
            <a:picLocks noChangeAspect="1" noChangeArrowheads="1"/>
          </p:cNvPicPr>
          <p:nvPr/>
        </p:nvPicPr>
        <p:blipFill>
          <a:blip r:embed="rId6">
            <a:extLst>
              <a:ext uri="{28A0092B-C50C-407E-A947-70E740481C1C}">
                <a14:useLocalDpi xmlns:a14="http://schemas.microsoft.com/office/drawing/2010/main" val="0"/>
              </a:ext>
            </a:extLst>
          </a:blip>
          <a:srcRect b="12770"/>
          <a:stretch>
            <a:fillRect/>
          </a:stretch>
        </p:blipFill>
        <p:spPr bwMode="auto">
          <a:xfrm>
            <a:off x="4640263" y="1700213"/>
            <a:ext cx="1752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ruta 11"/>
          <p:cNvSpPr txBox="1">
            <a:spLocks noChangeArrowheads="1"/>
          </p:cNvSpPr>
          <p:nvPr/>
        </p:nvSpPr>
        <p:spPr bwMode="auto">
          <a:xfrm>
            <a:off x="6588125" y="2205038"/>
            <a:ext cx="2160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800"/>
              <a:t>Benigna strikturer ?</a:t>
            </a:r>
          </a:p>
        </p:txBody>
      </p:sp>
      <p:pic>
        <p:nvPicPr>
          <p:cNvPr id="35851" name="Picture 10" descr="http://drugster.info/img/ail/1429_1440_1.jpg"/>
          <p:cNvPicPr>
            <a:picLocks noChangeAspect="1" noChangeArrowheads="1"/>
          </p:cNvPicPr>
          <p:nvPr/>
        </p:nvPicPr>
        <p:blipFill>
          <a:blip r:embed="rId7">
            <a:extLst>
              <a:ext uri="{28A0092B-C50C-407E-A947-70E740481C1C}">
                <a14:useLocalDpi xmlns:a14="http://schemas.microsoft.com/office/drawing/2010/main" val="0"/>
              </a:ext>
            </a:extLst>
          </a:blip>
          <a:srcRect l="10255" t="9676" r="7692" b="3241"/>
          <a:stretch>
            <a:fillRect/>
          </a:stretch>
        </p:blipFill>
        <p:spPr bwMode="auto">
          <a:xfrm>
            <a:off x="539750" y="4437063"/>
            <a:ext cx="20161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textruta 13"/>
          <p:cNvSpPr txBox="1">
            <a:spLocks noChangeArrowheads="1"/>
          </p:cNvSpPr>
          <p:nvPr/>
        </p:nvSpPr>
        <p:spPr bwMode="auto">
          <a:xfrm>
            <a:off x="2627313" y="5157788"/>
            <a:ext cx="18002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800"/>
              <a:t>Perforation &amp; Anastomos- insufficiens</a:t>
            </a:r>
          </a:p>
        </p:txBody>
      </p:sp>
      <p:sp>
        <p:nvSpPr>
          <p:cNvPr id="35853" name="textruta 15"/>
          <p:cNvSpPr txBox="1">
            <a:spLocks noChangeArrowheads="1"/>
          </p:cNvSpPr>
          <p:nvPr/>
        </p:nvSpPr>
        <p:spPr bwMode="auto">
          <a:xfrm>
            <a:off x="2555875" y="3213100"/>
            <a:ext cx="2087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600"/>
              <a:t>Mindre diameter, 18-22mm</a:t>
            </a:r>
          </a:p>
        </p:txBody>
      </p:sp>
      <p:sp>
        <p:nvSpPr>
          <p:cNvPr id="35854" name="textruta 16"/>
          <p:cNvSpPr txBox="1">
            <a:spLocks noChangeArrowheads="1"/>
          </p:cNvSpPr>
          <p:nvPr/>
        </p:nvSpPr>
        <p:spPr bwMode="auto">
          <a:xfrm>
            <a:off x="2555875" y="4076700"/>
            <a:ext cx="18716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600"/>
              <a:t>Större diameter, 25-30mm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ubrik 1"/>
          <p:cNvSpPr>
            <a:spLocks noGrp="1"/>
          </p:cNvSpPr>
          <p:nvPr>
            <p:ph type="title"/>
          </p:nvPr>
        </p:nvSpPr>
        <p:spPr/>
        <p:txBody>
          <a:bodyPr/>
          <a:lstStyle/>
          <a:p>
            <a:r>
              <a:rPr lang="sv-SE" altLang="sv-SE"/>
              <a:t>Stent - teknik</a:t>
            </a:r>
          </a:p>
        </p:txBody>
      </p:sp>
      <p:sp>
        <p:nvSpPr>
          <p:cNvPr id="36867" name="Platshållare för innehåll 2"/>
          <p:cNvSpPr>
            <a:spLocks noGrp="1"/>
          </p:cNvSpPr>
          <p:nvPr>
            <p:ph idx="1"/>
          </p:nvPr>
        </p:nvSpPr>
        <p:spPr/>
        <p:txBody>
          <a:bodyPr/>
          <a:lstStyle/>
          <a:p>
            <a:r>
              <a:rPr lang="sv-SE" altLang="sv-SE"/>
              <a:t>Nivå, längd</a:t>
            </a:r>
          </a:p>
          <a:p>
            <a:r>
              <a:rPr lang="sv-SE" altLang="sv-SE"/>
              <a:t>Genomlysning</a:t>
            </a:r>
          </a:p>
          <a:p>
            <a:r>
              <a:rPr lang="sv-SE" altLang="sv-SE"/>
              <a:t>Hudmarkering</a:t>
            </a:r>
          </a:p>
          <a:p>
            <a:r>
              <a:rPr lang="sv-SE" altLang="sv-SE"/>
              <a:t>Vilket stent vill vi ha? Diameter?</a:t>
            </a:r>
          </a:p>
          <a:p>
            <a:r>
              <a:rPr lang="sv-SE" altLang="sv-SE"/>
              <a:t>Uppmärksamma från vilket håll utlösning sker</a:t>
            </a:r>
          </a:p>
        </p:txBody>
      </p:sp>
      <p:sp>
        <p:nvSpPr>
          <p:cNvPr id="36868"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5DFF3FDD-A94F-44E0-8368-E00C102390FA}" type="datetime1">
              <a:rPr lang="sv-SE" altLang="sv-SE" sz="1000" smtClean="0"/>
              <a:pPr>
                <a:spcBef>
                  <a:spcPct val="0"/>
                </a:spcBef>
                <a:buClrTx/>
                <a:buSzTx/>
                <a:buFontTx/>
                <a:buNone/>
              </a:pPr>
              <a:t>2022-10-31</a:t>
            </a:fld>
            <a:endParaRPr lang="sv-SE" altLang="sv-SE" sz="1000"/>
          </a:p>
        </p:txBody>
      </p:sp>
      <p:sp>
        <p:nvSpPr>
          <p:cNvPr id="36869"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ubrik 1"/>
          <p:cNvSpPr>
            <a:spLocks noGrp="1"/>
          </p:cNvSpPr>
          <p:nvPr>
            <p:ph type="title"/>
          </p:nvPr>
        </p:nvSpPr>
        <p:spPr/>
        <p:txBody>
          <a:bodyPr/>
          <a:lstStyle/>
          <a:p>
            <a:r>
              <a:rPr lang="sv-SE" altLang="sv-SE"/>
              <a:t>Stenttyper</a:t>
            </a:r>
          </a:p>
        </p:txBody>
      </p:sp>
      <p:sp>
        <p:nvSpPr>
          <p:cNvPr id="37891"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96CF9E9B-28C4-4297-AE86-781A75337D08}" type="datetime1">
              <a:rPr lang="sv-SE" altLang="sv-SE" sz="1000" smtClean="0"/>
              <a:pPr>
                <a:spcBef>
                  <a:spcPct val="0"/>
                </a:spcBef>
                <a:buClrTx/>
                <a:buSzTx/>
                <a:buFontTx/>
                <a:buNone/>
              </a:pPr>
              <a:t>2022-10-31</a:t>
            </a:fld>
            <a:endParaRPr lang="sv-SE" altLang="sv-SE" sz="1000"/>
          </a:p>
        </p:txBody>
      </p:sp>
      <p:sp>
        <p:nvSpPr>
          <p:cNvPr id="37892"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37893" name="Picture 6" descr="g03ja18c1a"/>
          <p:cNvPicPr>
            <a:picLocks noChangeAspect="1" noChangeArrowheads="1"/>
          </p:cNvPicPr>
          <p:nvPr/>
        </p:nvPicPr>
        <p:blipFill>
          <a:blip r:embed="rId2">
            <a:extLst>
              <a:ext uri="{28A0092B-C50C-407E-A947-70E740481C1C}">
                <a14:useLocalDpi xmlns:a14="http://schemas.microsoft.com/office/drawing/2010/main" val="0"/>
              </a:ext>
            </a:extLst>
          </a:blip>
          <a:srcRect t="9460" b="31076"/>
          <a:stretch>
            <a:fillRect/>
          </a:stretch>
        </p:blipFill>
        <p:spPr bwMode="auto">
          <a:xfrm>
            <a:off x="539750" y="2276475"/>
            <a:ext cx="15113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descr="g03ja18c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205038"/>
            <a:ext cx="108585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4" descr="g03ja18c1b"/>
          <p:cNvPicPr>
            <a:picLocks noChangeAspect="1" noChangeArrowheads="1"/>
          </p:cNvPicPr>
          <p:nvPr/>
        </p:nvPicPr>
        <p:blipFill>
          <a:blip r:embed="rId4">
            <a:extLst>
              <a:ext uri="{28A0092B-C50C-407E-A947-70E740481C1C}">
                <a14:useLocalDpi xmlns:a14="http://schemas.microsoft.com/office/drawing/2010/main" val="0"/>
              </a:ext>
            </a:extLst>
          </a:blip>
          <a:srcRect b="22662"/>
          <a:stretch>
            <a:fillRect/>
          </a:stretch>
        </p:blipFill>
        <p:spPr bwMode="auto">
          <a:xfrm>
            <a:off x="4427538" y="2347913"/>
            <a:ext cx="12985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ruta 9"/>
          <p:cNvSpPr txBox="1">
            <a:spLocks noChangeArrowheads="1"/>
          </p:cNvSpPr>
          <p:nvPr/>
        </p:nvSpPr>
        <p:spPr bwMode="auto">
          <a:xfrm>
            <a:off x="684213" y="5156200"/>
            <a:ext cx="1295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800"/>
              <a:t>Ultraflex</a:t>
            </a:r>
          </a:p>
        </p:txBody>
      </p:sp>
      <p:sp>
        <p:nvSpPr>
          <p:cNvPr id="37897" name="textruta 10"/>
          <p:cNvSpPr txBox="1">
            <a:spLocks noChangeArrowheads="1"/>
          </p:cNvSpPr>
          <p:nvPr/>
        </p:nvSpPr>
        <p:spPr bwMode="auto">
          <a:xfrm>
            <a:off x="2700338" y="515620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800"/>
              <a:t>Z-stent</a:t>
            </a:r>
          </a:p>
        </p:txBody>
      </p:sp>
      <p:sp>
        <p:nvSpPr>
          <p:cNvPr id="37898" name="textruta 11"/>
          <p:cNvSpPr txBox="1">
            <a:spLocks noChangeArrowheads="1"/>
          </p:cNvSpPr>
          <p:nvPr/>
        </p:nvSpPr>
        <p:spPr bwMode="auto">
          <a:xfrm>
            <a:off x="4427538" y="5156200"/>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800"/>
              <a:t>Wallstent</a:t>
            </a:r>
          </a:p>
        </p:txBody>
      </p:sp>
      <p:pic>
        <p:nvPicPr>
          <p:cNvPr id="37899" name="Picture 15" descr="http://web.tradekorea.com/upload_file/prod/marketing/mkt_files/company/s/stentech/img/oimg_GC00247410_CA002474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3500438"/>
            <a:ext cx="2592388"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xtruta 14"/>
          <p:cNvSpPr txBox="1">
            <a:spLocks noChangeArrowheads="1"/>
          </p:cNvSpPr>
          <p:nvPr/>
        </p:nvSpPr>
        <p:spPr bwMode="auto">
          <a:xfrm>
            <a:off x="7524750" y="5084763"/>
            <a:ext cx="143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800"/>
              <a:t>Hanaro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ubrik 1"/>
          <p:cNvSpPr>
            <a:spLocks noGrp="1"/>
          </p:cNvSpPr>
          <p:nvPr>
            <p:ph type="ctrTitle"/>
          </p:nvPr>
        </p:nvSpPr>
        <p:spPr/>
        <p:txBody>
          <a:bodyPr/>
          <a:lstStyle/>
          <a:p>
            <a:pPr eaLnBrk="1" hangingPunct="1"/>
            <a:r>
              <a:rPr lang="sv-SE" altLang="sv-SE"/>
              <a:t>PEG - inläggning</a:t>
            </a:r>
          </a:p>
        </p:txBody>
      </p:sp>
      <p:sp>
        <p:nvSpPr>
          <p:cNvPr id="38915" name="Underrubrik 2"/>
          <p:cNvSpPr>
            <a:spLocks noGrp="1"/>
          </p:cNvSpPr>
          <p:nvPr>
            <p:ph type="subTitle" idx="1"/>
          </p:nvPr>
        </p:nvSpPr>
        <p:spPr/>
        <p:txBody>
          <a:bodyPr/>
          <a:lstStyle/>
          <a:p>
            <a:pPr eaLnBrk="1" hangingPunct="1"/>
            <a:endParaRPr lang="sv-SE" altLang="sv-SE"/>
          </a:p>
        </p:txBody>
      </p:sp>
      <p:sp>
        <p:nvSpPr>
          <p:cNvPr id="38916"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9F51671C-29CC-46E9-AD46-519EECEA7FA3}" type="datetime1">
              <a:rPr lang="sv-SE" altLang="sv-SE" sz="1000" smtClean="0"/>
              <a:pPr>
                <a:spcBef>
                  <a:spcPct val="0"/>
                </a:spcBef>
                <a:buClrTx/>
                <a:buSzTx/>
                <a:buFontTx/>
                <a:buNone/>
              </a:pPr>
              <a:t>2022-10-31</a:t>
            </a:fld>
            <a:endParaRPr lang="sv-SE" altLang="sv-SE" sz="1000"/>
          </a:p>
        </p:txBody>
      </p:sp>
      <p:sp>
        <p:nvSpPr>
          <p:cNvPr id="38917"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389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ubrik 1"/>
          <p:cNvSpPr>
            <a:spLocks noGrp="1"/>
          </p:cNvSpPr>
          <p:nvPr>
            <p:ph type="title"/>
          </p:nvPr>
        </p:nvSpPr>
        <p:spPr>
          <a:xfrm>
            <a:off x="468313" y="188913"/>
            <a:ext cx="8229600" cy="1139825"/>
          </a:xfrm>
        </p:spPr>
        <p:txBody>
          <a:bodyPr/>
          <a:lstStyle/>
          <a:p>
            <a:pPr eaLnBrk="1" hangingPunct="1"/>
            <a:r>
              <a:rPr lang="sv-SE" altLang="sv-SE"/>
              <a:t>PEG-inläggning</a:t>
            </a:r>
          </a:p>
        </p:txBody>
      </p:sp>
      <p:sp>
        <p:nvSpPr>
          <p:cNvPr id="40963" name="Platshållare för innehåll 2"/>
          <p:cNvSpPr>
            <a:spLocks noGrp="1"/>
          </p:cNvSpPr>
          <p:nvPr>
            <p:ph idx="1"/>
          </p:nvPr>
        </p:nvSpPr>
        <p:spPr>
          <a:xfrm>
            <a:off x="468313" y="1700213"/>
            <a:ext cx="8229600" cy="4530725"/>
          </a:xfrm>
        </p:spPr>
        <p:txBody>
          <a:bodyPr/>
          <a:lstStyle/>
          <a:p>
            <a:pPr eaLnBrk="1" hangingPunct="1">
              <a:buFontTx/>
              <a:buNone/>
            </a:pPr>
            <a:r>
              <a:rPr lang="sv-SE" altLang="sv-SE" b="1"/>
              <a:t>Indikationer för PEG inläggning:</a:t>
            </a:r>
            <a:br>
              <a:rPr lang="sv-SE" altLang="sv-SE" b="1"/>
            </a:br>
            <a:endParaRPr lang="sv-SE" altLang="sv-SE"/>
          </a:p>
          <a:p>
            <a:pPr eaLnBrk="1" hangingPunct="1">
              <a:buFontTx/>
              <a:buChar char="-"/>
            </a:pPr>
            <a:r>
              <a:rPr lang="sv-SE" altLang="sv-SE"/>
              <a:t>Behov av näringstillskott/medicin</a:t>
            </a:r>
          </a:p>
          <a:p>
            <a:pPr eaLnBrk="1" hangingPunct="1">
              <a:buFontTx/>
              <a:buChar char="-"/>
            </a:pPr>
            <a:r>
              <a:rPr lang="sv-SE" altLang="sv-SE"/>
              <a:t>Sväljningsproblem</a:t>
            </a:r>
          </a:p>
          <a:p>
            <a:pPr eaLnBrk="1" hangingPunct="1">
              <a:buFontTx/>
              <a:buChar char="-"/>
            </a:pPr>
            <a:r>
              <a:rPr lang="sv-SE" altLang="sv-SE"/>
              <a:t>Neurologiska sjukdomar</a:t>
            </a:r>
          </a:p>
          <a:p>
            <a:pPr eaLnBrk="1" hangingPunct="1">
              <a:buFontTx/>
              <a:buChar char="-"/>
            </a:pPr>
            <a:r>
              <a:rPr lang="sv-SE" altLang="sv-SE"/>
              <a:t>Demens ?</a:t>
            </a:r>
          </a:p>
          <a:p>
            <a:pPr eaLnBrk="1" hangingPunct="1">
              <a:buFontTx/>
              <a:buChar char="-"/>
            </a:pPr>
            <a:r>
              <a:rPr lang="sv-SE" altLang="sv-SE"/>
              <a:t>Tumörer i svalg</a:t>
            </a:r>
          </a:p>
          <a:p>
            <a:pPr eaLnBrk="1" hangingPunct="1">
              <a:buFontTx/>
              <a:buChar char="-"/>
            </a:pPr>
            <a:r>
              <a:rPr lang="sv-SE" altLang="sv-SE"/>
              <a:t>Trauma </a:t>
            </a:r>
          </a:p>
          <a:p>
            <a:pPr eaLnBrk="1" hangingPunct="1">
              <a:buFontTx/>
              <a:buNone/>
            </a:pPr>
            <a:endParaRPr lang="sv-SE" altLang="sv-SE"/>
          </a:p>
        </p:txBody>
      </p:sp>
      <p:sp>
        <p:nvSpPr>
          <p:cNvPr id="40964"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2B3C17E3-DE4D-4D64-B8D2-8104636EEF51}" type="datetime1">
              <a:rPr lang="sv-SE" altLang="sv-SE" sz="1000" smtClean="0"/>
              <a:pPr>
                <a:spcBef>
                  <a:spcPct val="0"/>
                </a:spcBef>
                <a:buClrTx/>
                <a:buSzTx/>
                <a:buFontTx/>
                <a:buNone/>
              </a:pPr>
              <a:t>2022-10-31</a:t>
            </a:fld>
            <a:endParaRPr lang="sv-SE" altLang="sv-SE" sz="1000"/>
          </a:p>
        </p:txBody>
      </p:sp>
      <p:sp>
        <p:nvSpPr>
          <p:cNvPr id="40965"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409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ubrik 1"/>
          <p:cNvSpPr>
            <a:spLocks noGrp="1"/>
          </p:cNvSpPr>
          <p:nvPr>
            <p:ph type="title"/>
          </p:nvPr>
        </p:nvSpPr>
        <p:spPr>
          <a:xfrm>
            <a:off x="468313" y="188913"/>
            <a:ext cx="8229600" cy="1139825"/>
          </a:xfrm>
        </p:spPr>
        <p:txBody>
          <a:bodyPr/>
          <a:lstStyle/>
          <a:p>
            <a:pPr eaLnBrk="1" hangingPunct="1"/>
            <a:r>
              <a:rPr lang="sv-SE" altLang="sv-SE"/>
              <a:t>PEG-inläggning</a:t>
            </a:r>
          </a:p>
        </p:txBody>
      </p:sp>
      <p:sp>
        <p:nvSpPr>
          <p:cNvPr id="43011" name="Platshållare för innehåll 2"/>
          <p:cNvSpPr>
            <a:spLocks noGrp="1"/>
          </p:cNvSpPr>
          <p:nvPr>
            <p:ph idx="1"/>
          </p:nvPr>
        </p:nvSpPr>
        <p:spPr>
          <a:xfrm>
            <a:off x="468313" y="1700213"/>
            <a:ext cx="8229600" cy="4530725"/>
          </a:xfrm>
        </p:spPr>
        <p:txBody>
          <a:bodyPr/>
          <a:lstStyle/>
          <a:p>
            <a:pPr eaLnBrk="1" hangingPunct="1">
              <a:buFontTx/>
              <a:buNone/>
            </a:pPr>
            <a:r>
              <a:rPr lang="sv-SE" altLang="sv-SE" b="1"/>
              <a:t>Indikationer för PEG inläggning (forts):</a:t>
            </a:r>
            <a:br>
              <a:rPr lang="sv-SE" altLang="sv-SE" b="1"/>
            </a:br>
            <a:endParaRPr lang="sv-SE" altLang="sv-SE"/>
          </a:p>
          <a:p>
            <a:pPr eaLnBrk="1" hangingPunct="1">
              <a:buFontTx/>
              <a:buChar char="-"/>
            </a:pPr>
            <a:r>
              <a:rPr lang="sv-SE" altLang="sv-SE" sz="2400"/>
              <a:t>Till patienter som drar ut sin nässond</a:t>
            </a:r>
            <a:br>
              <a:rPr lang="sv-SE" altLang="sv-SE" sz="2400"/>
            </a:br>
            <a:endParaRPr lang="sv-SE" altLang="sv-SE" sz="2400"/>
          </a:p>
          <a:p>
            <a:pPr eaLnBrk="1" hangingPunct="1">
              <a:buFontTx/>
              <a:buChar char="-"/>
            </a:pPr>
            <a:r>
              <a:rPr lang="sv-SE" altLang="sv-SE" sz="2400"/>
              <a:t>Långvarigt  dränage vid stopp i mag-tarmkanalen, patienten kan då fortsätta att dricka</a:t>
            </a:r>
          </a:p>
          <a:p>
            <a:pPr eaLnBrk="1" hangingPunct="1">
              <a:buFontTx/>
              <a:buNone/>
            </a:pPr>
            <a:endParaRPr lang="sv-SE" altLang="sv-SE"/>
          </a:p>
        </p:txBody>
      </p:sp>
      <p:sp>
        <p:nvSpPr>
          <p:cNvPr id="43012"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7264677C-E6A7-4EFF-8D31-C99CEB623931}" type="datetime1">
              <a:rPr lang="sv-SE" altLang="sv-SE" sz="1000" smtClean="0"/>
              <a:pPr>
                <a:spcBef>
                  <a:spcPct val="0"/>
                </a:spcBef>
                <a:buClrTx/>
                <a:buSzTx/>
                <a:buFontTx/>
                <a:buNone/>
              </a:pPr>
              <a:t>2022-10-31</a:t>
            </a:fld>
            <a:endParaRPr lang="sv-SE" altLang="sv-SE" sz="1000"/>
          </a:p>
        </p:txBody>
      </p:sp>
      <p:sp>
        <p:nvSpPr>
          <p:cNvPr id="43013"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4301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ubrik 1"/>
          <p:cNvSpPr>
            <a:spLocks noGrp="1"/>
          </p:cNvSpPr>
          <p:nvPr>
            <p:ph type="title"/>
          </p:nvPr>
        </p:nvSpPr>
        <p:spPr>
          <a:xfrm>
            <a:off x="468313" y="188913"/>
            <a:ext cx="8229600" cy="1139825"/>
          </a:xfrm>
        </p:spPr>
        <p:txBody>
          <a:bodyPr/>
          <a:lstStyle/>
          <a:p>
            <a:pPr eaLnBrk="1" hangingPunct="1"/>
            <a:r>
              <a:rPr lang="sv-SE" altLang="sv-SE"/>
              <a:t>PEG-inläggning</a:t>
            </a:r>
          </a:p>
        </p:txBody>
      </p:sp>
      <p:sp>
        <p:nvSpPr>
          <p:cNvPr id="45059" name="Platshållare för innehåll 2"/>
          <p:cNvSpPr>
            <a:spLocks noGrp="1"/>
          </p:cNvSpPr>
          <p:nvPr>
            <p:ph idx="1"/>
          </p:nvPr>
        </p:nvSpPr>
        <p:spPr>
          <a:xfrm>
            <a:off x="539750" y="1628775"/>
            <a:ext cx="8229600" cy="4530725"/>
          </a:xfrm>
        </p:spPr>
        <p:txBody>
          <a:bodyPr/>
          <a:lstStyle/>
          <a:p>
            <a:pPr eaLnBrk="1" hangingPunct="1">
              <a:buFont typeface="Wingdings" panose="05000000000000000000" pitchFamily="2" charset="2"/>
              <a:buNone/>
            </a:pPr>
            <a:r>
              <a:rPr lang="sv-SE" altLang="sv-SE" b="1"/>
              <a:t>Kontraindikationer för PEG inläggning:</a:t>
            </a:r>
            <a:br>
              <a:rPr lang="sv-SE" altLang="sv-SE" b="1"/>
            </a:br>
            <a:endParaRPr lang="sv-SE" altLang="sv-SE"/>
          </a:p>
          <a:p>
            <a:pPr eaLnBrk="1" hangingPunct="1"/>
            <a:r>
              <a:rPr lang="sv-SE" altLang="sv-SE" sz="2400"/>
              <a:t>Oförmåga att föra ner ett gastroskop till magsäcken (patienten kan ej gapa eller det är  trångt i matstrupen)</a:t>
            </a:r>
            <a:br>
              <a:rPr lang="sv-SE" altLang="sv-SE" sz="2400"/>
            </a:br>
            <a:endParaRPr lang="sv-SE" altLang="sv-SE" sz="2400"/>
          </a:p>
          <a:p>
            <a:pPr eaLnBrk="1" hangingPunct="1"/>
            <a:r>
              <a:rPr lang="sv-SE" altLang="sv-SE" sz="2400"/>
              <a:t>Allvarlig koagulationsrubbning som inte går att behandla</a:t>
            </a:r>
            <a:br>
              <a:rPr lang="sv-SE" altLang="sv-SE" sz="2400"/>
            </a:br>
            <a:r>
              <a:rPr lang="sv-SE" altLang="sv-SE" sz="2400"/>
              <a:t>	INR &gt; 1.8, Trombocyter ≤ 30</a:t>
            </a:r>
            <a:br>
              <a:rPr lang="sv-SE" altLang="sv-SE" sz="2400"/>
            </a:br>
            <a:r>
              <a:rPr lang="sv-SE" altLang="sv-SE" sz="2400"/>
              <a:t> </a:t>
            </a:r>
          </a:p>
          <a:p>
            <a:pPr eaLnBrk="1" hangingPunct="1"/>
            <a:r>
              <a:rPr lang="sv-SE" altLang="sv-SE" sz="2400"/>
              <a:t>Efter kemoterapi och LPK ≤ 2.0 (aktuellt prov!)</a:t>
            </a:r>
          </a:p>
          <a:p>
            <a:pPr eaLnBrk="1" hangingPunct="1">
              <a:buFont typeface="Wingdings" panose="05000000000000000000" pitchFamily="2" charset="2"/>
              <a:buNone/>
            </a:pPr>
            <a:endParaRPr lang="sv-SE" altLang="sv-SE"/>
          </a:p>
          <a:p>
            <a:pPr eaLnBrk="1" hangingPunct="1">
              <a:buFont typeface="Wingdings" panose="05000000000000000000" pitchFamily="2" charset="2"/>
              <a:buNone/>
            </a:pPr>
            <a:endParaRPr lang="sv-SE" altLang="sv-SE"/>
          </a:p>
        </p:txBody>
      </p:sp>
      <p:sp>
        <p:nvSpPr>
          <p:cNvPr id="44036"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08CD96F7-B9FE-4B8E-A3A0-85E41C2550D2}" type="datetime1">
              <a:rPr lang="sv-SE" altLang="sv-SE" sz="1000" smtClean="0"/>
              <a:pPr>
                <a:spcBef>
                  <a:spcPct val="0"/>
                </a:spcBef>
                <a:buClrTx/>
                <a:buSzTx/>
                <a:buFontTx/>
                <a:buNone/>
              </a:pPr>
              <a:t>2022-10-31</a:t>
            </a:fld>
            <a:endParaRPr lang="sv-SE" altLang="sv-SE" sz="1000"/>
          </a:p>
        </p:txBody>
      </p:sp>
      <p:sp>
        <p:nvSpPr>
          <p:cNvPr id="44037"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4403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animEffect transition="in" filter="fade">
                                      <p:cBhvr>
                                        <p:cTn id="7" dur="500"/>
                                        <p:tgtEl>
                                          <p:spTgt spid="4505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xEl>
                                              <p:pRg st="3" end="3"/>
                                            </p:txEl>
                                          </p:spTgt>
                                        </p:tgtEl>
                                        <p:attrNameLst>
                                          <p:attrName>style.visibility</p:attrName>
                                        </p:attrNameLst>
                                      </p:cBhvr>
                                      <p:to>
                                        <p:strVal val="visible"/>
                                      </p:to>
                                    </p:set>
                                    <p:animEffect transition="in" filter="fade">
                                      <p:cBhvr>
                                        <p:cTn id="12"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sv-SE" altLang="sv-SE"/>
              <a:t>Indikationer för gastroskopi</a:t>
            </a:r>
          </a:p>
        </p:txBody>
      </p:sp>
      <p:sp>
        <p:nvSpPr>
          <p:cNvPr id="9219" name="Rectangle 3"/>
          <p:cNvSpPr>
            <a:spLocks noGrp="1" noChangeArrowheads="1"/>
          </p:cNvSpPr>
          <p:nvPr>
            <p:ph type="body" idx="1"/>
          </p:nvPr>
        </p:nvSpPr>
        <p:spPr>
          <a:xfrm>
            <a:off x="468313" y="1844675"/>
            <a:ext cx="8229600" cy="4530725"/>
          </a:xfrm>
        </p:spPr>
        <p:txBody>
          <a:bodyPr/>
          <a:lstStyle/>
          <a:p>
            <a:pPr eaLnBrk="1" hangingPunct="1">
              <a:buFontTx/>
              <a:buNone/>
            </a:pPr>
            <a:r>
              <a:rPr lang="sv-SE" altLang="sv-SE" b="1"/>
              <a:t>Absoluta indikationer:</a:t>
            </a:r>
          </a:p>
          <a:p>
            <a:pPr eaLnBrk="1" hangingPunct="1">
              <a:buFontTx/>
              <a:buNone/>
            </a:pPr>
            <a:r>
              <a:rPr lang="sv-SE" altLang="sv-SE"/>
              <a:t>- Samtidig blödning/hematemes</a:t>
            </a:r>
          </a:p>
          <a:p>
            <a:pPr eaLnBrk="1" hangingPunct="1">
              <a:buFontTx/>
              <a:buNone/>
            </a:pPr>
            <a:r>
              <a:rPr lang="sv-SE" altLang="sv-SE"/>
              <a:t>- Dysfagi</a:t>
            </a:r>
          </a:p>
          <a:p>
            <a:pPr eaLnBrk="1" hangingPunct="1">
              <a:buFontTx/>
              <a:buNone/>
            </a:pPr>
            <a:r>
              <a:rPr lang="sv-SE" altLang="sv-SE"/>
              <a:t>- Riktad malignitetsmisstanke</a:t>
            </a:r>
          </a:p>
          <a:p>
            <a:pPr eaLnBrk="1" hangingPunct="1">
              <a:buFontTx/>
              <a:buNone/>
            </a:pPr>
            <a:r>
              <a:rPr lang="sv-SE" altLang="sv-SE"/>
              <a:t>- Retentionsmisstanke</a:t>
            </a:r>
          </a:p>
        </p:txBody>
      </p:sp>
      <p:sp>
        <p:nvSpPr>
          <p:cNvPr id="9220"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18D8E164-D32C-4F08-BF92-0415EA5B4F40}" type="datetime1">
              <a:rPr lang="sv-SE" altLang="sv-SE" sz="1000" smtClean="0"/>
              <a:pPr>
                <a:spcBef>
                  <a:spcPct val="0"/>
                </a:spcBef>
                <a:buClrTx/>
                <a:buSzTx/>
                <a:buFontTx/>
                <a:buNone/>
              </a:pPr>
              <a:t>2022-10-31</a:t>
            </a:fld>
            <a:endParaRPr lang="sv-SE" altLang="sv-SE" sz="1000"/>
          </a:p>
        </p:txBody>
      </p:sp>
      <p:sp>
        <p:nvSpPr>
          <p:cNvPr id="9221"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922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ubrik 1"/>
          <p:cNvSpPr>
            <a:spLocks noGrp="1"/>
          </p:cNvSpPr>
          <p:nvPr>
            <p:ph type="title"/>
          </p:nvPr>
        </p:nvSpPr>
        <p:spPr>
          <a:xfrm>
            <a:off x="468313" y="188913"/>
            <a:ext cx="8229600" cy="1139825"/>
          </a:xfrm>
        </p:spPr>
        <p:txBody>
          <a:bodyPr/>
          <a:lstStyle/>
          <a:p>
            <a:pPr eaLnBrk="1" hangingPunct="1"/>
            <a:r>
              <a:rPr lang="sv-SE" altLang="sv-SE"/>
              <a:t>PEG-inläggning</a:t>
            </a:r>
          </a:p>
        </p:txBody>
      </p:sp>
      <p:sp>
        <p:nvSpPr>
          <p:cNvPr id="46083" name="Platshållare för innehåll 2"/>
          <p:cNvSpPr>
            <a:spLocks noGrp="1"/>
          </p:cNvSpPr>
          <p:nvPr>
            <p:ph idx="1"/>
          </p:nvPr>
        </p:nvSpPr>
        <p:spPr/>
        <p:txBody>
          <a:bodyPr/>
          <a:lstStyle/>
          <a:p>
            <a:pPr eaLnBrk="1" hangingPunct="1">
              <a:buFontTx/>
              <a:buNone/>
            </a:pPr>
            <a:r>
              <a:rPr lang="sv-SE" altLang="sv-SE" b="1"/>
              <a:t>Kontraindikationer för PEG inläggning:</a:t>
            </a:r>
            <a:br>
              <a:rPr lang="sv-SE" altLang="sv-SE" b="1"/>
            </a:br>
            <a:endParaRPr lang="sv-SE" altLang="sv-SE"/>
          </a:p>
          <a:p>
            <a:pPr eaLnBrk="1" hangingPunct="1">
              <a:buFontTx/>
              <a:buChar char="-"/>
            </a:pPr>
            <a:r>
              <a:rPr lang="sv-SE" altLang="sv-SE" sz="2400"/>
              <a:t>Peritonit </a:t>
            </a:r>
          </a:p>
          <a:p>
            <a:pPr eaLnBrk="1" hangingPunct="1">
              <a:buFontTx/>
              <a:buChar char="-"/>
            </a:pPr>
            <a:r>
              <a:rPr lang="sv-SE" altLang="sv-SE" sz="2400"/>
              <a:t>Akut pankreatit</a:t>
            </a:r>
          </a:p>
          <a:p>
            <a:pPr eaLnBrk="1" hangingPunct="1">
              <a:buFontTx/>
              <a:buChar char="-"/>
            </a:pPr>
            <a:r>
              <a:rPr lang="sv-SE" altLang="sv-SE" sz="2400"/>
              <a:t>Sepsis</a:t>
            </a:r>
          </a:p>
          <a:p>
            <a:pPr eaLnBrk="1" hangingPunct="1">
              <a:buFontTx/>
              <a:buChar char="-"/>
            </a:pPr>
            <a:r>
              <a:rPr lang="sv-SE" altLang="sv-SE" sz="2400"/>
              <a:t>När det inte är möjligt att föra samman magsäcken och bukväggen (tex. tid operation i buken eller ascites)</a:t>
            </a:r>
          </a:p>
          <a:p>
            <a:pPr eaLnBrk="1" hangingPunct="1">
              <a:buFontTx/>
              <a:buChar char="-"/>
            </a:pPr>
            <a:r>
              <a:rPr lang="sv-SE" altLang="sv-SE" sz="2400"/>
              <a:t>Patienten ej informerad om ingreppet!</a:t>
            </a:r>
          </a:p>
          <a:p>
            <a:pPr eaLnBrk="1" hangingPunct="1">
              <a:buFontTx/>
              <a:buNone/>
            </a:pPr>
            <a:endParaRPr lang="sv-SE" altLang="sv-SE"/>
          </a:p>
        </p:txBody>
      </p:sp>
      <p:sp>
        <p:nvSpPr>
          <p:cNvPr id="45060"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FDC60D18-EEF8-43A0-93E7-52CFE5CB3C87}" type="datetime1">
              <a:rPr lang="sv-SE" altLang="sv-SE" sz="1000" smtClean="0"/>
              <a:pPr>
                <a:spcBef>
                  <a:spcPct val="0"/>
                </a:spcBef>
                <a:buClrTx/>
                <a:buSzTx/>
                <a:buFontTx/>
                <a:buNone/>
              </a:pPr>
              <a:t>2022-10-31</a:t>
            </a:fld>
            <a:endParaRPr lang="sv-SE" altLang="sv-SE" sz="1000"/>
          </a:p>
        </p:txBody>
      </p:sp>
      <p:sp>
        <p:nvSpPr>
          <p:cNvPr id="45061"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4506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Effect transition="in" filter="fade">
                                      <p:cBhvr>
                                        <p:cTn id="7" dur="500"/>
                                        <p:tgtEl>
                                          <p:spTgt spid="4608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3" end="3"/>
                                            </p:txEl>
                                          </p:spTgt>
                                        </p:tgtEl>
                                        <p:attrNameLst>
                                          <p:attrName>style.visibility</p:attrName>
                                        </p:attrNameLst>
                                      </p:cBhvr>
                                      <p:to>
                                        <p:strVal val="visible"/>
                                      </p:to>
                                    </p:set>
                                    <p:animEffect transition="in" filter="fade">
                                      <p:cBhvr>
                                        <p:cTn id="12" dur="500"/>
                                        <p:tgtEl>
                                          <p:spTgt spid="4608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4" end="4"/>
                                            </p:txEl>
                                          </p:spTgt>
                                        </p:tgtEl>
                                        <p:attrNameLst>
                                          <p:attrName>style.visibility</p:attrName>
                                        </p:attrNameLst>
                                      </p:cBhvr>
                                      <p:to>
                                        <p:strVal val="visible"/>
                                      </p:to>
                                    </p:set>
                                    <p:animEffect transition="in" filter="fade">
                                      <p:cBhvr>
                                        <p:cTn id="17" dur="500"/>
                                        <p:tgtEl>
                                          <p:spTgt spid="4608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6083">
                                            <p:txEl>
                                              <p:pRg st="5" end="5"/>
                                            </p:txEl>
                                          </p:spTgt>
                                        </p:tgtEl>
                                        <p:attrNameLst>
                                          <p:attrName>style.visibility</p:attrName>
                                        </p:attrNameLst>
                                      </p:cBhvr>
                                      <p:to>
                                        <p:strVal val="visible"/>
                                      </p:to>
                                    </p:set>
                                    <p:animEffect transition="in" filter="fade">
                                      <p:cBhvr>
                                        <p:cTn id="22" dur="5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ubrik 1"/>
          <p:cNvSpPr>
            <a:spLocks noGrp="1"/>
          </p:cNvSpPr>
          <p:nvPr>
            <p:ph type="title"/>
          </p:nvPr>
        </p:nvSpPr>
        <p:spPr>
          <a:xfrm>
            <a:off x="468313" y="188913"/>
            <a:ext cx="8229600" cy="1139825"/>
          </a:xfrm>
        </p:spPr>
        <p:txBody>
          <a:bodyPr/>
          <a:lstStyle/>
          <a:p>
            <a:pPr eaLnBrk="1" hangingPunct="1"/>
            <a:r>
              <a:rPr lang="sv-SE" altLang="sv-SE"/>
              <a:t>PEG-inläggning</a:t>
            </a:r>
          </a:p>
        </p:txBody>
      </p:sp>
      <p:sp>
        <p:nvSpPr>
          <p:cNvPr id="47107" name="Platshållare för innehåll 2"/>
          <p:cNvSpPr>
            <a:spLocks noGrp="1"/>
          </p:cNvSpPr>
          <p:nvPr>
            <p:ph idx="1"/>
          </p:nvPr>
        </p:nvSpPr>
        <p:spPr>
          <a:xfrm>
            <a:off x="611188" y="1628775"/>
            <a:ext cx="8229600" cy="4530725"/>
          </a:xfrm>
        </p:spPr>
        <p:txBody>
          <a:bodyPr/>
          <a:lstStyle/>
          <a:p>
            <a:pPr eaLnBrk="1" hangingPunct="1">
              <a:buFontTx/>
              <a:buNone/>
            </a:pPr>
            <a:r>
              <a:rPr lang="sv-SE" altLang="sv-SE" b="1"/>
              <a:t>Akuta komplikationer:</a:t>
            </a:r>
            <a:br>
              <a:rPr lang="sv-SE" altLang="sv-SE" b="1"/>
            </a:br>
            <a:endParaRPr lang="sv-SE" altLang="sv-SE"/>
          </a:p>
          <a:p>
            <a:pPr eaLnBrk="1" hangingPunct="1">
              <a:buFontTx/>
              <a:buChar char="-"/>
            </a:pPr>
            <a:r>
              <a:rPr lang="sv-SE" altLang="sv-SE" sz="2400"/>
              <a:t>Aspiration</a:t>
            </a:r>
          </a:p>
          <a:p>
            <a:pPr eaLnBrk="1" hangingPunct="1">
              <a:buFontTx/>
              <a:buChar char="-"/>
            </a:pPr>
            <a:r>
              <a:rPr lang="sv-SE" altLang="sv-SE" sz="2400"/>
              <a:t>Blödning 2,5%</a:t>
            </a:r>
          </a:p>
          <a:p>
            <a:pPr eaLnBrk="1" hangingPunct="1">
              <a:buFontTx/>
              <a:buChar char="-"/>
            </a:pPr>
            <a:r>
              <a:rPr lang="sv-SE" altLang="sv-SE" sz="2400"/>
              <a:t>Materialfel</a:t>
            </a:r>
          </a:p>
          <a:p>
            <a:pPr eaLnBrk="1" hangingPunct="1">
              <a:buFontTx/>
              <a:buChar char="-"/>
            </a:pPr>
            <a:r>
              <a:rPr lang="sv-SE" altLang="sv-SE" sz="2400"/>
              <a:t>Perforation av andra organ än ventrikeln</a:t>
            </a:r>
          </a:p>
          <a:p>
            <a:pPr lvl="1" eaLnBrk="1" hangingPunct="1">
              <a:buFontTx/>
              <a:buChar char="-"/>
            </a:pPr>
            <a:r>
              <a:rPr lang="sv-SE" altLang="sv-SE"/>
              <a:t>Esofagus </a:t>
            </a:r>
            <a:r>
              <a:rPr lang="sv-SE" altLang="sv-SE">
                <a:latin typeface="Arial" panose="020B0604020202020204" pitchFamily="34" charset="0"/>
              </a:rPr>
              <a:t>(</a:t>
            </a:r>
            <a:r>
              <a:rPr lang="en-US" altLang="sv-SE">
                <a:latin typeface="Arial" panose="020B0604020202020204" pitchFamily="34" charset="0"/>
                <a:ea typeface="Arial Unicode MS" pitchFamily="34" charset="-128"/>
              </a:rPr>
              <a:t>~0,08-0.</a:t>
            </a:r>
            <a:r>
              <a:rPr lang="sv-SE" altLang="sv-SE">
                <a:latin typeface="Arial" panose="020B0604020202020204" pitchFamily="34" charset="0"/>
              </a:rPr>
              <a:t>4</a:t>
            </a:r>
            <a:r>
              <a:rPr lang="sv-SE" altLang="sv-SE">
                <a:latin typeface="Arial" panose="020B0604020202020204" pitchFamily="34" charset="0"/>
                <a:ea typeface="Arial Unicode MS" pitchFamily="34" charset="-128"/>
              </a:rPr>
              <a:t>‰)</a:t>
            </a:r>
            <a:endParaRPr lang="sv-SE" altLang="sv-SE"/>
          </a:p>
          <a:p>
            <a:pPr lvl="1" eaLnBrk="1" hangingPunct="1">
              <a:buFontTx/>
              <a:buChar char="-"/>
            </a:pPr>
            <a:r>
              <a:rPr lang="sv-SE" altLang="sv-SE"/>
              <a:t>Lever</a:t>
            </a:r>
          </a:p>
          <a:p>
            <a:pPr lvl="1" eaLnBrk="1" hangingPunct="1">
              <a:buFontTx/>
              <a:buChar char="-"/>
            </a:pPr>
            <a:r>
              <a:rPr lang="sv-SE" altLang="sv-SE"/>
              <a:t>Colon</a:t>
            </a:r>
          </a:p>
          <a:p>
            <a:pPr lvl="1" eaLnBrk="1" hangingPunct="1">
              <a:buFontTx/>
              <a:buChar char="-"/>
            </a:pPr>
            <a:r>
              <a:rPr lang="sv-SE" altLang="sv-SE"/>
              <a:t>Tunntarm</a:t>
            </a:r>
          </a:p>
          <a:p>
            <a:pPr eaLnBrk="1" hangingPunct="1">
              <a:buFontTx/>
              <a:buNone/>
            </a:pPr>
            <a:endParaRPr lang="sv-SE" altLang="sv-SE"/>
          </a:p>
        </p:txBody>
      </p:sp>
      <p:sp>
        <p:nvSpPr>
          <p:cNvPr id="46084"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C300867F-1502-48F1-A130-0043D77038F9}" type="datetime1">
              <a:rPr lang="sv-SE" altLang="sv-SE" sz="1000" smtClean="0"/>
              <a:pPr>
                <a:spcBef>
                  <a:spcPct val="0"/>
                </a:spcBef>
                <a:buClrTx/>
                <a:buSzTx/>
                <a:buFontTx/>
                <a:buNone/>
              </a:pPr>
              <a:t>2022-10-31</a:t>
            </a:fld>
            <a:endParaRPr lang="sv-SE" altLang="sv-SE" sz="1000"/>
          </a:p>
        </p:txBody>
      </p:sp>
      <p:sp>
        <p:nvSpPr>
          <p:cNvPr id="46085"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4608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descr="chrisyophe 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349500"/>
            <a:ext cx="6011862"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fade">
                                      <p:cBhvr>
                                        <p:cTn id="7" dur="500"/>
                                        <p:tgtEl>
                                          <p:spTgt spid="471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3" end="3"/>
                                            </p:txEl>
                                          </p:spTgt>
                                        </p:tgtEl>
                                        <p:attrNameLst>
                                          <p:attrName>style.visibility</p:attrName>
                                        </p:attrNameLst>
                                      </p:cBhvr>
                                      <p:to>
                                        <p:strVal val="visible"/>
                                      </p:to>
                                    </p:set>
                                    <p:animEffect transition="in" filter="fade">
                                      <p:cBhvr>
                                        <p:cTn id="12" dur="500"/>
                                        <p:tgtEl>
                                          <p:spTgt spid="4710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animEffect transition="in" filter="fade">
                                      <p:cBhvr>
                                        <p:cTn id="17" dur="500"/>
                                        <p:tgtEl>
                                          <p:spTgt spid="4710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7107">
                                            <p:txEl>
                                              <p:pRg st="5" end="5"/>
                                            </p:txEl>
                                          </p:spTgt>
                                        </p:tgtEl>
                                        <p:attrNameLst>
                                          <p:attrName>style.visibility</p:attrName>
                                        </p:attrNameLst>
                                      </p:cBhvr>
                                      <p:to>
                                        <p:strVal val="visible"/>
                                      </p:to>
                                    </p:set>
                                    <p:animEffect transition="in" filter="fade">
                                      <p:cBhvr>
                                        <p:cTn id="22" dur="500"/>
                                        <p:tgtEl>
                                          <p:spTgt spid="4710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7107">
                                            <p:txEl>
                                              <p:pRg st="6" end="6"/>
                                            </p:txEl>
                                          </p:spTgt>
                                        </p:tgtEl>
                                        <p:attrNameLst>
                                          <p:attrName>style.visibility</p:attrName>
                                        </p:attrNameLst>
                                      </p:cBhvr>
                                      <p:to>
                                        <p:strVal val="visible"/>
                                      </p:to>
                                    </p:set>
                                    <p:animEffect transition="in" filter="fade">
                                      <p:cBhvr>
                                        <p:cTn id="27" dur="500"/>
                                        <p:tgtEl>
                                          <p:spTgt spid="4710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7107">
                                            <p:txEl>
                                              <p:pRg st="7" end="7"/>
                                            </p:txEl>
                                          </p:spTgt>
                                        </p:tgtEl>
                                        <p:attrNameLst>
                                          <p:attrName>style.visibility</p:attrName>
                                        </p:attrNameLst>
                                      </p:cBhvr>
                                      <p:to>
                                        <p:strVal val="visible"/>
                                      </p:to>
                                    </p:set>
                                    <p:animEffect transition="in" filter="fade">
                                      <p:cBhvr>
                                        <p:cTn id="32" dur="500"/>
                                        <p:tgtEl>
                                          <p:spTgt spid="47107">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47107">
                                            <p:txEl>
                                              <p:pRg st="8" end="8"/>
                                            </p:txEl>
                                          </p:spTgt>
                                        </p:tgtEl>
                                        <p:attrNameLst>
                                          <p:attrName>style.visibility</p:attrName>
                                        </p:attrNameLst>
                                      </p:cBhvr>
                                      <p:to>
                                        <p:strVal val="visible"/>
                                      </p:to>
                                    </p:set>
                                    <p:animEffect transition="in" filter="fade">
                                      <p:cBhvr>
                                        <p:cTn id="40" dur="500"/>
                                        <p:tgtEl>
                                          <p:spTgt spid="47107">
                                            <p:txEl>
                                              <p:pRg st="8" end="8"/>
                                            </p:txEl>
                                          </p:spTgt>
                                        </p:tgtEl>
                                      </p:cBhvr>
                                    </p:animEffect>
                                  </p:childTnLst>
                                </p:cTn>
                              </p:par>
                              <p:par>
                                <p:cTn id="41" presetID="10" presetClass="exit" presetSubtype="0" fill="hold"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ubrik 1"/>
          <p:cNvSpPr>
            <a:spLocks noGrp="1"/>
          </p:cNvSpPr>
          <p:nvPr>
            <p:ph type="title"/>
          </p:nvPr>
        </p:nvSpPr>
        <p:spPr>
          <a:xfrm>
            <a:off x="468313" y="188913"/>
            <a:ext cx="8229600" cy="1139825"/>
          </a:xfrm>
        </p:spPr>
        <p:txBody>
          <a:bodyPr/>
          <a:lstStyle/>
          <a:p>
            <a:pPr eaLnBrk="1" hangingPunct="1"/>
            <a:r>
              <a:rPr lang="sv-SE" altLang="sv-SE"/>
              <a:t>PEG-Komplikationer</a:t>
            </a:r>
          </a:p>
        </p:txBody>
      </p:sp>
      <p:sp>
        <p:nvSpPr>
          <p:cNvPr id="55299" name="Platshållare för innehåll 2"/>
          <p:cNvSpPr>
            <a:spLocks noGrp="1"/>
          </p:cNvSpPr>
          <p:nvPr>
            <p:ph idx="1"/>
          </p:nvPr>
        </p:nvSpPr>
        <p:spPr/>
        <p:txBody>
          <a:bodyPr/>
          <a:lstStyle/>
          <a:p>
            <a:pPr eaLnBrk="1" hangingPunct="1">
              <a:buFontTx/>
              <a:buNone/>
            </a:pPr>
            <a:br>
              <a:rPr lang="sv-SE" altLang="sv-SE" b="1"/>
            </a:br>
            <a:endParaRPr lang="sv-SE" altLang="sv-SE"/>
          </a:p>
          <a:p>
            <a:pPr eaLnBrk="1" hangingPunct="1">
              <a:buFontTx/>
              <a:buChar char="-"/>
            </a:pPr>
            <a:r>
              <a:rPr lang="sv-SE" altLang="sv-SE" sz="2400"/>
              <a:t>Luxerad kateter</a:t>
            </a:r>
          </a:p>
          <a:p>
            <a:pPr eaLnBrk="1" hangingPunct="1">
              <a:buFontTx/>
              <a:buChar char="-"/>
            </a:pPr>
            <a:r>
              <a:rPr lang="sv-SE" altLang="sv-SE" sz="2400"/>
              <a:t>Tröghet eller stopp i sonden</a:t>
            </a:r>
          </a:p>
          <a:p>
            <a:pPr lvl="1" eaLnBrk="1" hangingPunct="1">
              <a:buFontTx/>
              <a:buChar char="-"/>
            </a:pPr>
            <a:r>
              <a:rPr lang="sv-SE" altLang="sv-SE"/>
              <a:t>”Buried bumper” </a:t>
            </a:r>
            <a:r>
              <a:rPr lang="sv-SE" altLang="sv-SE" sz="2000"/>
              <a:t>1,5-21%</a:t>
            </a:r>
            <a:r>
              <a:rPr lang="sv-SE" altLang="sv-SE"/>
              <a:t> </a:t>
            </a:r>
          </a:p>
          <a:p>
            <a:pPr eaLnBrk="1" hangingPunct="1">
              <a:buFontTx/>
              <a:buChar char="-"/>
            </a:pPr>
            <a:r>
              <a:rPr lang="sv-SE" altLang="sv-SE" sz="2400"/>
              <a:t>Infektion</a:t>
            </a:r>
            <a:r>
              <a:rPr lang="sv-SE" altLang="sv-SE"/>
              <a:t> </a:t>
            </a:r>
            <a:r>
              <a:rPr lang="sv-SE" altLang="sv-SE" sz="2000"/>
              <a:t>≤ 32%</a:t>
            </a:r>
          </a:p>
          <a:p>
            <a:pPr eaLnBrk="1" hangingPunct="1">
              <a:buFontTx/>
              <a:buChar char="-"/>
            </a:pPr>
            <a:r>
              <a:rPr lang="sv-SE" altLang="sv-SE" sz="2400"/>
              <a:t>Smärta</a:t>
            </a:r>
          </a:p>
          <a:p>
            <a:pPr eaLnBrk="1" hangingPunct="1">
              <a:buFontTx/>
              <a:buChar char="-"/>
            </a:pPr>
            <a:r>
              <a:rPr lang="sv-SE" altLang="sv-SE" sz="2400"/>
              <a:t>Ändrat läge efter byte</a:t>
            </a:r>
          </a:p>
        </p:txBody>
      </p:sp>
      <p:sp>
        <p:nvSpPr>
          <p:cNvPr id="47108"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8DD147B3-9621-4FFE-863C-55061D2E3D7E}" type="datetime1">
              <a:rPr lang="sv-SE" altLang="sv-SE" sz="1000" smtClean="0"/>
              <a:pPr>
                <a:spcBef>
                  <a:spcPct val="0"/>
                </a:spcBef>
                <a:buClrTx/>
                <a:buSzTx/>
                <a:buFontTx/>
                <a:buNone/>
              </a:pPr>
              <a:t>2022-10-31</a:t>
            </a:fld>
            <a:endParaRPr lang="sv-SE" altLang="sv-SE" sz="1000"/>
          </a:p>
        </p:txBody>
      </p:sp>
      <p:sp>
        <p:nvSpPr>
          <p:cNvPr id="47109"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471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endoatlas.com/jpeg/st_ge_58.jpg"/>
          <p:cNvPicPr>
            <a:picLocks noChangeAspect="1" noChangeArrowheads="1"/>
          </p:cNvPicPr>
          <p:nvPr/>
        </p:nvPicPr>
        <p:blipFill>
          <a:blip r:embed="rId4">
            <a:extLst>
              <a:ext uri="{28A0092B-C50C-407E-A947-70E740481C1C}">
                <a14:useLocalDpi xmlns:a14="http://schemas.microsoft.com/office/drawing/2010/main" val="0"/>
              </a:ext>
            </a:extLst>
          </a:blip>
          <a:srcRect l="5746" t="3908" r="5748" b="3908"/>
          <a:stretch>
            <a:fillRect/>
          </a:stretch>
        </p:blipFill>
        <p:spPr bwMode="auto">
          <a:xfrm>
            <a:off x="7600950" y="2708275"/>
            <a:ext cx="15430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umper-fig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303" t="1227" r="1915" b="2528"/>
          <a:stretch>
            <a:fillRect/>
          </a:stretch>
        </p:blipFill>
        <p:spPr bwMode="auto">
          <a:xfrm>
            <a:off x="7596188" y="4292600"/>
            <a:ext cx="154781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7-2-4-Figure1"/>
          <p:cNvPicPr>
            <a:picLocks noChangeAspect="1" noChangeArrowheads="1"/>
          </p:cNvPicPr>
          <p:nvPr/>
        </p:nvPicPr>
        <p:blipFill>
          <a:blip r:embed="rId7">
            <a:extLst>
              <a:ext uri="{28A0092B-C50C-407E-A947-70E740481C1C}">
                <a14:useLocalDpi xmlns:a14="http://schemas.microsoft.com/office/drawing/2010/main" val="0"/>
              </a:ext>
            </a:extLst>
          </a:blip>
          <a:srcRect l="2309" t="8017" r="2058" b="7396"/>
          <a:stretch>
            <a:fillRect/>
          </a:stretch>
        </p:blipFill>
        <p:spPr bwMode="auto">
          <a:xfrm>
            <a:off x="6675438" y="981075"/>
            <a:ext cx="24685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Rak pil 10"/>
          <p:cNvCxnSpPr/>
          <p:nvPr/>
        </p:nvCxnSpPr>
        <p:spPr>
          <a:xfrm flipV="1">
            <a:off x="5219700" y="3716338"/>
            <a:ext cx="2305050"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Rak pil 12"/>
          <p:cNvCxnSpPr/>
          <p:nvPr/>
        </p:nvCxnSpPr>
        <p:spPr>
          <a:xfrm flipV="1">
            <a:off x="5940425" y="2781300"/>
            <a:ext cx="863600" cy="9350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Rak pil 13"/>
          <p:cNvCxnSpPr/>
          <p:nvPr/>
        </p:nvCxnSpPr>
        <p:spPr>
          <a:xfrm>
            <a:off x="5940425" y="3716338"/>
            <a:ext cx="1584325" cy="12255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Effect transition="in" filter="fade">
                                      <p:cBhvr>
                                        <p:cTn id="7" dur="500"/>
                                        <p:tgtEl>
                                          <p:spTgt spid="5529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3" end="3"/>
                                            </p:txEl>
                                          </p:spTgt>
                                        </p:tgtEl>
                                        <p:attrNameLst>
                                          <p:attrName>style.visibility</p:attrName>
                                        </p:attrNameLst>
                                      </p:cBhvr>
                                      <p:to>
                                        <p:strVal val="visible"/>
                                      </p:to>
                                    </p:set>
                                    <p:animEffect transition="in" filter="fade">
                                      <p:cBhvr>
                                        <p:cTn id="12" dur="500"/>
                                        <p:tgtEl>
                                          <p:spTgt spid="55299">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55299">
                                            <p:txEl>
                                              <p:pRg st="4" end="4"/>
                                            </p:txEl>
                                          </p:spTgt>
                                        </p:tgtEl>
                                        <p:attrNameLst>
                                          <p:attrName>style.visibility</p:attrName>
                                        </p:attrNameLst>
                                      </p:cBhvr>
                                      <p:to>
                                        <p:strVal val="visible"/>
                                      </p:to>
                                    </p:set>
                                    <p:animEffect transition="in" filter="fade">
                                      <p:cBhvr>
                                        <p:cTn id="35" dur="500"/>
                                        <p:tgtEl>
                                          <p:spTgt spid="55299">
                                            <p:txEl>
                                              <p:pRg st="4" end="4"/>
                                            </p:txEl>
                                          </p:spTgt>
                                        </p:tgtEl>
                                      </p:cBhvr>
                                    </p:animEffect>
                                  </p:childTnLst>
                                </p:cTn>
                              </p:par>
                              <p:par>
                                <p:cTn id="36" presetID="10" presetClass="exit" presetSubtype="0" fill="hold"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55299">
                                            <p:txEl>
                                              <p:pRg st="5" end="5"/>
                                            </p:txEl>
                                          </p:spTgt>
                                        </p:tgtEl>
                                        <p:attrNameLst>
                                          <p:attrName>style.visibility</p:attrName>
                                        </p:attrNameLst>
                                      </p:cBhvr>
                                      <p:to>
                                        <p:strVal val="visible"/>
                                      </p:to>
                                    </p:set>
                                    <p:animEffect transition="in" filter="fade">
                                      <p:cBhvr>
                                        <p:cTn id="58" dur="500"/>
                                        <p:tgtEl>
                                          <p:spTgt spid="55299">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55299">
                                            <p:txEl>
                                              <p:pRg st="6" end="6"/>
                                            </p:txEl>
                                          </p:spTgt>
                                        </p:tgtEl>
                                        <p:attrNameLst>
                                          <p:attrName>style.visibility</p:attrName>
                                        </p:attrNameLst>
                                      </p:cBhvr>
                                      <p:to>
                                        <p:strVal val="visible"/>
                                      </p:to>
                                    </p:set>
                                    <p:animEffect transition="in" filter="fade">
                                      <p:cBhvr>
                                        <p:cTn id="63" dur="500"/>
                                        <p:tgtEl>
                                          <p:spTgt spid="55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ubrik 1"/>
          <p:cNvSpPr>
            <a:spLocks noGrp="1"/>
          </p:cNvSpPr>
          <p:nvPr>
            <p:ph type="title"/>
          </p:nvPr>
        </p:nvSpPr>
        <p:spPr>
          <a:xfrm>
            <a:off x="468313" y="188913"/>
            <a:ext cx="8229600" cy="1139825"/>
          </a:xfrm>
        </p:spPr>
        <p:txBody>
          <a:bodyPr/>
          <a:lstStyle/>
          <a:p>
            <a:pPr eaLnBrk="1" hangingPunct="1"/>
            <a:r>
              <a:rPr lang="sv-SE" altLang="sv-SE"/>
              <a:t>PEG-Komplikationer</a:t>
            </a:r>
          </a:p>
        </p:txBody>
      </p:sp>
      <p:pic>
        <p:nvPicPr>
          <p:cNvPr id="34820" name="Picture 2" descr="http://www.endoatlas.com/jpeg/st_ge_28.jpg"/>
          <p:cNvPicPr>
            <a:picLocks noChangeAspect="1" noChangeArrowheads="1"/>
          </p:cNvPicPr>
          <p:nvPr/>
        </p:nvPicPr>
        <p:blipFill>
          <a:blip r:embed="rId2">
            <a:extLst>
              <a:ext uri="{28A0092B-C50C-407E-A947-70E740481C1C}">
                <a14:useLocalDpi xmlns:a14="http://schemas.microsoft.com/office/drawing/2010/main" val="0"/>
              </a:ext>
            </a:extLst>
          </a:blip>
          <a:srcRect l="5714" t="5714" r="5714" b="5714"/>
          <a:stretch>
            <a:fillRect/>
          </a:stretch>
        </p:blipFill>
        <p:spPr bwMode="auto">
          <a:xfrm>
            <a:off x="6072188" y="2997200"/>
            <a:ext cx="3071812"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21" name="Rak pil 5"/>
          <p:cNvCxnSpPr>
            <a:cxnSpLocks noChangeShapeType="1"/>
          </p:cNvCxnSpPr>
          <p:nvPr/>
        </p:nvCxnSpPr>
        <p:spPr bwMode="auto">
          <a:xfrm>
            <a:off x="1687513" y="3194050"/>
            <a:ext cx="4337050" cy="73025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 name="Rectangle 3"/>
          <p:cNvSpPr txBox="1">
            <a:spLocks noChangeArrowheads="1"/>
          </p:cNvSpPr>
          <p:nvPr/>
        </p:nvSpPr>
        <p:spPr bwMode="auto">
          <a:xfrm>
            <a:off x="468313" y="1700213"/>
            <a:ext cx="8358187"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lnSpc>
                <a:spcPct val="90000"/>
              </a:lnSpc>
              <a:buClrTx/>
              <a:buSzTx/>
              <a:buFont typeface="Arial" panose="020B0604020202020204" pitchFamily="34" charset="0"/>
              <a:buChar char="•"/>
            </a:pPr>
            <a:r>
              <a:rPr lang="sv-SE" altLang="sv-SE" sz="2400"/>
              <a:t>Blödning </a:t>
            </a:r>
            <a:r>
              <a:rPr lang="sv-SE" altLang="sv-SE" sz="2000"/>
              <a:t>2,5%</a:t>
            </a:r>
          </a:p>
          <a:p>
            <a:pPr eaLnBrk="1" hangingPunct="1">
              <a:lnSpc>
                <a:spcPct val="90000"/>
              </a:lnSpc>
              <a:buClrTx/>
              <a:buSzTx/>
              <a:buFont typeface="Arial" panose="020B0604020202020204" pitchFamily="34" charset="0"/>
              <a:buChar char="•"/>
            </a:pPr>
            <a:r>
              <a:rPr lang="sv-SE" altLang="sv-SE" sz="2400"/>
              <a:t>Peritonit </a:t>
            </a:r>
            <a:r>
              <a:rPr lang="sv-SE" altLang="sv-SE" sz="2000"/>
              <a:t>2,3%</a:t>
            </a:r>
            <a:r>
              <a:rPr lang="sv-SE" altLang="sv-SE" sz="2400"/>
              <a:t> (kortison, strålbeh.)</a:t>
            </a:r>
          </a:p>
          <a:p>
            <a:pPr eaLnBrk="1" hangingPunct="1">
              <a:lnSpc>
                <a:spcPct val="90000"/>
              </a:lnSpc>
              <a:buClrTx/>
              <a:buSzTx/>
              <a:buFont typeface="Arial" panose="020B0604020202020204" pitchFamily="34" charset="0"/>
              <a:buChar char="•"/>
            </a:pPr>
            <a:r>
              <a:rPr lang="sv-SE" altLang="sv-SE" sz="2400"/>
              <a:t>Katetern dras oplanerat ut </a:t>
            </a:r>
            <a:r>
              <a:rPr lang="sv-SE" altLang="sv-SE" sz="2000"/>
              <a:t>1,6-4,4%</a:t>
            </a:r>
          </a:p>
          <a:p>
            <a:pPr eaLnBrk="1" hangingPunct="1">
              <a:lnSpc>
                <a:spcPct val="90000"/>
              </a:lnSpc>
              <a:buClrTx/>
              <a:buSzTx/>
              <a:buFont typeface="Arial" panose="020B0604020202020204" pitchFamily="34" charset="0"/>
              <a:buChar char="•"/>
            </a:pPr>
            <a:r>
              <a:rPr lang="sv-SE" altLang="sv-SE" sz="2400"/>
              <a:t>Ileus</a:t>
            </a:r>
          </a:p>
          <a:p>
            <a:pPr eaLnBrk="1" hangingPunct="1">
              <a:lnSpc>
                <a:spcPct val="90000"/>
              </a:lnSpc>
              <a:buClrTx/>
              <a:buSzTx/>
              <a:buFont typeface="Arial" panose="020B0604020202020204" pitchFamily="34" charset="0"/>
              <a:buChar char="•"/>
            </a:pPr>
            <a:endParaRPr lang="sv-SE" altLang="sv-SE" sz="2400"/>
          </a:p>
          <a:p>
            <a:pPr eaLnBrk="1" hangingPunct="1">
              <a:lnSpc>
                <a:spcPct val="90000"/>
              </a:lnSpc>
              <a:buClrTx/>
              <a:buSzTx/>
              <a:buFont typeface="Arial" panose="020B0604020202020204" pitchFamily="34" charset="0"/>
              <a:buChar char="•"/>
            </a:pPr>
            <a:r>
              <a:rPr lang="sv-SE" altLang="sv-SE" sz="2400"/>
              <a:t>Gastro-kolo-kutan fistel</a:t>
            </a:r>
          </a:p>
          <a:p>
            <a:pPr eaLnBrk="1" hangingPunct="1">
              <a:lnSpc>
                <a:spcPct val="90000"/>
              </a:lnSpc>
              <a:buClrTx/>
              <a:buSzTx/>
              <a:buFont typeface="Arial" panose="020B0604020202020204" pitchFamily="34" charset="0"/>
              <a:buChar char="•"/>
            </a:pPr>
            <a:r>
              <a:rPr lang="sv-SE" altLang="sv-SE" sz="2400" b="1"/>
              <a:t>Reflux och aspiration </a:t>
            </a:r>
            <a:r>
              <a:rPr lang="sv-SE" altLang="sv-SE" sz="2000"/>
              <a:t>(0.3-1%)</a:t>
            </a:r>
          </a:p>
          <a:p>
            <a:pPr eaLnBrk="1" hangingPunct="1">
              <a:lnSpc>
                <a:spcPct val="90000"/>
              </a:lnSpc>
              <a:buClrTx/>
              <a:buSzTx/>
              <a:buFont typeface="Arial" panose="020B0604020202020204" pitchFamily="34" charset="0"/>
              <a:buChar char="•"/>
            </a:pPr>
            <a:r>
              <a:rPr lang="sv-SE" altLang="sv-SE" sz="2400"/>
              <a:t>Läckage </a:t>
            </a:r>
            <a:r>
              <a:rPr lang="sv-SE" altLang="sv-SE" sz="2000"/>
              <a:t>(2-70%),</a:t>
            </a:r>
            <a:r>
              <a:rPr lang="sv-SE" altLang="sv-SE" sz="2400"/>
              <a:t> </a:t>
            </a:r>
          </a:p>
          <a:p>
            <a:pPr eaLnBrk="1" hangingPunct="1">
              <a:lnSpc>
                <a:spcPct val="90000"/>
              </a:lnSpc>
              <a:buClrTx/>
              <a:buSzTx/>
              <a:buFont typeface="Arial" panose="020B0604020202020204" pitchFamily="34" charset="0"/>
              <a:buNone/>
            </a:pPr>
            <a:r>
              <a:rPr lang="sv-SE" altLang="sv-SE" sz="2400"/>
              <a:t>       kliniskt betydande i </a:t>
            </a:r>
            <a:r>
              <a:rPr lang="sv-SE" altLang="sv-SE" sz="2000"/>
              <a:t>12-39%</a:t>
            </a:r>
          </a:p>
          <a:p>
            <a:pPr eaLnBrk="1" hangingPunct="1">
              <a:lnSpc>
                <a:spcPct val="90000"/>
              </a:lnSpc>
              <a:buClrTx/>
              <a:buSzTx/>
              <a:buFont typeface="Arial" panose="020B0604020202020204" pitchFamily="34" charset="0"/>
              <a:buChar char="•"/>
            </a:pPr>
            <a:r>
              <a:rPr lang="sv-SE" altLang="sv-SE" sz="2400"/>
              <a:t>Igenslammad kateter </a:t>
            </a:r>
            <a:r>
              <a:rPr lang="sv-SE" altLang="sv-SE" sz="2000"/>
              <a:t>≤ 45%</a:t>
            </a:r>
          </a:p>
          <a:p>
            <a:pPr eaLnBrk="1" hangingPunct="1">
              <a:lnSpc>
                <a:spcPct val="90000"/>
              </a:lnSpc>
              <a:buClrTx/>
              <a:buSzTx/>
              <a:buFont typeface="Arial" panose="020B0604020202020204" pitchFamily="34" charset="0"/>
              <a:buChar char="•"/>
            </a:pPr>
            <a:r>
              <a:rPr lang="sv-SE" altLang="sv-SE" sz="2400"/>
              <a:t>Diarré</a:t>
            </a:r>
            <a:endParaRPr lang="sv-SE" altLang="sv-SE" sz="2400">
              <a:latin typeface="Arial Unicode MS" pitchFamily="34" charset="-128"/>
            </a:endParaRPr>
          </a:p>
          <a:p>
            <a:pPr eaLnBrk="1" hangingPunct="1">
              <a:lnSpc>
                <a:spcPct val="90000"/>
              </a:lnSpc>
              <a:buClrTx/>
              <a:buSzTx/>
              <a:buFontTx/>
              <a:buNone/>
            </a:pPr>
            <a:endParaRPr lang="sv-SE" altLang="sv-SE" sz="32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4821"/>
                                        </p:tgtEl>
                                        <p:attrNameLst>
                                          <p:attrName>style.visibility</p:attrName>
                                        </p:attrNameLst>
                                      </p:cBhvr>
                                      <p:to>
                                        <p:strVal val="visible"/>
                                      </p:to>
                                    </p:set>
                                    <p:animEffect transition="in" filter="fade">
                                      <p:cBhvr>
                                        <p:cTn id="20" dur="500"/>
                                        <p:tgtEl>
                                          <p:spTgt spid="34821"/>
                                        </p:tgtEl>
                                      </p:cBhvr>
                                    </p:animEffect>
                                  </p:childTnLst>
                                </p:cTn>
                              </p:par>
                              <p:par>
                                <p:cTn id="21" presetID="10" presetClass="entr" presetSubtype="0" fill="hold" nodeType="withEffect">
                                  <p:stCondLst>
                                    <p:cond delay="0"/>
                                  </p:stCondLst>
                                  <p:childTnLst>
                                    <p:set>
                                      <p:cBhvr>
                                        <p:cTn id="22" dur="1" fill="hold">
                                          <p:stCondLst>
                                            <p:cond delay="0"/>
                                          </p:stCondLst>
                                        </p:cTn>
                                        <p:tgtEl>
                                          <p:spTgt spid="34820"/>
                                        </p:tgtEl>
                                        <p:attrNameLst>
                                          <p:attrName>style.visibility</p:attrName>
                                        </p:attrNameLst>
                                      </p:cBhvr>
                                      <p:to>
                                        <p:strVal val="visible"/>
                                      </p:to>
                                    </p:set>
                                    <p:animEffect transition="in" filter="fade">
                                      <p:cBhvr>
                                        <p:cTn id="23" dur="500"/>
                                        <p:tgtEl>
                                          <p:spTgt spid="348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xit" presetSubtype="0" fill="hold" nodeType="withEffect">
                                  <p:stCondLst>
                                    <p:cond delay="0"/>
                                  </p:stCondLst>
                                  <p:childTnLst>
                                    <p:animEffect transition="out" filter="fade">
                                      <p:cBhvr>
                                        <p:cTn id="30" dur="500"/>
                                        <p:tgtEl>
                                          <p:spTgt spid="34821"/>
                                        </p:tgtEl>
                                      </p:cBhvr>
                                    </p:animEffect>
                                    <p:set>
                                      <p:cBhvr>
                                        <p:cTn id="31" dur="1" fill="hold">
                                          <p:stCondLst>
                                            <p:cond delay="499"/>
                                          </p:stCondLst>
                                        </p:cTn>
                                        <p:tgtEl>
                                          <p:spTgt spid="3482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4820"/>
                                        </p:tgtEl>
                                      </p:cBhvr>
                                    </p:animEffect>
                                    <p:set>
                                      <p:cBhvr>
                                        <p:cTn id="34" dur="1" fill="hold">
                                          <p:stCondLst>
                                            <p:cond delay="499"/>
                                          </p:stCondLst>
                                        </p:cTn>
                                        <p:tgtEl>
                                          <p:spTgt spid="3482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500"/>
                                        <p:tgtEl>
                                          <p:spTgt spid="6">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500"/>
                                        <p:tgtEl>
                                          <p:spTgt spid="6">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ubrik 1"/>
          <p:cNvSpPr>
            <a:spLocks noGrp="1"/>
          </p:cNvSpPr>
          <p:nvPr>
            <p:ph type="title"/>
          </p:nvPr>
        </p:nvSpPr>
        <p:spPr>
          <a:xfrm>
            <a:off x="468313" y="188913"/>
            <a:ext cx="8229600" cy="1139825"/>
          </a:xfrm>
        </p:spPr>
        <p:txBody>
          <a:bodyPr/>
          <a:lstStyle/>
          <a:p>
            <a:pPr eaLnBrk="1" hangingPunct="1"/>
            <a:r>
              <a:rPr lang="sv-SE" altLang="sv-SE"/>
              <a:t>PEG-Komplikationer</a:t>
            </a:r>
          </a:p>
        </p:txBody>
      </p:sp>
      <p:sp>
        <p:nvSpPr>
          <p:cNvPr id="35843" name="Platshållare för innehåll 2"/>
          <p:cNvSpPr>
            <a:spLocks noGrp="1"/>
          </p:cNvSpPr>
          <p:nvPr>
            <p:ph idx="1"/>
          </p:nvPr>
        </p:nvSpPr>
        <p:spPr>
          <a:xfrm>
            <a:off x="893763" y="1700213"/>
            <a:ext cx="8229600" cy="4525962"/>
          </a:xfrm>
        </p:spPr>
        <p:txBody>
          <a:bodyPr/>
          <a:lstStyle/>
          <a:p>
            <a:pPr eaLnBrk="1" hangingPunct="1">
              <a:lnSpc>
                <a:spcPct val="90000"/>
              </a:lnSpc>
            </a:pPr>
            <a:r>
              <a:rPr lang="sv-SE" altLang="sv-SE" sz="2400">
                <a:latin typeface="Arial" panose="020B0604020202020204" pitchFamily="34" charset="0"/>
              </a:rPr>
              <a:t>Decubitalsår runt stomat</a:t>
            </a:r>
          </a:p>
          <a:p>
            <a:pPr eaLnBrk="1" hangingPunct="1">
              <a:lnSpc>
                <a:spcPct val="90000"/>
              </a:lnSpc>
            </a:pPr>
            <a:r>
              <a:rPr lang="sv-SE" altLang="sv-SE" sz="2400">
                <a:latin typeface="Arial" panose="020B0604020202020204" pitchFamily="34" charset="0"/>
              </a:rPr>
              <a:t>Decubital sår i magsäcken</a:t>
            </a:r>
          </a:p>
          <a:p>
            <a:pPr eaLnBrk="1" hangingPunct="1">
              <a:lnSpc>
                <a:spcPct val="90000"/>
              </a:lnSpc>
            </a:pPr>
            <a:r>
              <a:rPr lang="sv-SE" altLang="sv-SE" sz="2400">
                <a:latin typeface="Arial" panose="020B0604020202020204" pitchFamily="34" charset="0"/>
              </a:rPr>
              <a:t>Aortogastrisk fistel</a:t>
            </a:r>
          </a:p>
          <a:p>
            <a:pPr eaLnBrk="1" hangingPunct="1">
              <a:lnSpc>
                <a:spcPct val="90000"/>
              </a:lnSpc>
            </a:pPr>
            <a:r>
              <a:rPr lang="sv-SE" altLang="sv-SE" sz="2400" b="1">
                <a:latin typeface="Arial" panose="020B0604020202020204" pitchFamily="34" charset="0"/>
              </a:rPr>
              <a:t>Tumör inplantation</a:t>
            </a:r>
            <a:r>
              <a:rPr lang="sv-SE" altLang="sv-SE">
                <a:latin typeface="Arial" panose="020B0604020202020204" pitchFamily="34" charset="0"/>
              </a:rPr>
              <a:t> ( </a:t>
            </a:r>
            <a:r>
              <a:rPr lang="sv-SE" altLang="sv-SE" sz="2000">
                <a:latin typeface="Arial" panose="020B0604020202020204" pitchFamily="34" charset="0"/>
                <a:ea typeface="Arial Unicode MS" pitchFamily="34" charset="-128"/>
              </a:rPr>
              <a:t>≤</a:t>
            </a:r>
            <a:r>
              <a:rPr lang="sv-SE" altLang="sv-SE" sz="2000">
                <a:latin typeface="Arial" panose="020B0604020202020204" pitchFamily="34" charset="0"/>
              </a:rPr>
              <a:t> 1% hos obehandlade ÖNH tumörer</a:t>
            </a:r>
            <a:r>
              <a:rPr lang="sv-SE" altLang="sv-SE">
                <a:latin typeface="Arial" panose="020B0604020202020204" pitchFamily="34" charset="0"/>
              </a:rPr>
              <a:t>)</a:t>
            </a:r>
          </a:p>
          <a:p>
            <a:pPr eaLnBrk="1" hangingPunct="1">
              <a:lnSpc>
                <a:spcPct val="90000"/>
              </a:lnSpc>
            </a:pPr>
            <a:r>
              <a:rPr lang="sv-SE" altLang="sv-SE" sz="2400">
                <a:latin typeface="Arial" panose="020B0604020202020204" pitchFamily="34" charset="0"/>
              </a:rPr>
              <a:t>Intrahepatisk PEG</a:t>
            </a:r>
          </a:p>
          <a:p>
            <a:pPr eaLnBrk="1" hangingPunct="1">
              <a:lnSpc>
                <a:spcPct val="90000"/>
              </a:lnSpc>
            </a:pPr>
            <a:r>
              <a:rPr lang="sv-SE" altLang="sv-SE" sz="2400">
                <a:latin typeface="Arial" panose="020B0604020202020204" pitchFamily="34" charset="0"/>
              </a:rPr>
              <a:t>Ventrikel volvulus - ileus </a:t>
            </a:r>
          </a:p>
          <a:p>
            <a:pPr eaLnBrk="1" hangingPunct="1">
              <a:lnSpc>
                <a:spcPct val="90000"/>
              </a:lnSpc>
            </a:pPr>
            <a:r>
              <a:rPr lang="sv-SE" altLang="sv-SE" sz="2400">
                <a:latin typeface="Arial" panose="020B0604020202020204" pitchFamily="34" charset="0"/>
              </a:rPr>
              <a:t>Persisterande pneumoperitoneum</a:t>
            </a:r>
          </a:p>
          <a:p>
            <a:pPr eaLnBrk="1" hangingPunct="1">
              <a:lnSpc>
                <a:spcPct val="90000"/>
              </a:lnSpc>
            </a:pPr>
            <a:r>
              <a:rPr lang="sv-SE" altLang="sv-SE" sz="2400">
                <a:latin typeface="Arial" panose="020B0604020202020204" pitchFamily="34" charset="0"/>
              </a:rPr>
              <a:t>Luftemboli</a:t>
            </a:r>
          </a:p>
          <a:p>
            <a:pPr eaLnBrk="1" hangingPunct="1">
              <a:lnSpc>
                <a:spcPct val="90000"/>
              </a:lnSpc>
            </a:pPr>
            <a:r>
              <a:rPr lang="sv-SE" altLang="sv-SE" sz="2400">
                <a:latin typeface="Arial" panose="020B0604020202020204" pitchFamily="34" charset="0"/>
              </a:rPr>
              <a:t>Svampöverväxt – ”svart kateter”</a:t>
            </a:r>
          </a:p>
          <a:p>
            <a:pPr eaLnBrk="1" hangingPunct="1">
              <a:lnSpc>
                <a:spcPct val="90000"/>
              </a:lnSpc>
            </a:pPr>
            <a:r>
              <a:rPr lang="sv-SE" altLang="sv-SE" sz="2400">
                <a:solidFill>
                  <a:srgbClr val="FF0000"/>
                </a:solidFill>
                <a:latin typeface="Arial" panose="020B0604020202020204" pitchFamily="34" charset="0"/>
              </a:rPr>
              <a:t>Patienten påminns hela tiden om sjukdomen</a:t>
            </a:r>
          </a:p>
          <a:p>
            <a:pPr eaLnBrk="1" hangingPunct="1">
              <a:lnSpc>
                <a:spcPct val="90000"/>
              </a:lnSpc>
            </a:pPr>
            <a:r>
              <a:rPr lang="sv-SE" altLang="sv-SE" sz="2400" b="1">
                <a:latin typeface="Arial" panose="020B0604020202020204" pitchFamily="34" charset="0"/>
              </a:rPr>
              <a:t>Mortalitet</a:t>
            </a:r>
            <a:r>
              <a:rPr lang="sv-SE" altLang="sv-SE" sz="2400">
                <a:latin typeface="Arial" panose="020B0604020202020204" pitchFamily="34" charset="0"/>
              </a:rPr>
              <a:t>: 0-2% i anslutning till PEG, 8-28% inom 30d,</a:t>
            </a:r>
            <a:br>
              <a:rPr lang="sv-SE" altLang="sv-SE" sz="2400">
                <a:latin typeface="Arial" panose="020B0604020202020204" pitchFamily="34" charset="0"/>
              </a:rPr>
            </a:br>
            <a:r>
              <a:rPr lang="sv-SE" altLang="sv-SE" sz="2400">
                <a:latin typeface="Arial" panose="020B0604020202020204" pitchFamily="34" charset="0"/>
              </a:rPr>
              <a:t>	ca 40-50% döda inom 6 månader</a:t>
            </a:r>
          </a:p>
          <a:p>
            <a:pPr eaLnBrk="1" hangingPunct="1"/>
            <a:endParaRPr lang="sv-SE" altLang="sv-SE" sz="2400">
              <a:latin typeface="Arial" panose="020B0604020202020204" pitchFamily="34" charset="0"/>
            </a:endParaRPr>
          </a:p>
        </p:txBody>
      </p:sp>
      <p:pic>
        <p:nvPicPr>
          <p:cNvPr id="35844"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9550" y="549275"/>
            <a:ext cx="25844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Rak pil 3"/>
          <p:cNvCxnSpPr/>
          <p:nvPr/>
        </p:nvCxnSpPr>
        <p:spPr>
          <a:xfrm>
            <a:off x="4716463" y="1916113"/>
            <a:ext cx="1843087"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500"/>
                                        <p:tgtEl>
                                          <p:spTgt spid="35843">
                                            <p:txEl>
                                              <p:pRg st="1" end="1"/>
                                            </p:txEl>
                                          </p:spTgt>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5844"/>
                                        </p:tgtEl>
                                      </p:cBhvr>
                                    </p:animEffect>
                                    <p:set>
                                      <p:cBhvr>
                                        <p:cTn id="13" dur="1" fill="hold">
                                          <p:stCondLst>
                                            <p:cond delay="499"/>
                                          </p:stCondLst>
                                        </p:cTn>
                                        <p:tgtEl>
                                          <p:spTgt spid="3584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5843">
                                            <p:txEl>
                                              <p:pRg st="2" end="2"/>
                                            </p:txEl>
                                          </p:spTgt>
                                        </p:tgtEl>
                                        <p:attrNameLst>
                                          <p:attrName>style.visibility</p:attrName>
                                        </p:attrNameLst>
                                      </p:cBhvr>
                                      <p:to>
                                        <p:strVal val="visible"/>
                                      </p:to>
                                    </p:set>
                                    <p:animEffect transition="in" filter="fade">
                                      <p:cBhvr>
                                        <p:cTn id="18" dur="500"/>
                                        <p:tgtEl>
                                          <p:spTgt spid="358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5843">
                                            <p:txEl>
                                              <p:pRg st="3" end="3"/>
                                            </p:txEl>
                                          </p:spTgt>
                                        </p:tgtEl>
                                        <p:attrNameLst>
                                          <p:attrName>style.visibility</p:attrName>
                                        </p:attrNameLst>
                                      </p:cBhvr>
                                      <p:to>
                                        <p:strVal val="visible"/>
                                      </p:to>
                                    </p:set>
                                    <p:animEffect transition="in" filter="fade">
                                      <p:cBhvr>
                                        <p:cTn id="23" dur="500"/>
                                        <p:tgtEl>
                                          <p:spTgt spid="3584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5843">
                                            <p:txEl>
                                              <p:pRg st="4" end="4"/>
                                            </p:txEl>
                                          </p:spTgt>
                                        </p:tgtEl>
                                        <p:attrNameLst>
                                          <p:attrName>style.visibility</p:attrName>
                                        </p:attrNameLst>
                                      </p:cBhvr>
                                      <p:to>
                                        <p:strVal val="visible"/>
                                      </p:to>
                                    </p:set>
                                    <p:animEffect transition="in" filter="fade">
                                      <p:cBhvr>
                                        <p:cTn id="28" dur="500"/>
                                        <p:tgtEl>
                                          <p:spTgt spid="3584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5843">
                                            <p:txEl>
                                              <p:pRg st="5" end="5"/>
                                            </p:txEl>
                                          </p:spTgt>
                                        </p:tgtEl>
                                        <p:attrNameLst>
                                          <p:attrName>style.visibility</p:attrName>
                                        </p:attrNameLst>
                                      </p:cBhvr>
                                      <p:to>
                                        <p:strVal val="visible"/>
                                      </p:to>
                                    </p:set>
                                    <p:animEffect transition="in" filter="fade">
                                      <p:cBhvr>
                                        <p:cTn id="33" dur="500"/>
                                        <p:tgtEl>
                                          <p:spTgt spid="3584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5843">
                                            <p:txEl>
                                              <p:pRg st="6" end="6"/>
                                            </p:txEl>
                                          </p:spTgt>
                                        </p:tgtEl>
                                        <p:attrNameLst>
                                          <p:attrName>style.visibility</p:attrName>
                                        </p:attrNameLst>
                                      </p:cBhvr>
                                      <p:to>
                                        <p:strVal val="visible"/>
                                      </p:to>
                                    </p:set>
                                    <p:animEffect transition="in" filter="fade">
                                      <p:cBhvr>
                                        <p:cTn id="38" dur="500"/>
                                        <p:tgtEl>
                                          <p:spTgt spid="35843">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5843">
                                            <p:txEl>
                                              <p:pRg st="7" end="7"/>
                                            </p:txEl>
                                          </p:spTgt>
                                        </p:tgtEl>
                                        <p:attrNameLst>
                                          <p:attrName>style.visibility</p:attrName>
                                        </p:attrNameLst>
                                      </p:cBhvr>
                                      <p:to>
                                        <p:strVal val="visible"/>
                                      </p:to>
                                    </p:set>
                                    <p:animEffect transition="in" filter="fade">
                                      <p:cBhvr>
                                        <p:cTn id="43" dur="500"/>
                                        <p:tgtEl>
                                          <p:spTgt spid="35843">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35843">
                                            <p:txEl>
                                              <p:pRg st="8" end="8"/>
                                            </p:txEl>
                                          </p:spTgt>
                                        </p:tgtEl>
                                        <p:attrNameLst>
                                          <p:attrName>style.visibility</p:attrName>
                                        </p:attrNameLst>
                                      </p:cBhvr>
                                      <p:to>
                                        <p:strVal val="visible"/>
                                      </p:to>
                                    </p:set>
                                    <p:animEffect transition="in" filter="fade">
                                      <p:cBhvr>
                                        <p:cTn id="48" dur="500"/>
                                        <p:tgtEl>
                                          <p:spTgt spid="35843">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35843">
                                            <p:txEl>
                                              <p:pRg st="9" end="9"/>
                                            </p:txEl>
                                          </p:spTgt>
                                        </p:tgtEl>
                                        <p:attrNameLst>
                                          <p:attrName>style.visibility</p:attrName>
                                        </p:attrNameLst>
                                      </p:cBhvr>
                                      <p:to>
                                        <p:strVal val="visible"/>
                                      </p:to>
                                    </p:set>
                                    <p:animEffect transition="in" filter="fade">
                                      <p:cBhvr>
                                        <p:cTn id="53" dur="500"/>
                                        <p:tgtEl>
                                          <p:spTgt spid="35843">
                                            <p:txEl>
                                              <p:pRg st="9" end="9"/>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35843">
                                            <p:txEl>
                                              <p:pRg st="10" end="10"/>
                                            </p:txEl>
                                          </p:spTgt>
                                        </p:tgtEl>
                                        <p:attrNameLst>
                                          <p:attrName>style.visibility</p:attrName>
                                        </p:attrNameLst>
                                      </p:cBhvr>
                                      <p:to>
                                        <p:strVal val="visible"/>
                                      </p:to>
                                    </p:set>
                                    <p:animEffect transition="in" filter="fade">
                                      <p:cBhvr>
                                        <p:cTn id="58" dur="500"/>
                                        <p:tgtEl>
                                          <p:spTgt spid="358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4"/>
          <p:cNvGraphicFramePr>
            <a:graphicFrameLocks noChangeAspect="1"/>
          </p:cNvGraphicFramePr>
          <p:nvPr/>
        </p:nvGraphicFramePr>
        <p:xfrm>
          <a:off x="1476375" y="1611313"/>
          <a:ext cx="7065963" cy="4762500"/>
        </p:xfrm>
        <a:graphic>
          <a:graphicData uri="http://schemas.openxmlformats.org/presentationml/2006/ole">
            <mc:AlternateContent xmlns:mc="http://schemas.openxmlformats.org/markup-compatibility/2006">
              <mc:Choice xmlns:v="urn:schemas-microsoft-com:vml" Requires="v">
                <p:oleObj name="Bitmappsbild" r:id="rId3" imgW="4544059" imgH="3657143" progId="PBrush">
                  <p:embed/>
                </p:oleObj>
              </mc:Choice>
              <mc:Fallback>
                <p:oleObj name="Bitmappsbild" r:id="rId3" imgW="4544059" imgH="3657143"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5624" r="51575" b="66643"/>
                      <a:stretch>
                        <a:fillRect/>
                      </a:stretch>
                    </p:blipFill>
                    <p:spPr bwMode="auto">
                      <a:xfrm>
                        <a:off x="1476375" y="1611313"/>
                        <a:ext cx="7065963" cy="47625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5"/>
          <p:cNvGraphicFramePr>
            <a:graphicFrameLocks noChangeAspect="1"/>
          </p:cNvGraphicFramePr>
          <p:nvPr/>
        </p:nvGraphicFramePr>
        <p:xfrm>
          <a:off x="1835150" y="2276475"/>
          <a:ext cx="6210300" cy="3771900"/>
        </p:xfrm>
        <a:graphic>
          <a:graphicData uri="http://schemas.openxmlformats.org/presentationml/2006/ole">
            <mc:AlternateContent xmlns:mc="http://schemas.openxmlformats.org/markup-compatibility/2006">
              <mc:Choice xmlns:v="urn:schemas-microsoft-com:vml" Requires="v">
                <p:oleObj name="Bitmappsbild" r:id="rId5" imgW="4544059" imgH="3657143" progId="Paint.Picture">
                  <p:embed/>
                </p:oleObj>
              </mc:Choice>
              <mc:Fallback>
                <p:oleObj name="Bitmappsbild" r:id="rId5" imgW="4544059" imgH="3657143"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l="5624" r="51575" b="66643"/>
                      <a:stretch>
                        <a:fillRect/>
                      </a:stretch>
                    </p:blipFill>
                    <p:spPr bwMode="auto">
                      <a:xfrm>
                        <a:off x="1835150" y="2276475"/>
                        <a:ext cx="6210300" cy="37719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4" name="Rubrik 1"/>
          <p:cNvSpPr>
            <a:spLocks noGrp="1"/>
          </p:cNvSpPr>
          <p:nvPr>
            <p:ph type="title"/>
          </p:nvPr>
        </p:nvSpPr>
        <p:spPr>
          <a:xfrm>
            <a:off x="250825" y="260350"/>
            <a:ext cx="9217025" cy="792163"/>
          </a:xfrm>
        </p:spPr>
        <p:txBody>
          <a:bodyPr/>
          <a:lstStyle/>
          <a:p>
            <a:pPr eaLnBrk="1" hangingPunct="1"/>
            <a:r>
              <a:rPr lang="sv-SE" altLang="sv-SE" sz="4000"/>
              <a:t>”</a:t>
            </a:r>
            <a:r>
              <a:rPr lang="sv-SE" altLang="sv-SE" sz="4000" b="1"/>
              <a:t>Pull</a:t>
            </a:r>
            <a:r>
              <a:rPr lang="sv-SE" altLang="sv-SE" sz="4000"/>
              <a:t>” PEG: teknik enl Gauderer/Ponsky</a:t>
            </a:r>
          </a:p>
        </p:txBody>
      </p:sp>
      <p:sp>
        <p:nvSpPr>
          <p:cNvPr id="2053" name="Text Box 7"/>
          <p:cNvSpPr txBox="1">
            <a:spLocks noChangeArrowheads="1"/>
          </p:cNvSpPr>
          <p:nvPr/>
        </p:nvSpPr>
        <p:spPr bwMode="auto">
          <a:xfrm>
            <a:off x="557213" y="6194425"/>
            <a:ext cx="357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lgn="ctr" eaLnBrk="1" hangingPunct="1">
              <a:spcBef>
                <a:spcPct val="50000"/>
              </a:spcBef>
              <a:buClrTx/>
              <a:buSzTx/>
              <a:buFontTx/>
              <a:buNone/>
            </a:pPr>
            <a:r>
              <a:rPr lang="sv-SE" altLang="sv-SE" sz="2000"/>
              <a:t>Blås upp magen !</a:t>
            </a:r>
            <a:r>
              <a:rPr lang="sv-SE" altLang="sv-SE" sz="2400">
                <a:latin typeface="Arial Unicode MS" pitchFamily="34" charset="-128"/>
              </a:rPr>
              <a:t> </a:t>
            </a:r>
          </a:p>
        </p:txBody>
      </p:sp>
      <p:sp>
        <p:nvSpPr>
          <p:cNvPr id="2054" name="Oval 8"/>
          <p:cNvSpPr>
            <a:spLocks noChangeArrowheads="1"/>
          </p:cNvSpPr>
          <p:nvPr/>
        </p:nvSpPr>
        <p:spPr bwMode="auto">
          <a:xfrm>
            <a:off x="1682750" y="3841750"/>
            <a:ext cx="647700" cy="649288"/>
          </a:xfrm>
          <a:prstGeom prst="ellipse">
            <a:avLst/>
          </a:prstGeom>
          <a:solidFill>
            <a:srgbClr val="996633"/>
          </a:solidFill>
          <a:ln w="38100">
            <a:solidFill>
              <a:srgbClr val="FF0000"/>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endParaRPr lang="en-US" altLang="sv-SE" sz="1800">
              <a:latin typeface="Calibri" panose="020F0502020204030204" pitchFamily="34" charset="0"/>
            </a:endParaRPr>
          </a:p>
        </p:txBody>
      </p:sp>
      <p:sp>
        <p:nvSpPr>
          <p:cNvPr id="2055" name="Text Box 9"/>
          <p:cNvSpPr txBox="1">
            <a:spLocks noChangeArrowheads="1"/>
          </p:cNvSpPr>
          <p:nvPr/>
        </p:nvSpPr>
        <p:spPr bwMode="auto">
          <a:xfrm>
            <a:off x="377825" y="3557588"/>
            <a:ext cx="1042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sv-SE" altLang="sv-SE" sz="2000"/>
              <a:t>Kolon</a:t>
            </a:r>
          </a:p>
        </p:txBody>
      </p:sp>
      <p:sp>
        <p:nvSpPr>
          <p:cNvPr id="9" name="Oval 11"/>
          <p:cNvSpPr>
            <a:spLocks noChangeArrowheads="1"/>
          </p:cNvSpPr>
          <p:nvPr/>
        </p:nvSpPr>
        <p:spPr bwMode="auto">
          <a:xfrm>
            <a:off x="3276600" y="3789363"/>
            <a:ext cx="1223963" cy="288925"/>
          </a:xfrm>
          <a:prstGeom prst="ellipse">
            <a:avLst/>
          </a:prstGeom>
          <a:solidFill>
            <a:schemeClr val="accent6">
              <a:lumMod val="75000"/>
            </a:schemeClr>
          </a:solidFill>
          <a:ln w="38100">
            <a:solidFill>
              <a:schemeClr val="tx1"/>
            </a:solidFill>
            <a:round/>
            <a:headEnd/>
            <a:tailEnd/>
          </a:ln>
        </p:spPr>
        <p:txBody>
          <a:bodyPr wrap="none" anchor="ctr"/>
          <a:lstStyle/>
          <a:p>
            <a:pPr eaLnBrk="1" fontAlgn="auto" hangingPunct="1">
              <a:spcBef>
                <a:spcPts val="0"/>
              </a:spcBef>
              <a:spcAft>
                <a:spcPts val="0"/>
              </a:spcAft>
              <a:defRPr/>
            </a:pPr>
            <a:endParaRPr lang="sv-SE" sz="1800">
              <a:latin typeface="+mn-lt"/>
              <a:ea typeface="ＭＳ Ｐゴシック" charset="-128"/>
            </a:endParaRPr>
          </a:p>
        </p:txBody>
      </p:sp>
      <p:sp>
        <p:nvSpPr>
          <p:cNvPr id="2057" name="Text Box 12"/>
          <p:cNvSpPr txBox="1">
            <a:spLocks noChangeArrowheads="1"/>
          </p:cNvSpPr>
          <p:nvPr/>
        </p:nvSpPr>
        <p:spPr bwMode="auto">
          <a:xfrm>
            <a:off x="4021138" y="3057525"/>
            <a:ext cx="2071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sv-SE" altLang="sv-SE" sz="1800">
                <a:latin typeface="Calibri" panose="020F0502020204030204" pitchFamily="34" charset="0"/>
              </a:rPr>
              <a:t>Vänster leverlob</a:t>
            </a:r>
          </a:p>
        </p:txBody>
      </p:sp>
      <p:sp>
        <p:nvSpPr>
          <p:cNvPr id="2058" name="Line 13"/>
          <p:cNvSpPr>
            <a:spLocks noChangeShapeType="1"/>
          </p:cNvSpPr>
          <p:nvPr/>
        </p:nvSpPr>
        <p:spPr bwMode="auto">
          <a:xfrm flipH="1">
            <a:off x="4211638" y="3414713"/>
            <a:ext cx="387350" cy="37465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cxnSp>
        <p:nvCxnSpPr>
          <p:cNvPr id="13" name="Rak pil 12"/>
          <p:cNvCxnSpPr/>
          <p:nvPr/>
        </p:nvCxnSpPr>
        <p:spPr>
          <a:xfrm flipV="1">
            <a:off x="2139950" y="5057775"/>
            <a:ext cx="504825" cy="11366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Rak pil 14"/>
          <p:cNvCxnSpPr>
            <a:endCxn id="2054" idx="1"/>
          </p:cNvCxnSpPr>
          <p:nvPr/>
        </p:nvCxnSpPr>
        <p:spPr>
          <a:xfrm>
            <a:off x="1276350" y="3770313"/>
            <a:ext cx="501650" cy="1666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13" name="textruta 15"/>
          <p:cNvSpPr txBox="1">
            <a:spLocks noChangeArrowheads="1"/>
          </p:cNvSpPr>
          <p:nvPr/>
        </p:nvSpPr>
        <p:spPr bwMode="auto">
          <a:xfrm>
            <a:off x="6878638" y="2628900"/>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800">
                <a:latin typeface="Calibri" panose="020F0502020204030204" pitchFamily="34" charset="0"/>
              </a:rPr>
              <a:t>Endoskop</a:t>
            </a:r>
          </a:p>
        </p:txBody>
      </p:sp>
      <p:cxnSp>
        <p:nvCxnSpPr>
          <p:cNvPr id="18" name="Rak pil 17"/>
          <p:cNvCxnSpPr>
            <a:stCxn id="51213" idx="2"/>
          </p:cNvCxnSpPr>
          <p:nvPr/>
        </p:nvCxnSpPr>
        <p:spPr>
          <a:xfrm flipH="1">
            <a:off x="7396163" y="2995613"/>
            <a:ext cx="196850" cy="5619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63" name="textruta 18"/>
          <p:cNvSpPr txBox="1">
            <a:spLocks noChangeArrowheads="1"/>
          </p:cNvSpPr>
          <p:nvPr/>
        </p:nvSpPr>
        <p:spPr bwMode="auto">
          <a:xfrm>
            <a:off x="827088" y="1557338"/>
            <a:ext cx="810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2400" b="1"/>
              <a:t>Se</a:t>
            </a:r>
            <a:r>
              <a:rPr lang="sv-SE" altLang="sv-SE" sz="2400"/>
              <a:t> ljuset igenom bukväggen, ”</a:t>
            </a:r>
            <a:r>
              <a:rPr lang="sv-SE" altLang="sv-SE" sz="2400" b="1"/>
              <a:t>se</a:t>
            </a:r>
            <a:r>
              <a:rPr lang="sv-SE" altLang="sv-SE" sz="2400"/>
              <a:t> fingret” i gastroskopet</a:t>
            </a:r>
          </a:p>
        </p:txBody>
      </p:sp>
      <p:cxnSp>
        <p:nvCxnSpPr>
          <p:cNvPr id="20" name="Rak pil 19"/>
          <p:cNvCxnSpPr>
            <a:stCxn id="2063" idx="2"/>
          </p:cNvCxnSpPr>
          <p:nvPr/>
        </p:nvCxnSpPr>
        <p:spPr>
          <a:xfrm flipH="1">
            <a:off x="2987675" y="2014538"/>
            <a:ext cx="1892300" cy="17748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57"/>
                                        </p:tgtEl>
                                        <p:attrNameLst>
                                          <p:attrName>style.visibility</p:attrName>
                                        </p:attrNameLst>
                                      </p:cBhvr>
                                      <p:to>
                                        <p:strVal val="visible"/>
                                      </p:to>
                                    </p:set>
                                    <p:animEffect transition="in" filter="fade">
                                      <p:cBhvr>
                                        <p:cTn id="15" dur="500"/>
                                        <p:tgtEl>
                                          <p:spTgt spid="2057"/>
                                        </p:tgtEl>
                                      </p:cBhvr>
                                    </p:animEffect>
                                  </p:childTnLst>
                                </p:cTn>
                              </p:par>
                              <p:par>
                                <p:cTn id="16" presetID="10" presetClass="entr" presetSubtype="0" fill="hold" nodeType="with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fade">
                                      <p:cBhvr>
                                        <p:cTn id="18" dur="500"/>
                                        <p:tgtEl>
                                          <p:spTgt spid="205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fade">
                                      <p:cBhvr>
                                        <p:cTn id="24" dur="500"/>
                                        <p:tgtEl>
                                          <p:spTgt spid="205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55"/>
                                        </p:tgtEl>
                                        <p:attrNameLst>
                                          <p:attrName>style.visibility</p:attrName>
                                        </p:attrNameLst>
                                      </p:cBhvr>
                                      <p:to>
                                        <p:strVal val="visible"/>
                                      </p:to>
                                    </p:set>
                                    <p:animEffect transition="in" filter="fade">
                                      <p:cBhvr>
                                        <p:cTn id="30" dur="500"/>
                                        <p:tgtEl>
                                          <p:spTgt spid="205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63"/>
                                        </p:tgtEl>
                                        <p:attrNameLst>
                                          <p:attrName>style.visibility</p:attrName>
                                        </p:attrNameLst>
                                      </p:cBhvr>
                                      <p:to>
                                        <p:strVal val="visible"/>
                                      </p:to>
                                    </p:set>
                                    <p:animEffect transition="in" filter="fade">
                                      <p:cBhvr>
                                        <p:cTn id="35" dur="500"/>
                                        <p:tgtEl>
                                          <p:spTgt spid="2063"/>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animBg="1"/>
      <p:bldP spid="2055" grpId="0"/>
      <p:bldP spid="9" grpId="0" animBg="1"/>
      <p:bldP spid="2057" grpId="0"/>
      <p:bldP spid="206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ubrik 1"/>
          <p:cNvSpPr>
            <a:spLocks noGrp="1"/>
          </p:cNvSpPr>
          <p:nvPr>
            <p:ph type="title"/>
          </p:nvPr>
        </p:nvSpPr>
        <p:spPr>
          <a:xfrm>
            <a:off x="468313" y="188913"/>
            <a:ext cx="8229600" cy="1139825"/>
          </a:xfrm>
        </p:spPr>
        <p:txBody>
          <a:bodyPr/>
          <a:lstStyle/>
          <a:p>
            <a:r>
              <a:rPr lang="sv-SE" altLang="sv-SE"/>
              <a:t>PEG</a:t>
            </a:r>
          </a:p>
        </p:txBody>
      </p:sp>
      <p:sp>
        <p:nvSpPr>
          <p:cNvPr id="53251"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4B7BCA4F-654A-4AB0-BDE9-2A8D3152833B}" type="datetime1">
              <a:rPr lang="sv-SE" altLang="sv-SE" sz="1000" smtClean="0"/>
              <a:pPr>
                <a:spcBef>
                  <a:spcPct val="0"/>
                </a:spcBef>
                <a:buClrTx/>
                <a:buSzTx/>
                <a:buFontTx/>
                <a:buNone/>
              </a:pPr>
              <a:t>2022-10-31</a:t>
            </a:fld>
            <a:endParaRPr lang="sv-SE" altLang="sv-SE" sz="1000"/>
          </a:p>
        </p:txBody>
      </p:sp>
      <p:sp>
        <p:nvSpPr>
          <p:cNvPr id="53252"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graphicFrame>
        <p:nvGraphicFramePr>
          <p:cNvPr id="53253" name="Object 4"/>
          <p:cNvGraphicFramePr>
            <a:graphicFrameLocks noChangeAspect="1"/>
          </p:cNvGraphicFramePr>
          <p:nvPr/>
        </p:nvGraphicFramePr>
        <p:xfrm>
          <a:off x="1187450" y="2133600"/>
          <a:ext cx="2789238" cy="1812925"/>
        </p:xfrm>
        <a:graphic>
          <a:graphicData uri="http://schemas.openxmlformats.org/presentationml/2006/ole">
            <mc:AlternateContent xmlns:mc="http://schemas.openxmlformats.org/markup-compatibility/2006">
              <mc:Choice xmlns:v="urn:schemas-microsoft-com:vml" Requires="v">
                <p:oleObj name="Bitmappsbild" r:id="rId2" imgW="4544059" imgH="3657143" progId="PBrush">
                  <p:embed/>
                </p:oleObj>
              </mc:Choice>
              <mc:Fallback>
                <p:oleObj name="Bitmappsbild" r:id="rId2" imgW="4544059" imgH="3657143" progId="PBrush">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l="5626" t="66797" r="51572" b="1692"/>
                      <a:stretch>
                        <a:fillRect/>
                      </a:stretch>
                    </p:blipFill>
                    <p:spPr bwMode="auto">
                      <a:xfrm>
                        <a:off x="1187450" y="2133600"/>
                        <a:ext cx="2789238"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20"/>
          <p:cNvGraphicFramePr>
            <a:graphicFrameLocks noChangeAspect="1"/>
          </p:cNvGraphicFramePr>
          <p:nvPr/>
        </p:nvGraphicFramePr>
        <p:xfrm>
          <a:off x="1116013" y="4292600"/>
          <a:ext cx="2862262" cy="1812925"/>
        </p:xfrm>
        <a:graphic>
          <a:graphicData uri="http://schemas.openxmlformats.org/presentationml/2006/ole">
            <mc:AlternateContent xmlns:mc="http://schemas.openxmlformats.org/markup-compatibility/2006">
              <mc:Choice xmlns:v="urn:schemas-microsoft-com:vml" Requires="v">
                <p:oleObj name="Bitmappsbild" r:id="rId4" imgW="4544059" imgH="3657143" progId="PBrush">
                  <p:embed/>
                </p:oleObj>
              </mc:Choice>
              <mc:Fallback>
                <p:oleObj name="Bitmappsbild" r:id="rId4" imgW="4544059" imgH="3657143" progId="PBrush">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l="57932" b="68620"/>
                      <a:stretch>
                        <a:fillRect/>
                      </a:stretch>
                    </p:blipFill>
                    <p:spPr bwMode="auto">
                      <a:xfrm>
                        <a:off x="1116013" y="4292600"/>
                        <a:ext cx="2862262"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8"/>
          <p:cNvGraphicFramePr>
            <a:graphicFrameLocks noChangeAspect="1"/>
          </p:cNvGraphicFramePr>
          <p:nvPr/>
        </p:nvGraphicFramePr>
        <p:xfrm>
          <a:off x="5219700" y="2133600"/>
          <a:ext cx="2879725" cy="1698625"/>
        </p:xfrm>
        <a:graphic>
          <a:graphicData uri="http://schemas.openxmlformats.org/presentationml/2006/ole">
            <mc:AlternateContent xmlns:mc="http://schemas.openxmlformats.org/markup-compatibility/2006">
              <mc:Choice xmlns:v="urn:schemas-microsoft-com:vml" Requires="v">
                <p:oleObj name="Bitmappsbild" r:id="rId5" imgW="4544059" imgH="3657143" progId="PBrush">
                  <p:embed/>
                </p:oleObj>
              </mc:Choice>
              <mc:Fallback>
                <p:oleObj name="Bitmappsbild" r:id="rId5" imgW="4544059" imgH="3657143" progId="PBrush">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l="57932" t="32994" b="37154"/>
                      <a:stretch>
                        <a:fillRect/>
                      </a:stretch>
                    </p:blipFill>
                    <p:spPr bwMode="auto">
                      <a:xfrm>
                        <a:off x="5219700" y="2133600"/>
                        <a:ext cx="2879725"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22"/>
          <p:cNvGraphicFramePr>
            <a:graphicFrameLocks noChangeAspect="1"/>
          </p:cNvGraphicFramePr>
          <p:nvPr/>
        </p:nvGraphicFramePr>
        <p:xfrm>
          <a:off x="5219700" y="4365625"/>
          <a:ext cx="2862263" cy="1741488"/>
        </p:xfrm>
        <a:graphic>
          <a:graphicData uri="http://schemas.openxmlformats.org/presentationml/2006/ole">
            <mc:AlternateContent xmlns:mc="http://schemas.openxmlformats.org/markup-compatibility/2006">
              <mc:Choice xmlns:v="urn:schemas-microsoft-com:vml" Requires="v">
                <p:oleObj name="Bitmappsbild" r:id="rId6" imgW="4544059" imgH="3657143" progId="PBrush">
                  <p:embed/>
                </p:oleObj>
              </mc:Choice>
              <mc:Fallback>
                <p:oleObj name="Bitmappsbild" r:id="rId6" imgW="4544059" imgH="3657143" progId="PBrush">
                  <p:embed/>
                  <p:pic>
                    <p:nvPicPr>
                      <p:cNvPr id="0" name="Object 22"/>
                      <p:cNvPicPr>
                        <a:picLocks noChangeAspect="1" noChangeArrowheads="1"/>
                      </p:cNvPicPr>
                      <p:nvPr/>
                    </p:nvPicPr>
                    <p:blipFill>
                      <a:blip r:embed="rId3">
                        <a:extLst>
                          <a:ext uri="{28A0092B-C50C-407E-A947-70E740481C1C}">
                            <a14:useLocalDpi xmlns:a14="http://schemas.microsoft.com/office/drawing/2010/main" val="0"/>
                          </a:ext>
                        </a:extLst>
                      </a:blip>
                      <a:srcRect l="57932" t="64844"/>
                      <a:stretch>
                        <a:fillRect/>
                      </a:stretch>
                    </p:blipFill>
                    <p:spPr bwMode="auto">
                      <a:xfrm>
                        <a:off x="5219700" y="4365625"/>
                        <a:ext cx="2862263"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7" name="Text Box 24"/>
          <p:cNvSpPr txBox="1">
            <a:spLocks noChangeArrowheads="1"/>
          </p:cNvSpPr>
          <p:nvPr/>
        </p:nvSpPr>
        <p:spPr bwMode="auto">
          <a:xfrm>
            <a:off x="1835150" y="1484313"/>
            <a:ext cx="6054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sv-SE" altLang="sv-SE" b="1">
                <a:latin typeface="Arial" panose="020B0604020202020204" pitchFamily="34" charset="0"/>
              </a:rPr>
              <a:t>Pull, Push eller Introducer- PEG ?</a:t>
            </a:r>
          </a:p>
        </p:txBody>
      </p:sp>
      <p:sp>
        <p:nvSpPr>
          <p:cNvPr id="53258" name="textruta 9"/>
          <p:cNvSpPr txBox="1">
            <a:spLocks noChangeArrowheads="1"/>
          </p:cNvSpPr>
          <p:nvPr/>
        </p:nvSpPr>
        <p:spPr bwMode="auto">
          <a:xfrm>
            <a:off x="250825" y="2276475"/>
            <a:ext cx="1225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600">
                <a:latin typeface="Arial" panose="020B0604020202020204" pitchFamily="34" charset="0"/>
                <a:cs typeface="Arial" panose="020B0604020202020204" pitchFamily="34" charset="0"/>
              </a:rPr>
              <a:t>5 cm nål</a:t>
            </a:r>
          </a:p>
        </p:txBody>
      </p:sp>
      <p:cxnSp>
        <p:nvCxnSpPr>
          <p:cNvPr id="12" name="Rak pil 11"/>
          <p:cNvCxnSpPr>
            <a:endCxn id="53258" idx="3"/>
          </p:cNvCxnSpPr>
          <p:nvPr/>
        </p:nvCxnSpPr>
        <p:spPr>
          <a:xfrm>
            <a:off x="1181100" y="2441575"/>
            <a:ext cx="295275" cy="47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68313" y="260350"/>
            <a:ext cx="8567737" cy="1143000"/>
          </a:xfrm>
        </p:spPr>
        <p:txBody>
          <a:bodyPr/>
          <a:lstStyle/>
          <a:p>
            <a:r>
              <a:rPr lang="sv-SE" altLang="sv-SE"/>
              <a:t>PEG ”</a:t>
            </a:r>
            <a:r>
              <a:rPr lang="sv-SE" altLang="sv-SE" b="1"/>
              <a:t>Introducer</a:t>
            </a:r>
            <a:r>
              <a:rPr lang="sv-SE" altLang="sv-SE"/>
              <a:t>” PEG enl </a:t>
            </a:r>
            <a:r>
              <a:rPr lang="sv-SE" altLang="sv-SE" b="1"/>
              <a:t>Russell</a:t>
            </a:r>
            <a:endParaRPr lang="sv-SE" altLang="sv-SE">
              <a:latin typeface="Arial" panose="020B0604020202020204" pitchFamily="34" charset="0"/>
            </a:endParaRPr>
          </a:p>
        </p:txBody>
      </p:sp>
      <p:pic>
        <p:nvPicPr>
          <p:cNvPr id="54275" name="Picture 5" descr="0159-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060575"/>
            <a:ext cx="5400675"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ruta 4"/>
          <p:cNvSpPr txBox="1">
            <a:spLocks noChangeArrowheads="1"/>
          </p:cNvSpPr>
          <p:nvPr/>
        </p:nvSpPr>
        <p:spPr bwMode="auto">
          <a:xfrm>
            <a:off x="5075238" y="2133600"/>
            <a:ext cx="2500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800">
                <a:latin typeface="Calibri" panose="020F0502020204030204" pitchFamily="34" charset="0"/>
              </a:rPr>
              <a:t>Förankringssuturer</a:t>
            </a:r>
          </a:p>
        </p:txBody>
      </p:sp>
      <p:sp>
        <p:nvSpPr>
          <p:cNvPr id="54277" name="textruta 5"/>
          <p:cNvSpPr txBox="1">
            <a:spLocks noChangeArrowheads="1"/>
          </p:cNvSpPr>
          <p:nvPr/>
        </p:nvSpPr>
        <p:spPr bwMode="auto">
          <a:xfrm>
            <a:off x="827088" y="6021388"/>
            <a:ext cx="3779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1800">
                <a:latin typeface="Calibri" panose="020F0502020204030204" pitchFamily="34" charset="0"/>
              </a:rPr>
              <a:t>”Seldinger” teknik med successiv dilatation</a:t>
            </a:r>
          </a:p>
        </p:txBody>
      </p:sp>
      <p:cxnSp>
        <p:nvCxnSpPr>
          <p:cNvPr id="54278" name="Rak pil 7"/>
          <p:cNvCxnSpPr>
            <a:cxnSpLocks noChangeShapeType="1"/>
          </p:cNvCxnSpPr>
          <p:nvPr/>
        </p:nvCxnSpPr>
        <p:spPr bwMode="auto">
          <a:xfrm flipH="1">
            <a:off x="5292725" y="2565400"/>
            <a:ext cx="1150938" cy="2592388"/>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4279" name="Rak pil 9"/>
          <p:cNvCxnSpPr>
            <a:cxnSpLocks noChangeShapeType="1"/>
          </p:cNvCxnSpPr>
          <p:nvPr/>
        </p:nvCxnSpPr>
        <p:spPr bwMode="auto">
          <a:xfrm flipH="1">
            <a:off x="5435600" y="2587625"/>
            <a:ext cx="693738" cy="1489075"/>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4280" name="Freeform 11"/>
          <p:cNvSpPr>
            <a:spLocks/>
          </p:cNvSpPr>
          <p:nvPr/>
        </p:nvSpPr>
        <p:spPr bwMode="auto">
          <a:xfrm>
            <a:off x="2771775" y="1268413"/>
            <a:ext cx="1103313" cy="1992312"/>
          </a:xfrm>
          <a:custGeom>
            <a:avLst/>
            <a:gdLst>
              <a:gd name="T0" fmla="*/ 0 w 695"/>
              <a:gd name="T1" fmla="*/ 0 h 1255"/>
              <a:gd name="T2" fmla="*/ 2147483646 w 695"/>
              <a:gd name="T3" fmla="*/ 2147483646 h 1255"/>
              <a:gd name="T4" fmla="*/ 2147483646 w 695"/>
              <a:gd name="T5" fmla="*/ 2147483646 h 1255"/>
              <a:gd name="T6" fmla="*/ 2147483646 w 695"/>
              <a:gd name="T7" fmla="*/ 2147483646 h 1255"/>
              <a:gd name="T8" fmla="*/ 2147483646 w 695"/>
              <a:gd name="T9" fmla="*/ 2147483646 h 1255"/>
              <a:gd name="T10" fmla="*/ 2147483646 w 695"/>
              <a:gd name="T11" fmla="*/ 2147483646 h 1255"/>
              <a:gd name="T12" fmla="*/ 2147483646 w 695"/>
              <a:gd name="T13" fmla="*/ 2147483646 h 1255"/>
              <a:gd name="T14" fmla="*/ 2147483646 w 695"/>
              <a:gd name="T15" fmla="*/ 2147483646 h 1255"/>
              <a:gd name="T16" fmla="*/ 2147483646 w 695"/>
              <a:gd name="T17" fmla="*/ 2147483646 h 1255"/>
              <a:gd name="T18" fmla="*/ 2147483646 w 695"/>
              <a:gd name="T19" fmla="*/ 2147483646 h 1255"/>
              <a:gd name="T20" fmla="*/ 2147483646 w 695"/>
              <a:gd name="T21" fmla="*/ 2147483646 h 1255"/>
              <a:gd name="T22" fmla="*/ 2147483646 w 695"/>
              <a:gd name="T23" fmla="*/ 2147483646 h 1255"/>
              <a:gd name="T24" fmla="*/ 2147483646 w 695"/>
              <a:gd name="T25" fmla="*/ 0 h 12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5"/>
              <a:gd name="T40" fmla="*/ 0 h 1255"/>
              <a:gd name="T41" fmla="*/ 695 w 695"/>
              <a:gd name="T42" fmla="*/ 1255 h 12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5" h="1255">
                <a:moveTo>
                  <a:pt x="0" y="0"/>
                </a:moveTo>
                <a:cubicBezTo>
                  <a:pt x="68" y="242"/>
                  <a:pt x="136" y="484"/>
                  <a:pt x="227" y="681"/>
                </a:cubicBezTo>
                <a:cubicBezTo>
                  <a:pt x="318" y="878"/>
                  <a:pt x="469" y="1105"/>
                  <a:pt x="544" y="1180"/>
                </a:cubicBezTo>
                <a:cubicBezTo>
                  <a:pt x="619" y="1255"/>
                  <a:pt x="665" y="1149"/>
                  <a:pt x="680" y="1134"/>
                </a:cubicBezTo>
                <a:cubicBezTo>
                  <a:pt x="695" y="1119"/>
                  <a:pt x="650" y="1089"/>
                  <a:pt x="635" y="1089"/>
                </a:cubicBezTo>
                <a:cubicBezTo>
                  <a:pt x="620" y="1089"/>
                  <a:pt x="597" y="1119"/>
                  <a:pt x="590" y="1134"/>
                </a:cubicBezTo>
                <a:cubicBezTo>
                  <a:pt x="583" y="1149"/>
                  <a:pt x="583" y="1165"/>
                  <a:pt x="590" y="1180"/>
                </a:cubicBezTo>
                <a:cubicBezTo>
                  <a:pt x="597" y="1195"/>
                  <a:pt x="620" y="1240"/>
                  <a:pt x="635" y="1225"/>
                </a:cubicBezTo>
                <a:cubicBezTo>
                  <a:pt x="650" y="1210"/>
                  <a:pt x="695" y="1134"/>
                  <a:pt x="680" y="1089"/>
                </a:cubicBezTo>
                <a:cubicBezTo>
                  <a:pt x="665" y="1044"/>
                  <a:pt x="589" y="1013"/>
                  <a:pt x="544" y="953"/>
                </a:cubicBezTo>
                <a:cubicBezTo>
                  <a:pt x="499" y="893"/>
                  <a:pt x="461" y="832"/>
                  <a:pt x="408" y="726"/>
                </a:cubicBezTo>
                <a:cubicBezTo>
                  <a:pt x="355" y="620"/>
                  <a:pt x="272" y="439"/>
                  <a:pt x="227" y="318"/>
                </a:cubicBezTo>
                <a:cubicBezTo>
                  <a:pt x="182" y="197"/>
                  <a:pt x="151" y="53"/>
                  <a:pt x="136" y="0"/>
                </a:cubicBezTo>
              </a:path>
            </a:pathLst>
          </a:custGeom>
          <a:solidFill>
            <a:schemeClr val="tx1"/>
          </a:solidFill>
          <a:ln w="25400">
            <a:solidFill>
              <a:schemeClr val="tx1"/>
            </a:solidFill>
            <a:round/>
            <a:headEnd/>
            <a:tailEnd/>
          </a:ln>
        </p:spPr>
        <p:txBody>
          <a:bodyPr/>
          <a:lstStyle/>
          <a:p>
            <a:endParaRPr lang="sv-SE"/>
          </a:p>
        </p:txBody>
      </p:sp>
      <p:sp>
        <p:nvSpPr>
          <p:cNvPr id="54281" name="Line 14"/>
          <p:cNvSpPr>
            <a:spLocks noChangeShapeType="1"/>
          </p:cNvSpPr>
          <p:nvPr/>
        </p:nvSpPr>
        <p:spPr bwMode="auto">
          <a:xfrm>
            <a:off x="3722688" y="3144838"/>
            <a:ext cx="0" cy="719137"/>
          </a:xfrm>
          <a:prstGeom prst="line">
            <a:avLst/>
          </a:prstGeom>
          <a:noFill/>
          <a:ln w="22225">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sv-SE"/>
          </a:p>
        </p:txBody>
      </p:sp>
      <p:sp>
        <p:nvSpPr>
          <p:cNvPr id="54282" name="Line 15"/>
          <p:cNvSpPr>
            <a:spLocks noChangeShapeType="1"/>
          </p:cNvSpPr>
          <p:nvPr/>
        </p:nvSpPr>
        <p:spPr bwMode="auto">
          <a:xfrm>
            <a:off x="3825875" y="3198813"/>
            <a:ext cx="400050" cy="738187"/>
          </a:xfrm>
          <a:prstGeom prst="line">
            <a:avLst/>
          </a:prstGeom>
          <a:noFill/>
          <a:ln w="22225">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sv-SE"/>
          </a:p>
        </p:txBody>
      </p:sp>
      <p:sp>
        <p:nvSpPr>
          <p:cNvPr id="54283" name="Line 16"/>
          <p:cNvSpPr>
            <a:spLocks noChangeShapeType="1"/>
          </p:cNvSpPr>
          <p:nvPr/>
        </p:nvSpPr>
        <p:spPr bwMode="auto">
          <a:xfrm>
            <a:off x="3865563" y="3071813"/>
            <a:ext cx="647700" cy="360362"/>
          </a:xfrm>
          <a:prstGeom prst="line">
            <a:avLst/>
          </a:prstGeom>
          <a:noFill/>
          <a:ln w="22225">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sv-S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ubrik 1"/>
          <p:cNvSpPr>
            <a:spLocks noGrp="1"/>
          </p:cNvSpPr>
          <p:nvPr>
            <p:ph type="title"/>
          </p:nvPr>
        </p:nvSpPr>
        <p:spPr/>
        <p:txBody>
          <a:bodyPr/>
          <a:lstStyle/>
          <a:p>
            <a:r>
              <a:rPr lang="sv-SE" altLang="sv-SE"/>
              <a:t>PEG    allmänna frågor</a:t>
            </a:r>
          </a:p>
        </p:txBody>
      </p:sp>
      <p:sp>
        <p:nvSpPr>
          <p:cNvPr id="57347" name="Platshållare för innehåll 2"/>
          <p:cNvSpPr>
            <a:spLocks noGrp="1"/>
          </p:cNvSpPr>
          <p:nvPr>
            <p:ph idx="1"/>
          </p:nvPr>
        </p:nvSpPr>
        <p:spPr>
          <a:xfrm>
            <a:off x="684213" y="1844675"/>
            <a:ext cx="8229600" cy="3887788"/>
          </a:xfrm>
        </p:spPr>
        <p:txBody>
          <a:bodyPr/>
          <a:lstStyle/>
          <a:p>
            <a:r>
              <a:rPr lang="sv-SE" altLang="sv-SE"/>
              <a:t>Antibiotikaprofylax ?</a:t>
            </a:r>
          </a:p>
          <a:p>
            <a:r>
              <a:rPr lang="sv-SE" altLang="sv-SE"/>
              <a:t>När kan matning påbörjas ?</a:t>
            </a:r>
          </a:p>
          <a:p>
            <a:r>
              <a:rPr lang="sv-SE" altLang="sv-SE"/>
              <a:t>Skötsel ?</a:t>
            </a:r>
          </a:p>
          <a:p>
            <a:r>
              <a:rPr lang="sv-SE" altLang="sv-SE"/>
              <a:t>Uppföljning ?</a:t>
            </a:r>
          </a:p>
          <a:p>
            <a:r>
              <a:rPr lang="sv-SE" altLang="sv-SE"/>
              <a:t>Vad göra om katetern åker ut ?</a:t>
            </a:r>
          </a:p>
          <a:p>
            <a:r>
              <a:rPr lang="sv-SE" altLang="sv-SE"/>
              <a:t>Hur ofta ska den bytas ?</a:t>
            </a:r>
          </a:p>
          <a:p>
            <a:r>
              <a:rPr lang="sv-SE" altLang="sv-SE"/>
              <a:t>Hur snabbt kan man ta bort katetern ?</a:t>
            </a:r>
          </a:p>
          <a:p>
            <a:r>
              <a:rPr lang="sv-SE" altLang="sv-SE"/>
              <a:t>Etiska ställningstaganden ?</a:t>
            </a:r>
          </a:p>
        </p:txBody>
      </p:sp>
      <p:sp>
        <p:nvSpPr>
          <p:cNvPr id="55300"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84A290A6-E26D-414E-82E6-6045715E68E8}" type="datetime1">
              <a:rPr lang="sv-SE" altLang="sv-SE" sz="1000" smtClean="0"/>
              <a:pPr>
                <a:spcBef>
                  <a:spcPct val="0"/>
                </a:spcBef>
                <a:buClrTx/>
                <a:buSzTx/>
                <a:buFontTx/>
                <a:buNone/>
              </a:pPr>
              <a:t>2022-10-31</a:t>
            </a:fld>
            <a:endParaRPr lang="sv-SE" altLang="sv-SE" sz="1000"/>
          </a:p>
        </p:txBody>
      </p:sp>
      <p:sp>
        <p:nvSpPr>
          <p:cNvPr id="55301"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fade">
                                      <p:cBhvr>
                                        <p:cTn id="7" dur="500"/>
                                        <p:tgtEl>
                                          <p:spTgt spid="573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fade">
                                      <p:cBhvr>
                                        <p:cTn id="12" dur="500"/>
                                        <p:tgtEl>
                                          <p:spTgt spid="573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Effect transition="in" filter="fade">
                                      <p:cBhvr>
                                        <p:cTn id="17" dur="500"/>
                                        <p:tgtEl>
                                          <p:spTgt spid="573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Effect transition="in" filter="fade">
                                      <p:cBhvr>
                                        <p:cTn id="22" dur="500"/>
                                        <p:tgtEl>
                                          <p:spTgt spid="573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Effect transition="in" filter="fade">
                                      <p:cBhvr>
                                        <p:cTn id="27" dur="500"/>
                                        <p:tgtEl>
                                          <p:spTgt spid="5734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7347">
                                            <p:txEl>
                                              <p:pRg st="6" end="6"/>
                                            </p:txEl>
                                          </p:spTgt>
                                        </p:tgtEl>
                                        <p:attrNameLst>
                                          <p:attrName>style.visibility</p:attrName>
                                        </p:attrNameLst>
                                      </p:cBhvr>
                                      <p:to>
                                        <p:strVal val="visible"/>
                                      </p:to>
                                    </p:set>
                                    <p:animEffect transition="in" filter="fade">
                                      <p:cBhvr>
                                        <p:cTn id="32" dur="500"/>
                                        <p:tgtEl>
                                          <p:spTgt spid="5734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7347">
                                            <p:txEl>
                                              <p:pRg st="7" end="7"/>
                                            </p:txEl>
                                          </p:spTgt>
                                        </p:tgtEl>
                                        <p:attrNameLst>
                                          <p:attrName>style.visibility</p:attrName>
                                        </p:attrNameLst>
                                      </p:cBhvr>
                                      <p:to>
                                        <p:strVal val="visible"/>
                                      </p:to>
                                    </p:set>
                                    <p:animEffect transition="in" filter="fade">
                                      <p:cBhvr>
                                        <p:cTn id="37" dur="500"/>
                                        <p:tgtEl>
                                          <p:spTgt spid="573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ubrik 1"/>
          <p:cNvSpPr>
            <a:spLocks noGrp="1"/>
          </p:cNvSpPr>
          <p:nvPr>
            <p:ph type="title"/>
          </p:nvPr>
        </p:nvSpPr>
        <p:spPr>
          <a:xfrm>
            <a:off x="539750" y="260350"/>
            <a:ext cx="8229600" cy="1139825"/>
          </a:xfrm>
        </p:spPr>
        <p:txBody>
          <a:bodyPr/>
          <a:lstStyle/>
          <a:p>
            <a:r>
              <a:rPr lang="sv-SE" altLang="sv-SE"/>
              <a:t>PEG    efter inläggning</a:t>
            </a:r>
          </a:p>
        </p:txBody>
      </p:sp>
      <p:sp>
        <p:nvSpPr>
          <p:cNvPr id="56323" name="Platshållare för innehåll 2"/>
          <p:cNvSpPr>
            <a:spLocks noGrp="1"/>
          </p:cNvSpPr>
          <p:nvPr>
            <p:ph idx="1"/>
          </p:nvPr>
        </p:nvSpPr>
        <p:spPr>
          <a:xfrm>
            <a:off x="684213" y="1844675"/>
            <a:ext cx="8229600" cy="4105275"/>
          </a:xfrm>
        </p:spPr>
        <p:txBody>
          <a:bodyPr/>
          <a:lstStyle/>
          <a:p>
            <a:r>
              <a:rPr lang="sv-SE" altLang="sv-SE" sz="2400">
                <a:latin typeface="Arial" panose="020B0604020202020204" pitchFamily="34" charset="0"/>
                <a:cs typeface="Arial" panose="020B0604020202020204" pitchFamily="34" charset="0"/>
              </a:rPr>
              <a:t>PEG´en kan användas efter 2 timmar</a:t>
            </a:r>
          </a:p>
          <a:p>
            <a:r>
              <a:rPr lang="sv-SE" altLang="sv-SE" sz="2400">
                <a:latin typeface="Arial" panose="020B0604020202020204" pitchFamily="34" charset="0"/>
                <a:cs typeface="Arial" panose="020B0604020202020204" pitchFamily="34" charset="0"/>
              </a:rPr>
              <a:t>Informationsskrift med:</a:t>
            </a:r>
          </a:p>
          <a:p>
            <a:pPr lvl="1"/>
            <a:r>
              <a:rPr lang="sv-SE" altLang="sv-SE">
                <a:latin typeface="Arial" panose="020B0604020202020204" pitchFamily="34" charset="0"/>
                <a:cs typeface="Arial" panose="020B0604020202020204" pitchFamily="34" charset="0"/>
              </a:rPr>
              <a:t>Vilken PEG som lagts in  (+ måttet vid hudytan?)</a:t>
            </a:r>
          </a:p>
          <a:p>
            <a:pPr lvl="1"/>
            <a:r>
              <a:rPr lang="sv-SE" altLang="sv-SE">
                <a:latin typeface="Arial" panose="020B0604020202020204" pitchFamily="34" charset="0"/>
                <a:cs typeface="Arial" panose="020B0604020202020204" pitchFamily="34" charset="0"/>
              </a:rPr>
              <a:t>Hur det tekniskt har gått till</a:t>
            </a:r>
          </a:p>
          <a:p>
            <a:pPr lvl="1"/>
            <a:r>
              <a:rPr lang="sv-SE" altLang="sv-SE">
                <a:latin typeface="Arial" panose="020B0604020202020204" pitchFamily="34" charset="0"/>
                <a:cs typeface="Arial" panose="020B0604020202020204" pitchFamily="34" charset="0"/>
              </a:rPr>
              <a:t>Hur gastrostomin ska skötas och användas</a:t>
            </a:r>
          </a:p>
          <a:p>
            <a:pPr lvl="1"/>
            <a:r>
              <a:rPr lang="sv-SE" altLang="sv-SE">
                <a:latin typeface="Arial" panose="020B0604020202020204" pitchFamily="34" charset="0"/>
                <a:cs typeface="Arial" panose="020B0604020202020204" pitchFamily="34" charset="0"/>
              </a:rPr>
              <a:t>De vanligaste komplikationerna och hur de avhjälps</a:t>
            </a:r>
          </a:p>
          <a:p>
            <a:pPr lvl="1"/>
            <a:r>
              <a:rPr lang="sv-SE" altLang="sv-SE">
                <a:latin typeface="Arial" panose="020B0604020202020204" pitchFamily="34" charset="0"/>
                <a:cs typeface="Arial" panose="020B0604020202020204" pitchFamily="34" charset="0"/>
              </a:rPr>
              <a:t>Vart man ska ringa om hjälp behövs</a:t>
            </a:r>
          </a:p>
          <a:p>
            <a:pPr lvl="1"/>
            <a:r>
              <a:rPr lang="sv-SE" altLang="sv-SE">
                <a:latin typeface="Arial" panose="020B0604020202020204" pitchFamily="34" charset="0"/>
                <a:cs typeface="Arial" panose="020B0604020202020204" pitchFamily="34" charset="0"/>
              </a:rPr>
              <a:t>Nutritionsråd, möjlighet för dietistkontakt</a:t>
            </a:r>
          </a:p>
          <a:p>
            <a:r>
              <a:rPr lang="sv-SE" altLang="sv-SE" sz="2400">
                <a:latin typeface="Arial" panose="020B0604020202020204" pitchFamily="34" charset="0"/>
                <a:cs typeface="Arial" panose="020B0604020202020204" pitchFamily="34" charset="0"/>
              </a:rPr>
              <a:t>Datum för återbesök</a:t>
            </a:r>
          </a:p>
          <a:p>
            <a:endParaRPr lang="sv-SE" altLang="sv-SE"/>
          </a:p>
        </p:txBody>
      </p:sp>
      <p:sp>
        <p:nvSpPr>
          <p:cNvPr id="56324"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B6DC3DFD-85BA-4045-AECE-0D163A08CEB9}" type="datetime1">
              <a:rPr lang="sv-SE" altLang="sv-SE" sz="1000" smtClean="0"/>
              <a:pPr>
                <a:spcBef>
                  <a:spcPct val="0"/>
                </a:spcBef>
                <a:buClrTx/>
                <a:buSzTx/>
                <a:buFontTx/>
                <a:buNone/>
              </a:pPr>
              <a:t>2022-10-31</a:t>
            </a:fld>
            <a:endParaRPr lang="sv-SE" altLang="sv-SE" sz="1000"/>
          </a:p>
        </p:txBody>
      </p:sp>
      <p:sp>
        <p:nvSpPr>
          <p:cNvPr id="56325"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sv-SE" altLang="sv-SE"/>
              <a:t>Indikationer för gastroskopi</a:t>
            </a:r>
          </a:p>
        </p:txBody>
      </p:sp>
      <p:sp>
        <p:nvSpPr>
          <p:cNvPr id="10243" name="Rectangle 3"/>
          <p:cNvSpPr>
            <a:spLocks noGrp="1" noChangeArrowheads="1"/>
          </p:cNvSpPr>
          <p:nvPr>
            <p:ph type="body" idx="1"/>
          </p:nvPr>
        </p:nvSpPr>
        <p:spPr>
          <a:xfrm>
            <a:off x="468313" y="1844675"/>
            <a:ext cx="8229600" cy="4530725"/>
          </a:xfrm>
        </p:spPr>
        <p:txBody>
          <a:bodyPr/>
          <a:lstStyle/>
          <a:p>
            <a:pPr eaLnBrk="1" hangingPunct="1">
              <a:buFontTx/>
              <a:buNone/>
            </a:pPr>
            <a:r>
              <a:rPr lang="sv-SE" altLang="sv-SE" b="1"/>
              <a:t>Absoluta indikationer (forts):</a:t>
            </a:r>
          </a:p>
          <a:p>
            <a:pPr eaLnBrk="1" hangingPunct="1">
              <a:buFontTx/>
              <a:buNone/>
            </a:pPr>
            <a:r>
              <a:rPr lang="sv-SE" altLang="sv-SE"/>
              <a:t>- Preoperativ bedömning</a:t>
            </a:r>
          </a:p>
          <a:p>
            <a:pPr eaLnBrk="1" hangingPunct="1">
              <a:buFontTx/>
              <a:buNone/>
            </a:pPr>
            <a:r>
              <a:rPr lang="sv-SE" altLang="sv-SE"/>
              <a:t>- Samtidiga tecken på malabsorption</a:t>
            </a:r>
          </a:p>
          <a:p>
            <a:pPr eaLnBrk="1" hangingPunct="1">
              <a:buFontTx/>
              <a:buNone/>
            </a:pPr>
            <a:r>
              <a:rPr lang="sv-SE" altLang="sv-SE"/>
              <a:t>- Nytillkomna dyspeptiska besvär hos pat &gt;45 år, eller om tidigare dyspeptiska besvär ändrat karaktär.</a:t>
            </a:r>
          </a:p>
          <a:p>
            <a:pPr eaLnBrk="1" hangingPunct="1">
              <a:buFontTx/>
              <a:buNone/>
            </a:pPr>
            <a:endParaRPr lang="sv-SE" altLang="sv-SE"/>
          </a:p>
        </p:txBody>
      </p:sp>
      <p:sp>
        <p:nvSpPr>
          <p:cNvPr id="10244"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063ED79A-EDCD-4C91-BCAD-CA492C4189D9}" type="datetime1">
              <a:rPr lang="sv-SE" altLang="sv-SE" sz="1000" smtClean="0"/>
              <a:pPr>
                <a:spcBef>
                  <a:spcPct val="0"/>
                </a:spcBef>
                <a:buClrTx/>
                <a:buSzTx/>
                <a:buFontTx/>
                <a:buNone/>
              </a:pPr>
              <a:t>2022-10-31</a:t>
            </a:fld>
            <a:endParaRPr lang="sv-SE" altLang="sv-SE" sz="1000"/>
          </a:p>
        </p:txBody>
      </p:sp>
      <p:sp>
        <p:nvSpPr>
          <p:cNvPr id="10245"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1024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46"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9605DB8F-41D7-4514-B994-B3EF9FB856A2}" type="datetime1">
              <a:rPr lang="sv-SE" altLang="sv-SE" sz="1000" smtClean="0">
                <a:solidFill>
                  <a:schemeClr val="bg1"/>
                </a:solidFill>
              </a:rPr>
              <a:pPr>
                <a:spcBef>
                  <a:spcPct val="0"/>
                </a:spcBef>
                <a:buClrTx/>
                <a:buSzTx/>
                <a:buFontTx/>
                <a:buNone/>
              </a:pPr>
              <a:t>2022-10-31</a:t>
            </a:fld>
            <a:endParaRPr lang="sv-SE" altLang="sv-SE" sz="1000">
              <a:solidFill>
                <a:schemeClr val="bg1"/>
              </a:solidFill>
            </a:endParaRPr>
          </a:p>
        </p:txBody>
      </p:sp>
      <p:sp>
        <p:nvSpPr>
          <p:cNvPr id="57347"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solidFill>
                  <a:schemeClr val="bg1"/>
                </a:solidFill>
              </a:rPr>
              <a:t>KUB - Kurs Svensk Kirurgisk Förening För Övre abdominell Kirurgi</a:t>
            </a:r>
          </a:p>
        </p:txBody>
      </p:sp>
      <p:sp>
        <p:nvSpPr>
          <p:cNvPr id="57348" name="textruta 5"/>
          <p:cNvSpPr txBox="1">
            <a:spLocks noChangeArrowheads="1"/>
          </p:cNvSpPr>
          <p:nvPr/>
        </p:nvSpPr>
        <p:spPr bwMode="auto">
          <a:xfrm>
            <a:off x="3563938" y="3213100"/>
            <a:ext cx="23034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Tx/>
              <a:buNone/>
            </a:pPr>
            <a:r>
              <a:rPr lang="sv-SE" altLang="sv-SE" sz="8800" b="1">
                <a:solidFill>
                  <a:schemeClr val="bg1"/>
                </a:solidFill>
                <a:latin typeface="Mistral" panose="03090702030407020403" pitchFamily="66" charset="0"/>
              </a:rPr>
              <a:t>Tack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sv-SE" altLang="sv-SE"/>
              <a:t>Indikationer för gastroskopi</a:t>
            </a:r>
          </a:p>
        </p:txBody>
      </p:sp>
      <p:sp>
        <p:nvSpPr>
          <p:cNvPr id="11267" name="Rectangle 3"/>
          <p:cNvSpPr>
            <a:spLocks noGrp="1" noChangeArrowheads="1"/>
          </p:cNvSpPr>
          <p:nvPr>
            <p:ph type="body" idx="1"/>
          </p:nvPr>
        </p:nvSpPr>
        <p:spPr>
          <a:xfrm>
            <a:off x="468313" y="1844675"/>
            <a:ext cx="8229600" cy="4530725"/>
          </a:xfrm>
        </p:spPr>
        <p:txBody>
          <a:bodyPr/>
          <a:lstStyle/>
          <a:p>
            <a:pPr eaLnBrk="1" hangingPunct="1">
              <a:buFontTx/>
              <a:buNone/>
            </a:pPr>
            <a:r>
              <a:rPr lang="sv-SE" altLang="sv-SE" b="1"/>
              <a:t>Relativa indikationer:</a:t>
            </a:r>
          </a:p>
          <a:p>
            <a:pPr eaLnBrk="1" hangingPunct="1">
              <a:buFontTx/>
              <a:buNone/>
            </a:pPr>
            <a:r>
              <a:rPr lang="sv-SE" altLang="sv-SE"/>
              <a:t>- Ihållande dyspeptiska besvär hos patient &lt;45 år, i synnerhet vid Hp-positivitet.</a:t>
            </a:r>
          </a:p>
          <a:p>
            <a:pPr eaLnBrk="1" hangingPunct="1">
              <a:buFontTx/>
              <a:buNone/>
            </a:pPr>
            <a:r>
              <a:rPr lang="sv-SE" altLang="sv-SE"/>
              <a:t>- Långvariga refluxbesvär som är refraktära för behandling eller som kräver kontinuerlig behandling</a:t>
            </a:r>
          </a:p>
        </p:txBody>
      </p:sp>
      <p:sp>
        <p:nvSpPr>
          <p:cNvPr id="11268"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92C28832-A2FA-4DFF-88D7-7CDAFCDDD5EC}" type="datetime1">
              <a:rPr lang="sv-SE" altLang="sv-SE" sz="1000" smtClean="0"/>
              <a:pPr>
                <a:spcBef>
                  <a:spcPct val="0"/>
                </a:spcBef>
                <a:buClrTx/>
                <a:buSzTx/>
                <a:buFontTx/>
                <a:buNone/>
              </a:pPr>
              <a:t>2022-10-31</a:t>
            </a:fld>
            <a:endParaRPr lang="sv-SE" altLang="sv-SE" sz="1000"/>
          </a:p>
        </p:txBody>
      </p:sp>
      <p:sp>
        <p:nvSpPr>
          <p:cNvPr id="11269"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1127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sv-SE" altLang="sv-SE"/>
              <a:t>Indikationer för gastroskopi</a:t>
            </a:r>
          </a:p>
        </p:txBody>
      </p:sp>
      <p:sp>
        <p:nvSpPr>
          <p:cNvPr id="12291" name="Rectangle 3"/>
          <p:cNvSpPr>
            <a:spLocks noGrp="1" noChangeArrowheads="1"/>
          </p:cNvSpPr>
          <p:nvPr>
            <p:ph type="body" idx="1"/>
          </p:nvPr>
        </p:nvSpPr>
        <p:spPr>
          <a:xfrm>
            <a:off x="468313" y="1916113"/>
            <a:ext cx="8229600" cy="4530725"/>
          </a:xfrm>
        </p:spPr>
        <p:txBody>
          <a:bodyPr/>
          <a:lstStyle/>
          <a:p>
            <a:pPr eaLnBrk="1" hangingPunct="1">
              <a:buFontTx/>
              <a:buNone/>
            </a:pPr>
            <a:r>
              <a:rPr lang="sv-SE" altLang="sv-SE" b="1"/>
              <a:t>Ej indikationer:</a:t>
            </a:r>
          </a:p>
          <a:p>
            <a:pPr eaLnBrk="1" hangingPunct="1">
              <a:buFontTx/>
              <a:buNone/>
            </a:pPr>
            <a:r>
              <a:rPr lang="sv-SE" altLang="sv-SE"/>
              <a:t>-  Lindriga refluxbesvär</a:t>
            </a:r>
          </a:p>
          <a:p>
            <a:pPr eaLnBrk="1" hangingPunct="1">
              <a:buFontTx/>
              <a:buChar char="-"/>
            </a:pPr>
            <a:r>
              <a:rPr lang="sv-SE" altLang="sv-SE"/>
              <a:t>IBS-symtom</a:t>
            </a:r>
          </a:p>
          <a:p>
            <a:pPr eaLnBrk="1" hangingPunct="1">
              <a:buFontTx/>
              <a:buChar char="-"/>
            </a:pPr>
            <a:r>
              <a:rPr lang="sv-SE" altLang="sv-SE"/>
              <a:t>Dyspeptiska besvär hos Hp negativ person utan NSAID- eller missbruksanamnes</a:t>
            </a:r>
          </a:p>
        </p:txBody>
      </p:sp>
      <p:sp>
        <p:nvSpPr>
          <p:cNvPr id="12292"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59BC6BC4-89AE-4301-89A4-385FE5DB9748}" type="datetime1">
              <a:rPr lang="sv-SE" altLang="sv-SE" sz="1000" smtClean="0"/>
              <a:pPr>
                <a:spcBef>
                  <a:spcPct val="0"/>
                </a:spcBef>
                <a:buClrTx/>
                <a:buSzTx/>
                <a:buFontTx/>
                <a:buNone/>
              </a:pPr>
              <a:t>2022-10-31</a:t>
            </a:fld>
            <a:endParaRPr lang="sv-SE" altLang="sv-SE" sz="1000"/>
          </a:p>
        </p:txBody>
      </p:sp>
      <p:sp>
        <p:nvSpPr>
          <p:cNvPr id="12293"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1229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sv-SE" altLang="sv-SE"/>
              <a:t>Dysfagi</a:t>
            </a:r>
          </a:p>
        </p:txBody>
      </p:sp>
      <p:sp>
        <p:nvSpPr>
          <p:cNvPr id="13315" name="Rectangle 3"/>
          <p:cNvSpPr>
            <a:spLocks noGrp="1" noChangeArrowheads="1"/>
          </p:cNvSpPr>
          <p:nvPr>
            <p:ph type="body" idx="1"/>
          </p:nvPr>
        </p:nvSpPr>
        <p:spPr>
          <a:xfrm>
            <a:off x="755650" y="1412875"/>
            <a:ext cx="8229600" cy="4530725"/>
          </a:xfrm>
        </p:spPr>
        <p:txBody>
          <a:bodyPr/>
          <a:lstStyle/>
          <a:p>
            <a:pPr eaLnBrk="1" hangingPunct="1">
              <a:buFontTx/>
              <a:buNone/>
            </a:pPr>
            <a:endParaRPr lang="sv-SE" altLang="sv-SE"/>
          </a:p>
          <a:p>
            <a:pPr eaLnBrk="1" hangingPunct="1">
              <a:buFontTx/>
              <a:buNone/>
            </a:pPr>
            <a:r>
              <a:rPr lang="sv-SE" altLang="sv-SE"/>
              <a:t>Definition: Sväljningssvårigheter</a:t>
            </a:r>
          </a:p>
          <a:p>
            <a:pPr eaLnBrk="1" hangingPunct="1">
              <a:buFontTx/>
              <a:buNone/>
            </a:pPr>
            <a:r>
              <a:rPr lang="sv-SE" altLang="sv-SE"/>
              <a:t>Faser:</a:t>
            </a:r>
          </a:p>
          <a:p>
            <a:pPr eaLnBrk="1" hangingPunct="1">
              <a:buFontTx/>
              <a:buNone/>
            </a:pPr>
            <a:endParaRPr lang="sv-SE" altLang="sv-SE"/>
          </a:p>
          <a:p>
            <a:pPr eaLnBrk="1" hangingPunct="1"/>
            <a:r>
              <a:rPr lang="sv-SE" altLang="sv-SE"/>
              <a:t>		Oral</a:t>
            </a:r>
          </a:p>
          <a:p>
            <a:pPr eaLnBrk="1" hangingPunct="1"/>
            <a:r>
              <a:rPr lang="sv-SE" altLang="sv-SE"/>
              <a:t>		Faryngeal</a:t>
            </a:r>
          </a:p>
          <a:p>
            <a:pPr eaLnBrk="1" hangingPunct="1"/>
            <a:r>
              <a:rPr lang="sv-SE" altLang="sv-SE"/>
              <a:t>		Esofageal</a:t>
            </a:r>
          </a:p>
          <a:p>
            <a:pPr eaLnBrk="1" hangingPunct="1"/>
            <a:endParaRPr lang="sv-SE" altLang="sv-SE"/>
          </a:p>
          <a:p>
            <a:pPr eaLnBrk="1" hangingPunct="1"/>
            <a:r>
              <a:rPr lang="sv-SE" altLang="sv-SE"/>
              <a:t>Dysfagigrader (0-4)</a:t>
            </a:r>
          </a:p>
        </p:txBody>
      </p:sp>
      <p:sp>
        <p:nvSpPr>
          <p:cNvPr id="13316"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5F8E77E6-30BC-49D4-B597-CF555A8D2F38}" type="datetime1">
              <a:rPr lang="sv-SE" altLang="sv-SE" sz="1000" smtClean="0"/>
              <a:pPr>
                <a:spcBef>
                  <a:spcPct val="0"/>
                </a:spcBef>
                <a:buClrTx/>
                <a:buSzTx/>
                <a:buFontTx/>
                <a:buNone/>
              </a:pPr>
              <a:t>2022-10-31</a:t>
            </a:fld>
            <a:endParaRPr lang="sv-SE" altLang="sv-SE" sz="1000"/>
          </a:p>
        </p:txBody>
      </p:sp>
      <p:sp>
        <p:nvSpPr>
          <p:cNvPr id="13317"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133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sv-SE" altLang="sv-SE"/>
              <a:t>Dysfagi</a:t>
            </a:r>
          </a:p>
        </p:txBody>
      </p:sp>
      <p:sp>
        <p:nvSpPr>
          <p:cNvPr id="15363" name="Rectangle 3"/>
          <p:cNvSpPr>
            <a:spLocks noGrp="1" noChangeArrowheads="1"/>
          </p:cNvSpPr>
          <p:nvPr>
            <p:ph type="body" idx="1"/>
          </p:nvPr>
        </p:nvSpPr>
        <p:spPr>
          <a:xfrm>
            <a:off x="611188" y="1628775"/>
            <a:ext cx="8229600" cy="4784725"/>
          </a:xfrm>
        </p:spPr>
        <p:txBody>
          <a:bodyPr/>
          <a:lstStyle/>
          <a:p>
            <a:pPr eaLnBrk="1" hangingPunct="1">
              <a:buFontTx/>
              <a:buNone/>
            </a:pPr>
            <a:r>
              <a:rPr lang="sv-SE" altLang="sv-SE" b="1"/>
              <a:t>Orsaker:</a:t>
            </a:r>
          </a:p>
          <a:p>
            <a:pPr eaLnBrk="1" hangingPunct="1">
              <a:buFontTx/>
              <a:buNone/>
            </a:pPr>
            <a:r>
              <a:rPr lang="sv-SE" altLang="sv-SE"/>
              <a:t>Reflux			Divertiklar</a:t>
            </a:r>
          </a:p>
          <a:p>
            <a:pPr eaLnBrk="1" hangingPunct="1">
              <a:buFontTx/>
              <a:buNone/>
            </a:pPr>
            <a:r>
              <a:rPr lang="sv-SE" altLang="sv-SE"/>
              <a:t>Esofagit			Stomatit</a:t>
            </a:r>
          </a:p>
          <a:p>
            <a:pPr eaLnBrk="1" hangingPunct="1">
              <a:buFontTx/>
              <a:buNone/>
            </a:pPr>
            <a:r>
              <a:rPr lang="sv-SE" altLang="sv-SE"/>
              <a:t>Globus			Tonsillit</a:t>
            </a:r>
          </a:p>
          <a:p>
            <a:pPr eaLnBrk="1" hangingPunct="1">
              <a:buFontTx/>
              <a:buNone/>
            </a:pPr>
            <a:r>
              <a:rPr lang="sv-SE" altLang="sv-SE"/>
              <a:t>Akalasi			Motorikrubbning</a:t>
            </a:r>
          </a:p>
          <a:p>
            <a:pPr eaLnBrk="1" hangingPunct="1">
              <a:buFontTx/>
              <a:buNone/>
            </a:pPr>
            <a:r>
              <a:rPr lang="sv-SE" altLang="sv-SE"/>
              <a:t>Esofagusspasm	Främmande kropp</a:t>
            </a:r>
          </a:p>
          <a:p>
            <a:pPr eaLnBrk="1" hangingPunct="1">
              <a:buFontTx/>
              <a:buNone/>
            </a:pPr>
            <a:r>
              <a:rPr lang="sv-SE" altLang="sv-SE"/>
              <a:t>Struma			Tumör</a:t>
            </a:r>
          </a:p>
          <a:p>
            <a:pPr eaLnBrk="1" hangingPunct="1">
              <a:buFontTx/>
              <a:buNone/>
            </a:pPr>
            <a:r>
              <a:rPr lang="sv-SE" altLang="sv-SE"/>
              <a:t>Striktur</a:t>
            </a:r>
          </a:p>
          <a:p>
            <a:pPr eaLnBrk="1" hangingPunct="1">
              <a:buFontTx/>
              <a:buNone/>
            </a:pPr>
            <a:endParaRPr lang="sv-SE" altLang="sv-SE"/>
          </a:p>
          <a:p>
            <a:pPr eaLnBrk="1" hangingPunct="1">
              <a:buFontTx/>
              <a:buNone/>
            </a:pPr>
            <a:endParaRPr lang="sv-SE" altLang="sv-SE"/>
          </a:p>
        </p:txBody>
      </p:sp>
      <p:sp>
        <p:nvSpPr>
          <p:cNvPr id="15364"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ECFFAC12-3823-4465-A760-7BFED02236EB}" type="datetime1">
              <a:rPr lang="sv-SE" altLang="sv-SE" sz="1000" smtClean="0"/>
              <a:pPr>
                <a:spcBef>
                  <a:spcPct val="0"/>
                </a:spcBef>
                <a:buClrTx/>
                <a:buSzTx/>
                <a:buFontTx/>
                <a:buNone/>
              </a:pPr>
              <a:t>2022-10-31</a:t>
            </a:fld>
            <a:endParaRPr lang="sv-SE" altLang="sv-SE" sz="1000"/>
          </a:p>
        </p:txBody>
      </p:sp>
      <p:sp>
        <p:nvSpPr>
          <p:cNvPr id="15365"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1536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sv-SE" altLang="sv-SE"/>
              <a:t>Dysfagi</a:t>
            </a:r>
          </a:p>
        </p:txBody>
      </p:sp>
      <p:sp>
        <p:nvSpPr>
          <p:cNvPr id="16387" name="Rectangle 3"/>
          <p:cNvSpPr>
            <a:spLocks noGrp="1" noChangeArrowheads="1"/>
          </p:cNvSpPr>
          <p:nvPr>
            <p:ph type="body" idx="1"/>
          </p:nvPr>
        </p:nvSpPr>
        <p:spPr>
          <a:xfrm>
            <a:off x="914400" y="1989138"/>
            <a:ext cx="8229600" cy="3095625"/>
          </a:xfrm>
        </p:spPr>
        <p:txBody>
          <a:bodyPr/>
          <a:lstStyle/>
          <a:p>
            <a:pPr eaLnBrk="1" hangingPunct="1">
              <a:buFontTx/>
              <a:buNone/>
            </a:pPr>
            <a:endParaRPr lang="sv-SE" altLang="sv-SE" b="1"/>
          </a:p>
          <a:p>
            <a:pPr eaLnBrk="1" hangingPunct="1">
              <a:buFontTx/>
              <a:buNone/>
            </a:pPr>
            <a:endParaRPr lang="sv-SE" altLang="sv-SE" b="1"/>
          </a:p>
          <a:p>
            <a:pPr eaLnBrk="1" hangingPunct="1">
              <a:buFontTx/>
              <a:buNone/>
            </a:pPr>
            <a:r>
              <a:rPr lang="sv-SE" altLang="sv-SE" b="1"/>
              <a:t>Tumör ska alltid misstänkas vid dysfagi!</a:t>
            </a:r>
          </a:p>
          <a:p>
            <a:pPr eaLnBrk="1" hangingPunct="1">
              <a:buFontTx/>
              <a:buNone/>
            </a:pPr>
            <a:endParaRPr lang="sv-SE" altLang="sv-SE"/>
          </a:p>
        </p:txBody>
      </p:sp>
      <p:sp>
        <p:nvSpPr>
          <p:cNvPr id="16388" name="Platshållare för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EC7F71BC-B2D3-4325-8ED4-35E7C85C719B}" type="datetime1">
              <a:rPr lang="sv-SE" altLang="sv-SE" sz="1000" smtClean="0"/>
              <a:pPr>
                <a:spcBef>
                  <a:spcPct val="0"/>
                </a:spcBef>
                <a:buClrTx/>
                <a:buSzTx/>
                <a:buFontTx/>
                <a:buNone/>
              </a:pPr>
              <a:t>2022-10-31</a:t>
            </a:fld>
            <a:endParaRPr lang="sv-SE" altLang="sv-SE" sz="1000"/>
          </a:p>
        </p:txBody>
      </p:sp>
      <p:sp>
        <p:nvSpPr>
          <p:cNvPr id="16389" name="Platshållare för sidfo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sv-SE" altLang="sv-SE" sz="1000"/>
              <a:t>KUB - Kurs Svensk Kirurgisk Förening För Övre abdominell Kirurgi</a:t>
            </a:r>
          </a:p>
        </p:txBody>
      </p:sp>
      <p:pic>
        <p:nvPicPr>
          <p:cNvPr id="1639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24575"/>
            <a:ext cx="147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KUB-mall">
  <a:themeElements>
    <a:clrScheme name="Nivå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Nivå">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vå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Nivå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å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Nivå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Nivå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å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Nivå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Nivå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KUB-mall.potx</Template>
  <TotalTime>775</TotalTime>
  <Words>1827</Words>
  <Application>Microsoft Office PowerPoint</Application>
  <PresentationFormat>Bildspel på skärmen (4:3)</PresentationFormat>
  <Paragraphs>328</Paragraphs>
  <Slides>40</Slides>
  <Notes>11</Notes>
  <HiddenSlides>0</HiddenSlides>
  <MMClips>0</MMClips>
  <ScaleCrop>false</ScaleCrop>
  <HeadingPairs>
    <vt:vector size="8" baseType="variant">
      <vt:variant>
        <vt:lpstr>Använt teckensnitt</vt:lpstr>
      </vt:variant>
      <vt:variant>
        <vt:i4>8</vt:i4>
      </vt:variant>
      <vt:variant>
        <vt:lpstr>Tema</vt:lpstr>
      </vt:variant>
      <vt:variant>
        <vt:i4>1</vt:i4>
      </vt:variant>
      <vt:variant>
        <vt:lpstr>Serverprogram för OLE-inbäddning</vt:lpstr>
      </vt:variant>
      <vt:variant>
        <vt:i4>1</vt:i4>
      </vt:variant>
      <vt:variant>
        <vt:lpstr>Bildrubriker</vt:lpstr>
      </vt:variant>
      <vt:variant>
        <vt:i4>40</vt:i4>
      </vt:variant>
    </vt:vector>
  </HeadingPairs>
  <TitlesOfParts>
    <vt:vector size="50" baseType="lpstr">
      <vt:lpstr>Arial</vt:lpstr>
      <vt:lpstr>Arial Unicode MS</vt:lpstr>
      <vt:lpstr>Calibri</vt:lpstr>
      <vt:lpstr>Garamond</vt:lpstr>
      <vt:lpstr>Mistral</vt:lpstr>
      <vt:lpstr>Times New Roman</vt:lpstr>
      <vt:lpstr>Verdana</vt:lpstr>
      <vt:lpstr>Wingdings</vt:lpstr>
      <vt:lpstr>KUB-mall</vt:lpstr>
      <vt:lpstr>Bitmappsbild</vt:lpstr>
      <vt:lpstr>Esofagus –  endoskopiska åtgärder</vt:lpstr>
      <vt:lpstr>Outline</vt:lpstr>
      <vt:lpstr>Indikationer för gastroskopi</vt:lpstr>
      <vt:lpstr>Indikationer för gastroskopi</vt:lpstr>
      <vt:lpstr>Indikationer för gastroskopi</vt:lpstr>
      <vt:lpstr>Indikationer för gastroskopi</vt:lpstr>
      <vt:lpstr>Dysfagi</vt:lpstr>
      <vt:lpstr>Dysfagi</vt:lpstr>
      <vt:lpstr>Dysfagi</vt:lpstr>
      <vt:lpstr>Fall 1</vt:lpstr>
      <vt:lpstr>Fall 1</vt:lpstr>
      <vt:lpstr>Fall 1</vt:lpstr>
      <vt:lpstr>Fall 1</vt:lpstr>
      <vt:lpstr>Fall 1</vt:lpstr>
      <vt:lpstr>Fall 1</vt:lpstr>
      <vt:lpstr>Fall 1</vt:lpstr>
      <vt:lpstr>Fall 1</vt:lpstr>
      <vt:lpstr>Fall 1</vt:lpstr>
      <vt:lpstr>Fall 1</vt:lpstr>
      <vt:lpstr>Fall 1</vt:lpstr>
      <vt:lpstr>Fall 1</vt:lpstr>
      <vt:lpstr>Fall 1</vt:lpstr>
      <vt:lpstr>Stent - indikationer</vt:lpstr>
      <vt:lpstr>Stent - teknik</vt:lpstr>
      <vt:lpstr>Stenttyper</vt:lpstr>
      <vt:lpstr>PEG - inläggning</vt:lpstr>
      <vt:lpstr>PEG-inläggning</vt:lpstr>
      <vt:lpstr>PEG-inläggning</vt:lpstr>
      <vt:lpstr>PEG-inläggning</vt:lpstr>
      <vt:lpstr>PEG-inläggning</vt:lpstr>
      <vt:lpstr>PEG-inläggning</vt:lpstr>
      <vt:lpstr>PEG-Komplikationer</vt:lpstr>
      <vt:lpstr>PEG-Komplikationer</vt:lpstr>
      <vt:lpstr>PEG-Komplikationer</vt:lpstr>
      <vt:lpstr>”Pull” PEG: teknik enl Gauderer/Ponsky</vt:lpstr>
      <vt:lpstr>PEG</vt:lpstr>
      <vt:lpstr>PEG ”Introducer” PEG enl Russell</vt:lpstr>
      <vt:lpstr>PEG    allmänna frågor</vt:lpstr>
      <vt:lpstr>PEG    efter inläggning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Esofagus –  endoskopiska åtgärder</dc:title>
  <dc:creator>Bobby Tingstedt</dc:creator>
  <cp:lastModifiedBy>Helena Grönbacke</cp:lastModifiedBy>
  <cp:revision>80</cp:revision>
  <dcterms:created xsi:type="dcterms:W3CDTF">2011-05-02T16:17:12Z</dcterms:created>
  <dcterms:modified xsi:type="dcterms:W3CDTF">2022-10-31T12:52:54Z</dcterms:modified>
</cp:coreProperties>
</file>