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510" r:id="rId3"/>
    <p:sldId id="389" r:id="rId4"/>
    <p:sldId id="413" r:id="rId5"/>
    <p:sldId id="414" r:id="rId6"/>
    <p:sldId id="2145706401" r:id="rId7"/>
    <p:sldId id="507" r:id="rId8"/>
    <p:sldId id="508" r:id="rId9"/>
    <p:sldId id="378" r:id="rId10"/>
    <p:sldId id="388" r:id="rId11"/>
    <p:sldId id="387" r:id="rId12"/>
    <p:sldId id="433" r:id="rId13"/>
    <p:sldId id="390" r:id="rId14"/>
    <p:sldId id="423" r:id="rId15"/>
    <p:sldId id="421" r:id="rId16"/>
    <p:sldId id="393" r:id="rId17"/>
    <p:sldId id="391" r:id="rId18"/>
    <p:sldId id="392" r:id="rId19"/>
    <p:sldId id="424" r:id="rId20"/>
    <p:sldId id="429" r:id="rId21"/>
    <p:sldId id="430" r:id="rId22"/>
    <p:sldId id="298" r:id="rId23"/>
    <p:sldId id="375" r:id="rId24"/>
    <p:sldId id="376" r:id="rId25"/>
    <p:sldId id="368" r:id="rId26"/>
    <p:sldId id="425" r:id="rId27"/>
    <p:sldId id="360" r:id="rId28"/>
    <p:sldId id="369" r:id="rId29"/>
    <p:sldId id="370" r:id="rId30"/>
    <p:sldId id="372" r:id="rId31"/>
    <p:sldId id="373" r:id="rId32"/>
    <p:sldId id="338" r:id="rId33"/>
    <p:sldId id="340" r:id="rId34"/>
    <p:sldId id="348" r:id="rId35"/>
    <p:sldId id="341" r:id="rId36"/>
    <p:sldId id="509" r:id="rId37"/>
    <p:sldId id="262" r:id="rId38"/>
    <p:sldId id="285" r:id="rId39"/>
    <p:sldId id="305" r:id="rId40"/>
    <p:sldId id="361" r:id="rId41"/>
    <p:sldId id="427" r:id="rId42"/>
    <p:sldId id="491" r:id="rId43"/>
    <p:sldId id="493" r:id="rId44"/>
    <p:sldId id="504" r:id="rId45"/>
    <p:sldId id="505" r:id="rId46"/>
    <p:sldId id="2145706400" r:id="rId47"/>
    <p:sldId id="436" r:id="rId48"/>
    <p:sldId id="511" r:id="rId49"/>
  </p:sldIdLst>
  <p:sldSz cx="9144000" cy="6858000" type="screen4x3"/>
  <p:notesSz cx="6858000" cy="9144000"/>
  <p:defaultTextStyle>
    <a:defPPr>
      <a:defRPr lang="sv-S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5833"/>
  </p:normalViewPr>
  <p:slideViewPr>
    <p:cSldViewPr snapToGrid="0" snapToObjects="1">
      <p:cViewPr varScale="1">
        <p:scale>
          <a:sx n="109" d="100"/>
          <a:sy n="109" d="100"/>
        </p:scale>
        <p:origin x="22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0242"/>
    </p:cViewPr>
  </p:sorterViewPr>
  <p:notesViewPr>
    <p:cSldViewPr snapToGrid="0"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B5DA1-1408-4AA5-8B14-91FD28AC4E3C}" type="doc">
      <dgm:prSet loTypeId="urn:microsoft.com/office/officeart/2011/layout/CircleProcess#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99F1C3E-A8BB-4E1B-ACD4-761324CA9277}">
      <dgm:prSet phldrT="[Text]" custT="1"/>
      <dgm:spPr/>
      <dgm:t>
        <a:bodyPr/>
        <a:lstStyle/>
        <a:p>
          <a:r>
            <a:rPr lang="en-US" sz="1600" dirty="0"/>
            <a:t>Tumor specimen</a:t>
          </a:r>
        </a:p>
      </dgm:t>
    </dgm:pt>
    <dgm:pt modelId="{C7657CD3-155A-4113-A10B-540954ED34FB}" type="parTrans" cxnId="{C62333B7-CBDE-4C60-8610-36A68ABB58B7}">
      <dgm:prSet/>
      <dgm:spPr/>
      <dgm:t>
        <a:bodyPr/>
        <a:lstStyle/>
        <a:p>
          <a:endParaRPr lang="en-US"/>
        </a:p>
      </dgm:t>
    </dgm:pt>
    <dgm:pt modelId="{C7297C88-BB18-474A-B7B2-C35129243E8E}" type="sibTrans" cxnId="{C62333B7-CBDE-4C60-8610-36A68ABB58B7}">
      <dgm:prSet/>
      <dgm:spPr/>
      <dgm:t>
        <a:bodyPr/>
        <a:lstStyle/>
        <a:p>
          <a:endParaRPr lang="en-US"/>
        </a:p>
      </dgm:t>
    </dgm:pt>
    <dgm:pt modelId="{FBABD039-9F38-41AC-AACF-5EDEB36D8997}">
      <dgm:prSet phldrT="[Text]" custT="1"/>
      <dgm:spPr/>
      <dgm:t>
        <a:bodyPr/>
        <a:lstStyle/>
        <a:p>
          <a:r>
            <a:rPr lang="en-US" sz="1600" dirty="0"/>
            <a:t>RNA isolation</a:t>
          </a:r>
        </a:p>
      </dgm:t>
    </dgm:pt>
    <dgm:pt modelId="{FB119DAF-8C49-49D1-A7D5-3BB9A5E5255A}" type="parTrans" cxnId="{D2F46193-9D03-40EA-B34F-D1C2B684ACA6}">
      <dgm:prSet/>
      <dgm:spPr/>
      <dgm:t>
        <a:bodyPr/>
        <a:lstStyle/>
        <a:p>
          <a:endParaRPr lang="en-US"/>
        </a:p>
      </dgm:t>
    </dgm:pt>
    <dgm:pt modelId="{CF2C554F-0B66-4F9C-93F6-8E4FF84430DE}" type="sibTrans" cxnId="{D2F46193-9D03-40EA-B34F-D1C2B684ACA6}">
      <dgm:prSet/>
      <dgm:spPr/>
      <dgm:t>
        <a:bodyPr/>
        <a:lstStyle/>
        <a:p>
          <a:endParaRPr lang="en-US"/>
        </a:p>
      </dgm:t>
    </dgm:pt>
    <dgm:pt modelId="{E4F61F5F-6674-477A-B3CC-B6104650D493}">
      <dgm:prSet phldrT="[Text]" custT="1"/>
      <dgm:spPr/>
      <dgm:t>
        <a:bodyPr/>
        <a:lstStyle/>
        <a:p>
          <a:r>
            <a:rPr lang="en-US" sz="1400" dirty="0">
              <a:latin typeface="+mn-lt"/>
            </a:rPr>
            <a:t>cDNA amplification</a:t>
          </a:r>
        </a:p>
      </dgm:t>
    </dgm:pt>
    <dgm:pt modelId="{6FE1FA9F-E7DA-4473-ADDD-86541296276D}" type="parTrans" cxnId="{11B7F323-970C-45C6-B8C0-EBC6A8353562}">
      <dgm:prSet/>
      <dgm:spPr/>
      <dgm:t>
        <a:bodyPr/>
        <a:lstStyle/>
        <a:p>
          <a:endParaRPr lang="en-US"/>
        </a:p>
      </dgm:t>
    </dgm:pt>
    <dgm:pt modelId="{E357591E-1FFA-4061-A7B7-CFBEBDAAD5AC}" type="sibTrans" cxnId="{11B7F323-970C-45C6-B8C0-EBC6A8353562}">
      <dgm:prSet/>
      <dgm:spPr/>
      <dgm:t>
        <a:bodyPr/>
        <a:lstStyle/>
        <a:p>
          <a:endParaRPr lang="en-US"/>
        </a:p>
      </dgm:t>
    </dgm:pt>
    <dgm:pt modelId="{47F1DEC0-1204-4ADD-82B8-19683CDAAC12}">
      <dgm:prSet phldrT="[Text]" custT="1"/>
      <dgm:spPr/>
      <dgm:t>
        <a:bodyPr/>
        <a:lstStyle/>
        <a:p>
          <a:r>
            <a:rPr lang="en-US" sz="1600" dirty="0"/>
            <a:t>Microarray</a:t>
          </a:r>
        </a:p>
      </dgm:t>
    </dgm:pt>
    <dgm:pt modelId="{5C9F9184-A00D-4DDD-B1D8-CA4824421656}" type="parTrans" cxnId="{B5F8DE61-B67E-4950-84EE-AC9360E0894D}">
      <dgm:prSet/>
      <dgm:spPr/>
      <dgm:t>
        <a:bodyPr/>
        <a:lstStyle/>
        <a:p>
          <a:endParaRPr lang="en-US"/>
        </a:p>
      </dgm:t>
    </dgm:pt>
    <dgm:pt modelId="{A9BA9CB7-A5D9-446E-8F7B-79462D5A377B}" type="sibTrans" cxnId="{B5F8DE61-B67E-4950-84EE-AC9360E0894D}">
      <dgm:prSet/>
      <dgm:spPr/>
      <dgm:t>
        <a:bodyPr/>
        <a:lstStyle/>
        <a:p>
          <a:endParaRPr lang="en-US"/>
        </a:p>
      </dgm:t>
    </dgm:pt>
    <dgm:pt modelId="{51D9833A-DB9A-4C6B-B29F-B94A947E5999}">
      <dgm:prSet phldrT="[Text]" custT="1"/>
      <dgm:spPr/>
      <dgm:t>
        <a:bodyPr/>
        <a:lstStyle/>
        <a:p>
          <a:r>
            <a:rPr lang="en-US" sz="1600" dirty="0"/>
            <a:t>Data analysis</a:t>
          </a:r>
        </a:p>
      </dgm:t>
    </dgm:pt>
    <dgm:pt modelId="{DB5355E9-8BB9-4E7D-96C7-C5E0827FBD92}" type="parTrans" cxnId="{2884747C-0EC2-4407-AD71-00BC8EA4C039}">
      <dgm:prSet/>
      <dgm:spPr/>
      <dgm:t>
        <a:bodyPr/>
        <a:lstStyle/>
        <a:p>
          <a:endParaRPr lang="en-US"/>
        </a:p>
      </dgm:t>
    </dgm:pt>
    <dgm:pt modelId="{85172C96-275C-4936-8508-061869AFB4F3}" type="sibTrans" cxnId="{2884747C-0EC2-4407-AD71-00BC8EA4C039}">
      <dgm:prSet/>
      <dgm:spPr/>
      <dgm:t>
        <a:bodyPr/>
        <a:lstStyle/>
        <a:p>
          <a:endParaRPr lang="en-US"/>
        </a:p>
      </dgm:t>
    </dgm:pt>
    <dgm:pt modelId="{3B62C00F-0650-477E-A5FA-55130A5E4A7A}" type="pres">
      <dgm:prSet presAssocID="{6E2B5DA1-1408-4AA5-8B14-91FD28AC4E3C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084D3D2-D479-46BF-9A01-5D4F7D2569C5}" type="pres">
      <dgm:prSet presAssocID="{51D9833A-DB9A-4C6B-B29F-B94A947E5999}" presName="Accent5" presStyleCnt="0"/>
      <dgm:spPr/>
    </dgm:pt>
    <dgm:pt modelId="{478D0D1A-B1F2-4969-AAC0-CF6267BD7FD8}" type="pres">
      <dgm:prSet presAssocID="{51D9833A-DB9A-4C6B-B29F-B94A947E5999}" presName="Accent" presStyleLbl="node1" presStyleIdx="0" presStyleCnt="5"/>
      <dgm:spPr/>
    </dgm:pt>
    <dgm:pt modelId="{EF92E93F-0020-4EEA-AA01-207664E4CB1D}" type="pres">
      <dgm:prSet presAssocID="{51D9833A-DB9A-4C6B-B29F-B94A947E5999}" presName="ParentBackground5" presStyleCnt="0"/>
      <dgm:spPr/>
    </dgm:pt>
    <dgm:pt modelId="{8FB52A7F-1BFB-40B3-95A7-66661B4158A2}" type="pres">
      <dgm:prSet presAssocID="{51D9833A-DB9A-4C6B-B29F-B94A947E5999}" presName="ParentBackground" presStyleLbl="fgAcc1" presStyleIdx="0" presStyleCnt="5"/>
      <dgm:spPr/>
    </dgm:pt>
    <dgm:pt modelId="{AAE00C9A-BA50-4638-B874-3628541E74F0}" type="pres">
      <dgm:prSet presAssocID="{51D9833A-DB9A-4C6B-B29F-B94A947E5999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1EDB851-6AFC-4664-80D3-62ADB47037A4}" type="pres">
      <dgm:prSet presAssocID="{47F1DEC0-1204-4ADD-82B8-19683CDAAC12}" presName="Accent4" presStyleCnt="0"/>
      <dgm:spPr/>
    </dgm:pt>
    <dgm:pt modelId="{3705E818-007A-4E63-8BFE-6AB842FE06F7}" type="pres">
      <dgm:prSet presAssocID="{47F1DEC0-1204-4ADD-82B8-19683CDAAC12}" presName="Accent" presStyleLbl="node1" presStyleIdx="1" presStyleCnt="5"/>
      <dgm:spPr/>
    </dgm:pt>
    <dgm:pt modelId="{FA063994-FF6D-4BDA-8413-AAF7DD6D0033}" type="pres">
      <dgm:prSet presAssocID="{47F1DEC0-1204-4ADD-82B8-19683CDAAC12}" presName="ParentBackground4" presStyleCnt="0"/>
      <dgm:spPr/>
    </dgm:pt>
    <dgm:pt modelId="{98C9DCDA-3BF5-4CCE-AD41-395F4ADE44AA}" type="pres">
      <dgm:prSet presAssocID="{47F1DEC0-1204-4ADD-82B8-19683CDAAC12}" presName="ParentBackground" presStyleLbl="fgAcc1" presStyleIdx="1" presStyleCnt="5"/>
      <dgm:spPr/>
    </dgm:pt>
    <dgm:pt modelId="{886059F0-2B40-47B7-A3D1-8F7C0A1268DB}" type="pres">
      <dgm:prSet presAssocID="{47F1DEC0-1204-4ADD-82B8-19683CDAAC1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8030CD3-1D2D-4FBC-8BDB-DB59ABCA8BEB}" type="pres">
      <dgm:prSet presAssocID="{E4F61F5F-6674-477A-B3CC-B6104650D493}" presName="Accent3" presStyleCnt="0"/>
      <dgm:spPr/>
    </dgm:pt>
    <dgm:pt modelId="{38553F64-292E-4363-A101-57953B1AEB79}" type="pres">
      <dgm:prSet presAssocID="{E4F61F5F-6674-477A-B3CC-B6104650D493}" presName="Accent" presStyleLbl="node1" presStyleIdx="2" presStyleCnt="5"/>
      <dgm:spPr/>
    </dgm:pt>
    <dgm:pt modelId="{AF8E552A-95CE-4E21-A054-D2687A9E2D03}" type="pres">
      <dgm:prSet presAssocID="{E4F61F5F-6674-477A-B3CC-B6104650D493}" presName="ParentBackground3" presStyleCnt="0"/>
      <dgm:spPr/>
    </dgm:pt>
    <dgm:pt modelId="{7F9AD105-48F9-4144-BC90-B4F1D3F538EE}" type="pres">
      <dgm:prSet presAssocID="{E4F61F5F-6674-477A-B3CC-B6104650D493}" presName="ParentBackground" presStyleLbl="fgAcc1" presStyleIdx="2" presStyleCnt="5"/>
      <dgm:spPr/>
    </dgm:pt>
    <dgm:pt modelId="{914C7259-6D5D-4FCC-ACDA-E99ACB1244FB}" type="pres">
      <dgm:prSet presAssocID="{E4F61F5F-6674-477A-B3CC-B6104650D49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F5993A-AA1B-4448-92EA-28A181D1D9AE}" type="pres">
      <dgm:prSet presAssocID="{FBABD039-9F38-41AC-AACF-5EDEB36D8997}" presName="Accent2" presStyleCnt="0"/>
      <dgm:spPr/>
    </dgm:pt>
    <dgm:pt modelId="{9A21F113-DBC3-45F3-9582-601B3B569CCA}" type="pres">
      <dgm:prSet presAssocID="{FBABD039-9F38-41AC-AACF-5EDEB36D8997}" presName="Accent" presStyleLbl="node1" presStyleIdx="3" presStyleCnt="5"/>
      <dgm:spPr/>
    </dgm:pt>
    <dgm:pt modelId="{1280BCB5-5ADD-4CDE-ABF2-551FF9F030DC}" type="pres">
      <dgm:prSet presAssocID="{FBABD039-9F38-41AC-AACF-5EDEB36D8997}" presName="ParentBackground2" presStyleCnt="0"/>
      <dgm:spPr/>
    </dgm:pt>
    <dgm:pt modelId="{CF28E67C-7AB0-4838-A306-3467E9740A88}" type="pres">
      <dgm:prSet presAssocID="{FBABD039-9F38-41AC-AACF-5EDEB36D8997}" presName="ParentBackground" presStyleLbl="fgAcc1" presStyleIdx="3" presStyleCnt="5"/>
      <dgm:spPr/>
    </dgm:pt>
    <dgm:pt modelId="{AB5016A2-C93B-48F7-9E5A-0D0A8106A154}" type="pres">
      <dgm:prSet presAssocID="{FBABD039-9F38-41AC-AACF-5EDEB36D899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20D9E2C-FF68-430A-A813-68D00FDA181E}" type="pres">
      <dgm:prSet presAssocID="{899F1C3E-A8BB-4E1B-ACD4-761324CA9277}" presName="Accent1" presStyleCnt="0"/>
      <dgm:spPr/>
    </dgm:pt>
    <dgm:pt modelId="{607BB022-0F5B-4BBD-A5BB-0B0FE866EB94}" type="pres">
      <dgm:prSet presAssocID="{899F1C3E-A8BB-4E1B-ACD4-761324CA9277}" presName="Accent" presStyleLbl="node1" presStyleIdx="4" presStyleCnt="5"/>
      <dgm:spPr/>
    </dgm:pt>
    <dgm:pt modelId="{B1E683D1-58D6-44B8-A060-ACDA8403544D}" type="pres">
      <dgm:prSet presAssocID="{899F1C3E-A8BB-4E1B-ACD4-761324CA9277}" presName="ParentBackground1" presStyleCnt="0"/>
      <dgm:spPr/>
    </dgm:pt>
    <dgm:pt modelId="{3B6D8FDB-8AA7-4B94-A7FD-48E1102C6059}" type="pres">
      <dgm:prSet presAssocID="{899F1C3E-A8BB-4E1B-ACD4-761324CA9277}" presName="ParentBackground" presStyleLbl="fgAcc1" presStyleIdx="4" presStyleCnt="5"/>
      <dgm:spPr/>
    </dgm:pt>
    <dgm:pt modelId="{F18A607A-3201-432C-B16F-32BD1B7170A7}" type="pres">
      <dgm:prSet presAssocID="{899F1C3E-A8BB-4E1B-ACD4-761324CA927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DCF9B13-8171-42CC-8A8B-96E6BFBF35A7}" type="presOf" srcId="{51D9833A-DB9A-4C6B-B29F-B94A947E5999}" destId="{AAE00C9A-BA50-4638-B874-3628541E74F0}" srcOrd="1" destOrd="0" presId="urn:microsoft.com/office/officeart/2011/layout/CircleProcess#1"/>
    <dgm:cxn modelId="{11B7F323-970C-45C6-B8C0-EBC6A8353562}" srcId="{6E2B5DA1-1408-4AA5-8B14-91FD28AC4E3C}" destId="{E4F61F5F-6674-477A-B3CC-B6104650D493}" srcOrd="2" destOrd="0" parTransId="{6FE1FA9F-E7DA-4473-ADDD-86541296276D}" sibTransId="{E357591E-1FFA-4061-A7B7-CFBEBDAAD5AC}"/>
    <dgm:cxn modelId="{EC76D027-D08C-4313-A287-A86ED98C4800}" type="presOf" srcId="{FBABD039-9F38-41AC-AACF-5EDEB36D8997}" destId="{AB5016A2-C93B-48F7-9E5A-0D0A8106A154}" srcOrd="1" destOrd="0" presId="urn:microsoft.com/office/officeart/2011/layout/CircleProcess#1"/>
    <dgm:cxn modelId="{A7712932-8B18-41C4-81AA-405789A7D239}" type="presOf" srcId="{FBABD039-9F38-41AC-AACF-5EDEB36D8997}" destId="{CF28E67C-7AB0-4838-A306-3467E9740A88}" srcOrd="0" destOrd="0" presId="urn:microsoft.com/office/officeart/2011/layout/CircleProcess#1"/>
    <dgm:cxn modelId="{3B6C2739-00C0-4E9E-BEBE-3D18589BB17D}" type="presOf" srcId="{E4F61F5F-6674-477A-B3CC-B6104650D493}" destId="{914C7259-6D5D-4FCC-ACDA-E99ACB1244FB}" srcOrd="1" destOrd="0" presId="urn:microsoft.com/office/officeart/2011/layout/CircleProcess#1"/>
    <dgm:cxn modelId="{B5F8DE61-B67E-4950-84EE-AC9360E0894D}" srcId="{6E2B5DA1-1408-4AA5-8B14-91FD28AC4E3C}" destId="{47F1DEC0-1204-4ADD-82B8-19683CDAAC12}" srcOrd="3" destOrd="0" parTransId="{5C9F9184-A00D-4DDD-B1D8-CA4824421656}" sibTransId="{A9BA9CB7-A5D9-446E-8F7B-79462D5A377B}"/>
    <dgm:cxn modelId="{62E81468-4758-49B4-849C-DB6D3195AE7B}" type="presOf" srcId="{6E2B5DA1-1408-4AA5-8B14-91FD28AC4E3C}" destId="{3B62C00F-0650-477E-A5FA-55130A5E4A7A}" srcOrd="0" destOrd="0" presId="urn:microsoft.com/office/officeart/2011/layout/CircleProcess#1"/>
    <dgm:cxn modelId="{B234104F-7BD3-4381-A662-8701C51FE10C}" type="presOf" srcId="{899F1C3E-A8BB-4E1B-ACD4-761324CA9277}" destId="{3B6D8FDB-8AA7-4B94-A7FD-48E1102C6059}" srcOrd="0" destOrd="0" presId="urn:microsoft.com/office/officeart/2011/layout/CircleProcess#1"/>
    <dgm:cxn modelId="{4C152D51-A633-461B-AA5C-1C859191FC2C}" type="presOf" srcId="{47F1DEC0-1204-4ADD-82B8-19683CDAAC12}" destId="{886059F0-2B40-47B7-A3D1-8F7C0A1268DB}" srcOrd="1" destOrd="0" presId="urn:microsoft.com/office/officeart/2011/layout/CircleProcess#1"/>
    <dgm:cxn modelId="{29028753-480D-4D2D-8C88-E759907EACFE}" type="presOf" srcId="{47F1DEC0-1204-4ADD-82B8-19683CDAAC12}" destId="{98C9DCDA-3BF5-4CCE-AD41-395F4ADE44AA}" srcOrd="0" destOrd="0" presId="urn:microsoft.com/office/officeart/2011/layout/CircleProcess#1"/>
    <dgm:cxn modelId="{2884747C-0EC2-4407-AD71-00BC8EA4C039}" srcId="{6E2B5DA1-1408-4AA5-8B14-91FD28AC4E3C}" destId="{51D9833A-DB9A-4C6B-B29F-B94A947E5999}" srcOrd="4" destOrd="0" parTransId="{DB5355E9-8BB9-4E7D-96C7-C5E0827FBD92}" sibTransId="{85172C96-275C-4936-8508-061869AFB4F3}"/>
    <dgm:cxn modelId="{D2F46193-9D03-40EA-B34F-D1C2B684ACA6}" srcId="{6E2B5DA1-1408-4AA5-8B14-91FD28AC4E3C}" destId="{FBABD039-9F38-41AC-AACF-5EDEB36D8997}" srcOrd="1" destOrd="0" parTransId="{FB119DAF-8C49-49D1-A7D5-3BB9A5E5255A}" sibTransId="{CF2C554F-0B66-4F9C-93F6-8E4FF84430DE}"/>
    <dgm:cxn modelId="{28C3929A-59D1-4A93-90D3-05E4AC16E46A}" type="presOf" srcId="{51D9833A-DB9A-4C6B-B29F-B94A947E5999}" destId="{8FB52A7F-1BFB-40B3-95A7-66661B4158A2}" srcOrd="0" destOrd="0" presId="urn:microsoft.com/office/officeart/2011/layout/CircleProcess#1"/>
    <dgm:cxn modelId="{C62333B7-CBDE-4C60-8610-36A68ABB58B7}" srcId="{6E2B5DA1-1408-4AA5-8B14-91FD28AC4E3C}" destId="{899F1C3E-A8BB-4E1B-ACD4-761324CA9277}" srcOrd="0" destOrd="0" parTransId="{C7657CD3-155A-4113-A10B-540954ED34FB}" sibTransId="{C7297C88-BB18-474A-B7B2-C35129243E8E}"/>
    <dgm:cxn modelId="{78A371D5-F296-4D6A-95D2-12ACFBC1450C}" type="presOf" srcId="{899F1C3E-A8BB-4E1B-ACD4-761324CA9277}" destId="{F18A607A-3201-432C-B16F-32BD1B7170A7}" srcOrd="1" destOrd="0" presId="urn:microsoft.com/office/officeart/2011/layout/CircleProcess#1"/>
    <dgm:cxn modelId="{8B764FDA-E581-4735-B3FC-B74DF061D60F}" type="presOf" srcId="{E4F61F5F-6674-477A-B3CC-B6104650D493}" destId="{7F9AD105-48F9-4144-BC90-B4F1D3F538EE}" srcOrd="0" destOrd="0" presId="urn:microsoft.com/office/officeart/2011/layout/CircleProcess#1"/>
    <dgm:cxn modelId="{7EF779E8-AB09-415A-9DE1-29D44B3B31CB}" type="presParOf" srcId="{3B62C00F-0650-477E-A5FA-55130A5E4A7A}" destId="{D084D3D2-D479-46BF-9A01-5D4F7D2569C5}" srcOrd="0" destOrd="0" presId="urn:microsoft.com/office/officeart/2011/layout/CircleProcess#1"/>
    <dgm:cxn modelId="{F1001259-C404-46BF-81E6-0A5B958F9DE3}" type="presParOf" srcId="{D084D3D2-D479-46BF-9A01-5D4F7D2569C5}" destId="{478D0D1A-B1F2-4969-AAC0-CF6267BD7FD8}" srcOrd="0" destOrd="0" presId="urn:microsoft.com/office/officeart/2011/layout/CircleProcess#1"/>
    <dgm:cxn modelId="{B8CE7420-44D7-4F72-989D-40F4867F6C6E}" type="presParOf" srcId="{3B62C00F-0650-477E-A5FA-55130A5E4A7A}" destId="{EF92E93F-0020-4EEA-AA01-207664E4CB1D}" srcOrd="1" destOrd="0" presId="urn:microsoft.com/office/officeart/2011/layout/CircleProcess#1"/>
    <dgm:cxn modelId="{9D02A744-E999-4642-8F8D-D086E2544D6D}" type="presParOf" srcId="{EF92E93F-0020-4EEA-AA01-207664E4CB1D}" destId="{8FB52A7F-1BFB-40B3-95A7-66661B4158A2}" srcOrd="0" destOrd="0" presId="urn:microsoft.com/office/officeart/2011/layout/CircleProcess#1"/>
    <dgm:cxn modelId="{EB3A1D51-2EB4-4A99-8B4D-5C31500A4894}" type="presParOf" srcId="{3B62C00F-0650-477E-A5FA-55130A5E4A7A}" destId="{AAE00C9A-BA50-4638-B874-3628541E74F0}" srcOrd="2" destOrd="0" presId="urn:microsoft.com/office/officeart/2011/layout/CircleProcess#1"/>
    <dgm:cxn modelId="{21D8E835-97EC-4B9B-BC0B-6A24FE1948B6}" type="presParOf" srcId="{3B62C00F-0650-477E-A5FA-55130A5E4A7A}" destId="{81EDB851-6AFC-4664-80D3-62ADB47037A4}" srcOrd="3" destOrd="0" presId="urn:microsoft.com/office/officeart/2011/layout/CircleProcess#1"/>
    <dgm:cxn modelId="{1F039F45-5787-4994-8060-E5A8C8E0DDB8}" type="presParOf" srcId="{81EDB851-6AFC-4664-80D3-62ADB47037A4}" destId="{3705E818-007A-4E63-8BFE-6AB842FE06F7}" srcOrd="0" destOrd="0" presId="urn:microsoft.com/office/officeart/2011/layout/CircleProcess#1"/>
    <dgm:cxn modelId="{30AE8906-92B4-49ED-AE91-866F203741D5}" type="presParOf" srcId="{3B62C00F-0650-477E-A5FA-55130A5E4A7A}" destId="{FA063994-FF6D-4BDA-8413-AAF7DD6D0033}" srcOrd="4" destOrd="0" presId="urn:microsoft.com/office/officeart/2011/layout/CircleProcess#1"/>
    <dgm:cxn modelId="{08843DFF-DD5D-4734-977F-3CE8CC0AE1D6}" type="presParOf" srcId="{FA063994-FF6D-4BDA-8413-AAF7DD6D0033}" destId="{98C9DCDA-3BF5-4CCE-AD41-395F4ADE44AA}" srcOrd="0" destOrd="0" presId="urn:microsoft.com/office/officeart/2011/layout/CircleProcess#1"/>
    <dgm:cxn modelId="{AAECC92B-05E6-45C8-91D5-4260D085A052}" type="presParOf" srcId="{3B62C00F-0650-477E-A5FA-55130A5E4A7A}" destId="{886059F0-2B40-47B7-A3D1-8F7C0A1268DB}" srcOrd="5" destOrd="0" presId="urn:microsoft.com/office/officeart/2011/layout/CircleProcess#1"/>
    <dgm:cxn modelId="{7DD9B42D-C8AD-49C0-8B9D-093948A3E09E}" type="presParOf" srcId="{3B62C00F-0650-477E-A5FA-55130A5E4A7A}" destId="{88030CD3-1D2D-4FBC-8BDB-DB59ABCA8BEB}" srcOrd="6" destOrd="0" presId="urn:microsoft.com/office/officeart/2011/layout/CircleProcess#1"/>
    <dgm:cxn modelId="{3200D72B-5EC8-4676-8A6B-D56FF6D45456}" type="presParOf" srcId="{88030CD3-1D2D-4FBC-8BDB-DB59ABCA8BEB}" destId="{38553F64-292E-4363-A101-57953B1AEB79}" srcOrd="0" destOrd="0" presId="urn:microsoft.com/office/officeart/2011/layout/CircleProcess#1"/>
    <dgm:cxn modelId="{81805B46-144D-4B3E-9B87-942C89189F0F}" type="presParOf" srcId="{3B62C00F-0650-477E-A5FA-55130A5E4A7A}" destId="{AF8E552A-95CE-4E21-A054-D2687A9E2D03}" srcOrd="7" destOrd="0" presId="urn:microsoft.com/office/officeart/2011/layout/CircleProcess#1"/>
    <dgm:cxn modelId="{D153505F-C8D5-4EB1-8B4B-511A5D3ADA8C}" type="presParOf" srcId="{AF8E552A-95CE-4E21-A054-D2687A9E2D03}" destId="{7F9AD105-48F9-4144-BC90-B4F1D3F538EE}" srcOrd="0" destOrd="0" presId="urn:microsoft.com/office/officeart/2011/layout/CircleProcess#1"/>
    <dgm:cxn modelId="{128BFDE0-2EA6-4758-969F-5B98F8F73C98}" type="presParOf" srcId="{3B62C00F-0650-477E-A5FA-55130A5E4A7A}" destId="{914C7259-6D5D-4FCC-ACDA-E99ACB1244FB}" srcOrd="8" destOrd="0" presId="urn:microsoft.com/office/officeart/2011/layout/CircleProcess#1"/>
    <dgm:cxn modelId="{49079113-1045-4ADC-9733-648E8818CAB4}" type="presParOf" srcId="{3B62C00F-0650-477E-A5FA-55130A5E4A7A}" destId="{0CF5993A-AA1B-4448-92EA-28A181D1D9AE}" srcOrd="9" destOrd="0" presId="urn:microsoft.com/office/officeart/2011/layout/CircleProcess#1"/>
    <dgm:cxn modelId="{95E240DB-2277-4993-B84A-86A145BE2173}" type="presParOf" srcId="{0CF5993A-AA1B-4448-92EA-28A181D1D9AE}" destId="{9A21F113-DBC3-45F3-9582-601B3B569CCA}" srcOrd="0" destOrd="0" presId="urn:microsoft.com/office/officeart/2011/layout/CircleProcess#1"/>
    <dgm:cxn modelId="{27E8E300-462F-4096-9003-EAF76C183B8F}" type="presParOf" srcId="{3B62C00F-0650-477E-A5FA-55130A5E4A7A}" destId="{1280BCB5-5ADD-4CDE-ABF2-551FF9F030DC}" srcOrd="10" destOrd="0" presId="urn:microsoft.com/office/officeart/2011/layout/CircleProcess#1"/>
    <dgm:cxn modelId="{467D955C-F80E-4E9E-A8D1-4462566442AD}" type="presParOf" srcId="{1280BCB5-5ADD-4CDE-ABF2-551FF9F030DC}" destId="{CF28E67C-7AB0-4838-A306-3467E9740A88}" srcOrd="0" destOrd="0" presId="urn:microsoft.com/office/officeart/2011/layout/CircleProcess#1"/>
    <dgm:cxn modelId="{3D366F47-C201-4CD9-9D30-5FA729B19F3D}" type="presParOf" srcId="{3B62C00F-0650-477E-A5FA-55130A5E4A7A}" destId="{AB5016A2-C93B-48F7-9E5A-0D0A8106A154}" srcOrd="11" destOrd="0" presId="urn:microsoft.com/office/officeart/2011/layout/CircleProcess#1"/>
    <dgm:cxn modelId="{B21ABF2F-53CB-4742-A924-3A9EB4E7B1C3}" type="presParOf" srcId="{3B62C00F-0650-477E-A5FA-55130A5E4A7A}" destId="{F20D9E2C-FF68-430A-A813-68D00FDA181E}" srcOrd="12" destOrd="0" presId="urn:microsoft.com/office/officeart/2011/layout/CircleProcess#1"/>
    <dgm:cxn modelId="{B0441EA9-C6D9-4F68-AF28-B0155DC52E84}" type="presParOf" srcId="{F20D9E2C-FF68-430A-A813-68D00FDA181E}" destId="{607BB022-0F5B-4BBD-A5BB-0B0FE866EB94}" srcOrd="0" destOrd="0" presId="urn:microsoft.com/office/officeart/2011/layout/CircleProcess#1"/>
    <dgm:cxn modelId="{6B54587F-8B5B-4FF2-9909-E2D5DF9996A4}" type="presParOf" srcId="{3B62C00F-0650-477E-A5FA-55130A5E4A7A}" destId="{B1E683D1-58D6-44B8-A060-ACDA8403544D}" srcOrd="13" destOrd="0" presId="urn:microsoft.com/office/officeart/2011/layout/CircleProcess#1"/>
    <dgm:cxn modelId="{4727FE8E-AB49-4308-B663-0797F0E74F7A}" type="presParOf" srcId="{B1E683D1-58D6-44B8-A060-ACDA8403544D}" destId="{3B6D8FDB-8AA7-4B94-A7FD-48E1102C6059}" srcOrd="0" destOrd="0" presId="urn:microsoft.com/office/officeart/2011/layout/CircleProcess#1"/>
    <dgm:cxn modelId="{BD29208B-07C7-44FB-B35C-5E5A0F30238B}" type="presParOf" srcId="{3B62C00F-0650-477E-A5FA-55130A5E4A7A}" destId="{F18A607A-3201-432C-B16F-32BD1B7170A7}" srcOrd="14" destOrd="0" presId="urn:microsoft.com/office/officeart/2011/layout/CircleProcess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D0D1A-B1F2-4969-AAC0-CF6267BD7FD8}">
      <dsp:nvSpPr>
        <dsp:cNvPr id="0" name=""/>
        <dsp:cNvSpPr/>
      </dsp:nvSpPr>
      <dsp:spPr>
        <a:xfrm>
          <a:off x="7268942" y="580834"/>
          <a:ext cx="1538649" cy="15389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52A7F-1BFB-40B3-95A7-66661B4158A2}">
      <dsp:nvSpPr>
        <dsp:cNvPr id="0" name=""/>
        <dsp:cNvSpPr/>
      </dsp:nvSpPr>
      <dsp:spPr>
        <a:xfrm>
          <a:off x="7319711" y="632140"/>
          <a:ext cx="1436290" cy="14362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analysis</a:t>
          </a:r>
        </a:p>
      </dsp:txBody>
      <dsp:txXfrm>
        <a:off x="7525247" y="837363"/>
        <a:ext cx="1026039" cy="1025843"/>
      </dsp:txXfrm>
    </dsp:sp>
    <dsp:sp modelId="{3705E818-007A-4E63-8BFE-6AB842FE06F7}">
      <dsp:nvSpPr>
        <dsp:cNvPr id="0" name=""/>
        <dsp:cNvSpPr/>
      </dsp:nvSpPr>
      <dsp:spPr>
        <a:xfrm rot="2700000">
          <a:off x="5677974" y="580914"/>
          <a:ext cx="1538471" cy="1538471"/>
        </a:xfrm>
        <a:prstGeom prst="teardrop">
          <a:avLst>
            <a:gd name="adj" fmla="val 10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9DCDA-3BF5-4CCE-AD41-395F4ADE44AA}">
      <dsp:nvSpPr>
        <dsp:cNvPr id="0" name=""/>
        <dsp:cNvSpPr/>
      </dsp:nvSpPr>
      <dsp:spPr>
        <a:xfrm>
          <a:off x="5730293" y="632140"/>
          <a:ext cx="1436290" cy="14362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Microarray</a:t>
          </a:r>
        </a:p>
      </dsp:txBody>
      <dsp:txXfrm>
        <a:off x="5935009" y="837363"/>
        <a:ext cx="1026039" cy="1025843"/>
      </dsp:txXfrm>
    </dsp:sp>
    <dsp:sp modelId="{38553F64-292E-4363-A101-57953B1AEB79}">
      <dsp:nvSpPr>
        <dsp:cNvPr id="0" name=""/>
        <dsp:cNvSpPr/>
      </dsp:nvSpPr>
      <dsp:spPr>
        <a:xfrm rot="2700000">
          <a:off x="4088555" y="580914"/>
          <a:ext cx="1538471" cy="1538471"/>
        </a:xfrm>
        <a:prstGeom prst="teardrop">
          <a:avLst>
            <a:gd name="adj" fmla="val 10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AD105-48F9-4144-BC90-B4F1D3F538EE}">
      <dsp:nvSpPr>
        <dsp:cNvPr id="0" name=""/>
        <dsp:cNvSpPr/>
      </dsp:nvSpPr>
      <dsp:spPr>
        <a:xfrm>
          <a:off x="4140055" y="632140"/>
          <a:ext cx="1436290" cy="14362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</a:rPr>
            <a:t>cDNA amplification</a:t>
          </a:r>
        </a:p>
      </dsp:txBody>
      <dsp:txXfrm>
        <a:off x="4344771" y="837363"/>
        <a:ext cx="1026039" cy="1025843"/>
      </dsp:txXfrm>
    </dsp:sp>
    <dsp:sp modelId="{9A21F113-DBC3-45F3-9582-601B3B569CCA}">
      <dsp:nvSpPr>
        <dsp:cNvPr id="0" name=""/>
        <dsp:cNvSpPr/>
      </dsp:nvSpPr>
      <dsp:spPr>
        <a:xfrm rot="2700000">
          <a:off x="2498318" y="580914"/>
          <a:ext cx="1538471" cy="1538471"/>
        </a:xfrm>
        <a:prstGeom prst="teardrop">
          <a:avLst>
            <a:gd name="adj" fmla="val 10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8E67C-7AB0-4838-A306-3467E9740A88}">
      <dsp:nvSpPr>
        <dsp:cNvPr id="0" name=""/>
        <dsp:cNvSpPr/>
      </dsp:nvSpPr>
      <dsp:spPr>
        <a:xfrm>
          <a:off x="2549817" y="632140"/>
          <a:ext cx="1436290" cy="14362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RNA isolation</a:t>
          </a:r>
        </a:p>
      </dsp:txBody>
      <dsp:txXfrm>
        <a:off x="2755353" y="837363"/>
        <a:ext cx="1026039" cy="1025843"/>
      </dsp:txXfrm>
    </dsp:sp>
    <dsp:sp modelId="{607BB022-0F5B-4BBD-A5BB-0B0FE866EB94}">
      <dsp:nvSpPr>
        <dsp:cNvPr id="0" name=""/>
        <dsp:cNvSpPr/>
      </dsp:nvSpPr>
      <dsp:spPr>
        <a:xfrm rot="2700000">
          <a:off x="908080" y="580914"/>
          <a:ext cx="1538471" cy="1538471"/>
        </a:xfrm>
        <a:prstGeom prst="teardrop">
          <a:avLst>
            <a:gd name="adj" fmla="val 1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D8FDB-8AA7-4B94-A7FD-48E1102C6059}">
      <dsp:nvSpPr>
        <dsp:cNvPr id="0" name=""/>
        <dsp:cNvSpPr/>
      </dsp:nvSpPr>
      <dsp:spPr>
        <a:xfrm>
          <a:off x="959579" y="632140"/>
          <a:ext cx="1436290" cy="14362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Tumor specimen</a:t>
          </a:r>
        </a:p>
      </dsp:txBody>
      <dsp:txXfrm>
        <a:off x="1165115" y="837363"/>
        <a:ext cx="1026039" cy="1025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#1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B2913F39-B779-96A6-E6D6-8A048C59D5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E162BFA-032B-1FFB-4F31-4E9E5794A1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541B09-7586-2D4C-AE55-C6868B7ACDC6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8926FE82-DA70-6C68-437A-5127B24F49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ACFEFE6D-9BA4-6D7C-425B-A515CC3BA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noProof="0"/>
              <a:t>Klicka här för att ändra format på bakgrundstexten</a:t>
            </a:r>
          </a:p>
          <a:p>
            <a:pPr lvl="1"/>
            <a:r>
              <a:rPr lang="sv-SE" altLang="sv-SE" noProof="0"/>
              <a:t>Nivå två</a:t>
            </a:r>
          </a:p>
          <a:p>
            <a:pPr lvl="2"/>
            <a:r>
              <a:rPr lang="sv-SE" altLang="sv-SE" noProof="0"/>
              <a:t>Nivå tre</a:t>
            </a:r>
          </a:p>
          <a:p>
            <a:pPr lvl="3"/>
            <a:r>
              <a:rPr lang="sv-SE" altLang="sv-SE" noProof="0"/>
              <a:t>Nivå fyra</a:t>
            </a:r>
          </a:p>
          <a:p>
            <a:pPr lvl="4"/>
            <a:r>
              <a:rPr lang="sv-SE" altLang="sv-SE" noProof="0"/>
              <a:t>Nivå fem</a:t>
            </a:r>
            <a:endParaRPr lang="en-US" altLang="sv-SE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B333BD7-50D3-1B5D-54AF-4CACE9F30B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E1FAA-15D7-4E2F-8BB5-829F3D1D7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9F34F3-BF49-B44C-BA04-15FD98F60D59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tshållare för bildobjekt 1">
            <a:extLst>
              <a:ext uri="{FF2B5EF4-FFF2-40B4-BE49-F238E27FC236}">
                <a16:creationId xmlns:a16="http://schemas.microsoft.com/office/drawing/2014/main" id="{65F5BB6E-13F4-AE9F-7E91-5D2A3CB450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Platshållare för anteckningar 2">
            <a:extLst>
              <a:ext uri="{FF2B5EF4-FFF2-40B4-BE49-F238E27FC236}">
                <a16:creationId xmlns:a16="http://schemas.microsoft.com/office/drawing/2014/main" id="{1994AB58-B080-0D06-C83D-BD8FE0CCD0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/>
              <a:t>Adjuvant beh, dvs tilläggsbeh beroende av risk för återfall beroende av tumörtyp, utbredning, mm Alla tillägsbeh innebär risker, tid I anspråk för pat, ekonomi, därför måste vinsten vara bevisad och relevant. Absolut vs relativ riskreduktion. Nu strål.</a:t>
            </a:r>
          </a:p>
        </p:txBody>
      </p:sp>
      <p:sp>
        <p:nvSpPr>
          <p:cNvPr id="20483" name="Platshållare för bildnummer 3">
            <a:extLst>
              <a:ext uri="{FF2B5EF4-FFF2-40B4-BE49-F238E27FC236}">
                <a16:creationId xmlns:a16="http://schemas.microsoft.com/office/drawing/2014/main" id="{FEF07ADE-5E7B-80FE-7F28-241230B42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17359A-225F-354C-931C-CB0C4A5CE56D}" type="slidenum">
              <a:rPr lang="en-US" altLang="sv-SE" smtClean="0"/>
              <a:pPr>
                <a:spcBef>
                  <a:spcPct val="0"/>
                </a:spcBef>
              </a:pPr>
              <a:t>3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Platshållare för bildobjekt 1">
            <a:extLst>
              <a:ext uri="{FF2B5EF4-FFF2-40B4-BE49-F238E27FC236}">
                <a16:creationId xmlns:a16="http://schemas.microsoft.com/office/drawing/2014/main" id="{CB54FF69-D3FB-142C-0EA3-C11C727163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Platshållare för anteckningar 2">
            <a:extLst>
              <a:ext uri="{FF2B5EF4-FFF2-40B4-BE49-F238E27FC236}">
                <a16:creationId xmlns:a16="http://schemas.microsoft.com/office/drawing/2014/main" id="{C8BACAF1-7381-6F34-6D4A-6D611C60AA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sv-SE"/>
              <a:t>7.4% riskökning per Gray (medeldos till hjärtat)</a:t>
            </a:r>
          </a:p>
          <a:p>
            <a:pPr eaLnBrk="1" hangingPunct="1"/>
            <a:r>
              <a:rPr lang="en-US" altLang="sv-SE"/>
              <a:t>Ex frisk 50 åring har 1.9% risk för hjärthändelse innan 80 år, går med 3 Gy fr 1.9 till 2.4% (0.5% ökning)</a:t>
            </a:r>
          </a:p>
          <a:p>
            <a:pPr eaLnBrk="1" hangingPunct="1"/>
            <a:r>
              <a:rPr lang="en-US" altLang="sv-SE"/>
              <a:t>Med högre grundrisk (BMI, rökning…) ex går med 3 Gy fr 4.5% till 5.4% (0.9% ökning)</a:t>
            </a:r>
          </a:p>
        </p:txBody>
      </p:sp>
      <p:sp>
        <p:nvSpPr>
          <p:cNvPr id="51203" name="Platshållare för bildnummer 3">
            <a:extLst>
              <a:ext uri="{FF2B5EF4-FFF2-40B4-BE49-F238E27FC236}">
                <a16:creationId xmlns:a16="http://schemas.microsoft.com/office/drawing/2014/main" id="{2F5DDDE6-D0D5-021C-034A-5B2FE4B9B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A12AAC-A392-5F45-A0DC-44AAB907192C}" type="slidenum">
              <a:rPr lang="en-US" altLang="sv-SE" smtClean="0"/>
              <a:pPr>
                <a:spcBef>
                  <a:spcPct val="0"/>
                </a:spcBef>
              </a:pPr>
              <a:t>24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Platshållare för bildobjekt 1">
            <a:extLst>
              <a:ext uri="{FF2B5EF4-FFF2-40B4-BE49-F238E27FC236}">
                <a16:creationId xmlns:a16="http://schemas.microsoft.com/office/drawing/2014/main" id="{62AC70E2-0D6F-0C2B-F560-3DD3D227E2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Platshållare för anteckningar 2">
            <a:extLst>
              <a:ext uri="{FF2B5EF4-FFF2-40B4-BE49-F238E27FC236}">
                <a16:creationId xmlns:a16="http://schemas.microsoft.com/office/drawing/2014/main" id="{F3FB57FA-A127-43A5-C476-4B7E5DD814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/>
              <a:t>Clips</a:t>
            </a:r>
          </a:p>
        </p:txBody>
      </p:sp>
      <p:sp>
        <p:nvSpPr>
          <p:cNvPr id="56323" name="Platshållare för bildnummer 3">
            <a:extLst>
              <a:ext uri="{FF2B5EF4-FFF2-40B4-BE49-F238E27FC236}">
                <a16:creationId xmlns:a16="http://schemas.microsoft.com/office/drawing/2014/main" id="{B1242352-BB21-D946-917F-B2D904133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274453-9302-9C4C-A237-9E93746AB2A4}" type="slidenum">
              <a:rPr lang="en-US" altLang="sv-SE" smtClean="0"/>
              <a:pPr>
                <a:spcBef>
                  <a:spcPct val="0"/>
                </a:spcBef>
              </a:pPr>
              <a:t>28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Platshållare för bildobjekt 1">
            <a:extLst>
              <a:ext uri="{FF2B5EF4-FFF2-40B4-BE49-F238E27FC236}">
                <a16:creationId xmlns:a16="http://schemas.microsoft.com/office/drawing/2014/main" id="{7C3448EA-6532-CB25-6CF2-FB27BBBEF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Platshållare för anteckningar 2">
            <a:extLst>
              <a:ext uri="{FF2B5EF4-FFF2-40B4-BE49-F238E27FC236}">
                <a16:creationId xmlns:a16="http://schemas.microsoft.com/office/drawing/2014/main" id="{733752A8-754A-33E1-9FD1-D401EFEA21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sv-SE"/>
              <a:t>Återfall</a:t>
            </a:r>
          </a:p>
        </p:txBody>
      </p:sp>
      <p:sp>
        <p:nvSpPr>
          <p:cNvPr id="58371" name="Platshållare för bildnummer 3">
            <a:extLst>
              <a:ext uri="{FF2B5EF4-FFF2-40B4-BE49-F238E27FC236}">
                <a16:creationId xmlns:a16="http://schemas.microsoft.com/office/drawing/2014/main" id="{DF1D5A15-2DBC-F261-FE19-6C2424BCE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3F979F-8D6A-B841-8E8B-FE85880C4F81}" type="slidenum">
              <a:rPr lang="en-US" altLang="sv-SE" smtClean="0"/>
              <a:pPr>
                <a:spcBef>
                  <a:spcPct val="0"/>
                </a:spcBef>
              </a:pPr>
              <a:t>29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Platshållare för bildobjekt 1">
            <a:extLst>
              <a:ext uri="{FF2B5EF4-FFF2-40B4-BE49-F238E27FC236}">
                <a16:creationId xmlns:a16="http://schemas.microsoft.com/office/drawing/2014/main" id="{E42EFD1C-A78B-080C-5D3F-FF373EFD53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Platshållare för anteckningar 2">
            <a:extLst>
              <a:ext uri="{FF2B5EF4-FFF2-40B4-BE49-F238E27FC236}">
                <a16:creationId xmlns:a16="http://schemas.microsoft.com/office/drawing/2014/main" id="{D6CD7C6B-0BD6-0285-1A4D-08EF4D880B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sv-SE"/>
              <a:t>Riskreduktion för återfall med boost: upp till 40 år 23.9%-13.5%, 40-50 år 7.8%-4.9%, 50-60 år 7.8%-4.9%, över 60 år 7.3%-3.8%</a:t>
            </a:r>
          </a:p>
          <a:p>
            <a:pPr eaLnBrk="1" hangingPunct="1"/>
            <a:r>
              <a:rPr lang="en-US" altLang="sv-SE"/>
              <a:t>Relativa riskreduktionen är likvärdig, 50 %, dock stor skillnad med den absoluta riskredutktionen. Tolkas olika över hela världen.  </a:t>
            </a:r>
          </a:p>
        </p:txBody>
      </p:sp>
      <p:sp>
        <p:nvSpPr>
          <p:cNvPr id="60419" name="Platshållare för bildnummer 3">
            <a:extLst>
              <a:ext uri="{FF2B5EF4-FFF2-40B4-BE49-F238E27FC236}">
                <a16:creationId xmlns:a16="http://schemas.microsoft.com/office/drawing/2014/main" id="{E83D73D7-AB31-EA15-07D8-ED60D122B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1E8FDE-C276-D340-8294-0370FCC52716}" type="slidenum">
              <a:rPr lang="en-US" altLang="sv-SE" smtClean="0"/>
              <a:pPr>
                <a:spcBef>
                  <a:spcPct val="0"/>
                </a:spcBef>
              </a:pPr>
              <a:t>30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Platshållare för bildobjekt 1">
            <a:extLst>
              <a:ext uri="{FF2B5EF4-FFF2-40B4-BE49-F238E27FC236}">
                <a16:creationId xmlns:a16="http://schemas.microsoft.com/office/drawing/2014/main" id="{007D8883-4180-FED5-DC7D-7D99D9D743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Platshållare för anteckningar 2">
            <a:extLst>
              <a:ext uri="{FF2B5EF4-FFF2-40B4-BE49-F238E27FC236}">
                <a16:creationId xmlns:a16="http://schemas.microsoft.com/office/drawing/2014/main" id="{EFB8A101-5BEE-6369-40BC-6C9DBC033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/>
              <a:t>1-Riskfaktorer som verkar ha betydelse för återfall vid ypN0 är: </a:t>
            </a:r>
          </a:p>
          <a:p>
            <a:r>
              <a:rPr lang="sv-SE" altLang="sv-SE"/>
              <a:t>Ålder: yngre högre risk än äldre</a:t>
            </a:r>
          </a:p>
          <a:p>
            <a:r>
              <a:rPr lang="sv-SE" altLang="sv-SE"/>
              <a:t>Kliniskt stadie: cT3 sämre än stadie I-II</a:t>
            </a:r>
          </a:p>
          <a:p>
            <a:r>
              <a:rPr lang="sv-SE" altLang="sv-SE"/>
              <a:t>Subtyp: TN sämre än Luminal A</a:t>
            </a:r>
          </a:p>
          <a:p>
            <a:r>
              <a:rPr lang="sv-SE" altLang="sv-SE"/>
              <a:t>Respons: ypT+ sämre än ypT0</a:t>
            </a:r>
          </a:p>
          <a:p>
            <a:r>
              <a:rPr lang="sv-SE" altLang="sv-SE"/>
              <a:t>2- lågriskfaktorer är cN0, ypN0, vet att mikromet ingen fördel med axillbehandling IBCSG 23-01, dessutom hamnat i grp med 1-3 lgll (med mindre nytta av RNI) </a:t>
            </a:r>
          </a:p>
          <a:p>
            <a:endParaRPr lang="en-GB" altLang="sv-SE"/>
          </a:p>
        </p:txBody>
      </p:sp>
      <p:sp>
        <p:nvSpPr>
          <p:cNvPr id="70659" name="Platshållare för bildnummer 3">
            <a:extLst>
              <a:ext uri="{FF2B5EF4-FFF2-40B4-BE49-F238E27FC236}">
                <a16:creationId xmlns:a16="http://schemas.microsoft.com/office/drawing/2014/main" id="{04FB7E0E-9FB4-F7DD-D245-84449DC04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EABE38F-7624-6843-8027-D0DAE5A90D6B}" type="slidenum">
              <a:rPr lang="en-GB" altLang="sv-SE" smtClean="0"/>
              <a:pPr/>
              <a:t>39</a:t>
            </a:fld>
            <a:endParaRPr lang="en-GB" alt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tshållare för bildobjekt 1">
            <a:extLst>
              <a:ext uri="{FF2B5EF4-FFF2-40B4-BE49-F238E27FC236}">
                <a16:creationId xmlns:a16="http://schemas.microsoft.com/office/drawing/2014/main" id="{D7C7B74A-D97D-5B09-F4FF-CD06A51038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Platshållare för anteckningar 2">
            <a:extLst>
              <a:ext uri="{FF2B5EF4-FFF2-40B4-BE49-F238E27FC236}">
                <a16:creationId xmlns:a16="http://schemas.microsoft.com/office/drawing/2014/main" id="{2385E714-217C-2CBE-F996-12CEA9577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/>
          </a:p>
        </p:txBody>
      </p:sp>
      <p:sp>
        <p:nvSpPr>
          <p:cNvPr id="25603" name="Platshållare för bildnummer 3">
            <a:extLst>
              <a:ext uri="{FF2B5EF4-FFF2-40B4-BE49-F238E27FC236}">
                <a16:creationId xmlns:a16="http://schemas.microsoft.com/office/drawing/2014/main" id="{116B14E8-C228-79B4-6C37-F3007AEB8F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485E64A-8E01-A644-8643-5B9ED1EE8793}" type="slidenum">
              <a:rPr lang="sv-SE" altLang="sv-SE" smtClean="0"/>
              <a:pPr/>
              <a:t>7</a:t>
            </a:fld>
            <a:endParaRPr lang="sv-SE" alt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latshållare för bildobjekt 1">
            <a:extLst>
              <a:ext uri="{FF2B5EF4-FFF2-40B4-BE49-F238E27FC236}">
                <a16:creationId xmlns:a16="http://schemas.microsoft.com/office/drawing/2014/main" id="{4275EFB2-BF4D-6F85-29B7-934D9DEB0E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Platshållare för anteckningar 2">
            <a:extLst>
              <a:ext uri="{FF2B5EF4-FFF2-40B4-BE49-F238E27FC236}">
                <a16:creationId xmlns:a16="http://schemas.microsoft.com/office/drawing/2014/main" id="{99AD69A0-6E90-B901-B818-8DCFCB703B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v-SE" altLang="sv-SE"/>
              <a:t>Metaanalys: Effekt av strålbehandling efter bröstbevarande kirurgi. 10 800 kvinnor. 17 Studier. 2/3 lymfkörtelnegativa</a:t>
            </a:r>
          </a:p>
          <a:p>
            <a:pPr eaLnBrk="1" hangingPunct="1"/>
            <a:r>
              <a:rPr lang="sv-SE" altLang="sv-SE"/>
              <a:t>Återfall 5 år, 12 vs 23 %</a:t>
            </a:r>
          </a:p>
          <a:p>
            <a:pPr eaLnBrk="1" hangingPunct="1"/>
            <a:r>
              <a:rPr lang="sv-SE" altLang="sv-SE"/>
              <a:t>Skillnaden med BC-mortalitet och OS. Ranodmiserade studier, skiljer enbart med +/-RT.</a:t>
            </a:r>
          </a:p>
        </p:txBody>
      </p:sp>
      <p:sp>
        <p:nvSpPr>
          <p:cNvPr id="28675" name="Platshållare för datum 4">
            <a:extLst>
              <a:ext uri="{FF2B5EF4-FFF2-40B4-BE49-F238E27FC236}">
                <a16:creationId xmlns:a16="http://schemas.microsoft.com/office/drawing/2014/main" id="{0FB50B90-FBDF-09AA-14A8-597DF90CF6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7F3CEB-E02B-D345-86ED-1B3B0EBE7140}" type="datetime1">
              <a:rPr lang="sv-SE" altLang="sv-SE" smtClean="0">
                <a:latin typeface="Arial" panose="020B0604020202020204" pitchFamily="34" charset="0"/>
                <a:ea typeface="ヒラギノ角ゴ Pro W3" charset="-128"/>
              </a:rPr>
              <a:pPr>
                <a:spcBef>
                  <a:spcPct val="0"/>
                </a:spcBef>
              </a:pPr>
              <a:t>2022-10-31</a:t>
            </a:fld>
            <a:endParaRPr lang="sv-SE" altLang="sv-SE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28676" name="Platshållare för bildnummer 6">
            <a:extLst>
              <a:ext uri="{FF2B5EF4-FFF2-40B4-BE49-F238E27FC236}">
                <a16:creationId xmlns:a16="http://schemas.microsoft.com/office/drawing/2014/main" id="{CEC2B72E-6F3B-CFE8-D214-EAEAD4F40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34ED06-EFBE-8246-91A1-6D05E0AC83F0}" type="slidenum">
              <a:rPr lang="sv-SE" altLang="sv-SE" smtClean="0">
                <a:latin typeface="Arial" panose="020B0604020202020204" pitchFamily="34" charset="0"/>
                <a:ea typeface="ヒラギノ角ゴ Pro W3" charset="-128"/>
              </a:rPr>
              <a:pPr>
                <a:spcBef>
                  <a:spcPct val="0"/>
                </a:spcBef>
              </a:pPr>
              <a:t>9</a:t>
            </a:fld>
            <a:endParaRPr lang="sv-SE" altLang="sv-SE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tshållare för bildobjekt 1">
            <a:extLst>
              <a:ext uri="{FF2B5EF4-FFF2-40B4-BE49-F238E27FC236}">
                <a16:creationId xmlns:a16="http://schemas.microsoft.com/office/drawing/2014/main" id="{062EFF6F-9606-15F4-7CF8-AAF4FAFE8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Platshållare för anteckningar 2">
            <a:extLst>
              <a:ext uri="{FF2B5EF4-FFF2-40B4-BE49-F238E27FC236}">
                <a16:creationId xmlns:a16="http://schemas.microsoft.com/office/drawing/2014/main" id="{66608EBC-1FEB-4206-7BA2-8A0D0E664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/>
          </a:p>
        </p:txBody>
      </p:sp>
      <p:sp>
        <p:nvSpPr>
          <p:cNvPr id="31747" name="Platshållare för bildnummer 3">
            <a:extLst>
              <a:ext uri="{FF2B5EF4-FFF2-40B4-BE49-F238E27FC236}">
                <a16:creationId xmlns:a16="http://schemas.microsoft.com/office/drawing/2014/main" id="{4B8A57D8-40AE-597E-DC0E-330F921E2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3C3FBD0-8D71-D846-8CA3-EB7BF1C337D2}" type="slidenum">
              <a:rPr lang="en-US" altLang="sv-SE" smtClean="0"/>
              <a:pPr/>
              <a:t>11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tshållare för bildobjekt 1">
            <a:extLst>
              <a:ext uri="{FF2B5EF4-FFF2-40B4-BE49-F238E27FC236}">
                <a16:creationId xmlns:a16="http://schemas.microsoft.com/office/drawing/2014/main" id="{8CBE4604-7985-1E48-A4E1-2B04CEADE0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Platshållare för anteckningar 2">
            <a:extLst>
              <a:ext uri="{FF2B5EF4-FFF2-40B4-BE49-F238E27FC236}">
                <a16:creationId xmlns:a16="http://schemas.microsoft.com/office/drawing/2014/main" id="{9740BAF8-5926-FAF5-78F2-22D786FB4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/>
              <a:t>Senaste metaanalysen, bekräftar bilden av att kurvorna närmar sig varandra, ser ingen sign skillnad i N0 samt i grp 1-3 lgll. BC-död vid 10 år 14,8% vs 16,2%, 1,4% icke sign skillnad.</a:t>
            </a:r>
          </a:p>
        </p:txBody>
      </p:sp>
      <p:sp>
        <p:nvSpPr>
          <p:cNvPr id="33795" name="Platshållare för bildnummer 3">
            <a:extLst>
              <a:ext uri="{FF2B5EF4-FFF2-40B4-BE49-F238E27FC236}">
                <a16:creationId xmlns:a16="http://schemas.microsoft.com/office/drawing/2014/main" id="{DA3BB612-4E8D-137F-E5EF-E85BDB73B3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4FD0618-0448-CB4E-AD7D-0DE6C9741710}" type="slidenum">
              <a:rPr lang="en-GB" altLang="sv-SE" smtClean="0"/>
              <a:pPr/>
              <a:t>12</a:t>
            </a:fld>
            <a:endParaRPr lang="en-GB" alt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tshållare för bildobjekt 1">
            <a:extLst>
              <a:ext uri="{FF2B5EF4-FFF2-40B4-BE49-F238E27FC236}">
                <a16:creationId xmlns:a16="http://schemas.microsoft.com/office/drawing/2014/main" id="{3DDB4059-32F8-BCC6-1AC3-8B22007F86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Platshållare för anteckningar 2">
            <a:extLst>
              <a:ext uri="{FF2B5EF4-FFF2-40B4-BE49-F238E27FC236}">
                <a16:creationId xmlns:a16="http://schemas.microsoft.com/office/drawing/2014/main" id="{6FAC9318-6497-28A5-78E0-2266AF7D60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sv-SE"/>
              <a:t>Typer av fraktionering, princip</a:t>
            </a:r>
          </a:p>
        </p:txBody>
      </p:sp>
      <p:sp>
        <p:nvSpPr>
          <p:cNvPr id="35843" name="Platshållare för bildnummer 3">
            <a:extLst>
              <a:ext uri="{FF2B5EF4-FFF2-40B4-BE49-F238E27FC236}">
                <a16:creationId xmlns:a16="http://schemas.microsoft.com/office/drawing/2014/main" id="{1296FEA4-B7EC-0959-0B42-6A9FA87E2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6F6D82-C2F2-C042-8DFE-B6AC4FC0D620}" type="slidenum">
              <a:rPr lang="en-US" altLang="sv-SE" smtClean="0"/>
              <a:pPr>
                <a:spcBef>
                  <a:spcPct val="0"/>
                </a:spcBef>
              </a:pPr>
              <a:t>13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tshållare för bildobjekt 1">
            <a:extLst>
              <a:ext uri="{FF2B5EF4-FFF2-40B4-BE49-F238E27FC236}">
                <a16:creationId xmlns:a16="http://schemas.microsoft.com/office/drawing/2014/main" id="{73250FCC-CFB6-ACFD-1CA2-8E4EF8995C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Platshållare för anteckningar 2">
            <a:extLst>
              <a:ext uri="{FF2B5EF4-FFF2-40B4-BE49-F238E27FC236}">
                <a16:creationId xmlns:a16="http://schemas.microsoft.com/office/drawing/2014/main" id="{7036DAF1-0E01-C228-E613-A0B45D0C0D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/>
              <a:t>Tumörbädd-Clips, tydliga</a:t>
            </a:r>
          </a:p>
        </p:txBody>
      </p:sp>
      <p:sp>
        <p:nvSpPr>
          <p:cNvPr id="39939" name="Platshållare för bildnummer 3">
            <a:extLst>
              <a:ext uri="{FF2B5EF4-FFF2-40B4-BE49-F238E27FC236}">
                <a16:creationId xmlns:a16="http://schemas.microsoft.com/office/drawing/2014/main" id="{8BC4DBC7-82D8-BEC7-195C-2DE6095BD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9F4793-1BAB-2449-AFBC-53829B85FC93}" type="slidenum">
              <a:rPr lang="en-US" altLang="sv-SE" smtClean="0"/>
              <a:pPr>
                <a:spcBef>
                  <a:spcPct val="0"/>
                </a:spcBef>
              </a:pPr>
              <a:t>16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tshållare för bildobjekt 1">
            <a:extLst>
              <a:ext uri="{FF2B5EF4-FFF2-40B4-BE49-F238E27FC236}">
                <a16:creationId xmlns:a16="http://schemas.microsoft.com/office/drawing/2014/main" id="{68F9B264-5F40-F3F1-F8AF-E6B3B08369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Platshållare för anteckningar 2">
            <a:extLst>
              <a:ext uri="{FF2B5EF4-FFF2-40B4-BE49-F238E27FC236}">
                <a16:creationId xmlns:a16="http://schemas.microsoft.com/office/drawing/2014/main" id="{4EFD1885-BDC2-A895-631B-95AFEFC003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/>
              <a:t>Axillclips, ökar ev möjlighten skräddarsydd beh</a:t>
            </a:r>
          </a:p>
        </p:txBody>
      </p:sp>
      <p:sp>
        <p:nvSpPr>
          <p:cNvPr id="41987" name="Platshållare för bildnummer 3">
            <a:extLst>
              <a:ext uri="{FF2B5EF4-FFF2-40B4-BE49-F238E27FC236}">
                <a16:creationId xmlns:a16="http://schemas.microsoft.com/office/drawing/2014/main" id="{77571BBE-B193-04A6-58E3-9771DA6BB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8F836C-AE9F-1242-8D26-411F6A8C19B0}" type="slidenum">
              <a:rPr lang="en-US" altLang="sv-SE" smtClean="0"/>
              <a:pPr>
                <a:spcBef>
                  <a:spcPct val="0"/>
                </a:spcBef>
              </a:pPr>
              <a:t>17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Platshållare för bildobjekt 1">
            <a:extLst>
              <a:ext uri="{FF2B5EF4-FFF2-40B4-BE49-F238E27FC236}">
                <a16:creationId xmlns:a16="http://schemas.microsoft.com/office/drawing/2014/main" id="{329C96E4-64BB-C488-BB6C-114D94AA76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Platshållare för anteckningar 2">
            <a:extLst>
              <a:ext uri="{FF2B5EF4-FFF2-40B4-BE49-F238E27FC236}">
                <a16:creationId xmlns:a16="http://schemas.microsoft.com/office/drawing/2014/main" id="{418FDD30-5ABA-86B3-575E-F68ED5CE3C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/>
              <a:t>Hjärtsjuk: återkommer, ska undvika RT hjärta, skillnad mellan BC-död och OS. Lunga: minska volym, återkommer. Hudfibros: dosfråga (boost återkommer). Plexus brachialis, dosfråga. Armödem: volym och dosfråga. Sekundär cancer, volym, skillnaden mellan BC-död och OS..</a:t>
            </a:r>
          </a:p>
        </p:txBody>
      </p:sp>
      <p:sp>
        <p:nvSpPr>
          <p:cNvPr id="48131" name="Platshållare för bildnummer 3">
            <a:extLst>
              <a:ext uri="{FF2B5EF4-FFF2-40B4-BE49-F238E27FC236}">
                <a16:creationId xmlns:a16="http://schemas.microsoft.com/office/drawing/2014/main" id="{A4A49CC7-775B-1081-C41D-75B93793E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567FF8-D9F2-AE4B-A3CC-B2A3FCC8BB18}" type="slidenum">
              <a:rPr lang="en-US" altLang="sv-SE" smtClean="0"/>
              <a:pPr>
                <a:spcBef>
                  <a:spcPct val="0"/>
                </a:spcBef>
              </a:pPr>
              <a:t>22</a:t>
            </a:fld>
            <a:endParaRPr lang="en-US" alt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36657D4-5C01-6E0B-6387-85F437A4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80EA-2309-BC43-B9B0-C156FAD1500B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B3A0E3-D3F1-3C0C-886C-101865F0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A13D5E-5EB3-6387-8630-01AC88D4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E150-9F0C-E84B-806D-779089EB9070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29298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55FCC4-4139-0845-98A5-4037508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76430-696C-F646-B8A8-88B5696CA27E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1F3034-60C1-7204-BEFC-D5ADDE0D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6CF6B11-6A41-EEA9-E76D-EFAF4931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5DDFE-F13D-5841-9106-CC99877EB160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02722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929DEAD-18D5-1CBC-E27F-E513E097B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FD83-4B9F-B84B-B9FA-51A8D1F02357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1874C7-EABA-B4A8-74D8-59B1A5BF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07C05A-21D0-42F1-FF28-0680E856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4B5C2-3DA7-F844-9AD6-DBB0E1D090E2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212570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EF96ABB9-9015-7F45-ED45-A5141234BB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9A22-E6A5-3A41-9C83-A788A273354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BD7B7258-FF1E-DD6C-93CB-D3159D284AB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buFont typeface="Arial" charset="0"/>
              <a:buNone/>
              <a:defRPr/>
            </a:lvl1pPr>
          </a:lstStyle>
          <a:p>
            <a:pPr>
              <a:defRPr/>
            </a:pPr>
            <a:r>
              <a:rPr lang="sv-SE"/>
              <a:t>ORGANISATIONSNAMN (ÄNDRA SIDHUVUD VIA FLIKEN INFOGA-SIDHUVUD/SIDFOT)</a:t>
            </a:r>
            <a:endParaRPr lang="sv-SE" dirty="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FC4F148-1A19-FF25-E90D-1710253CAA1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AE5C9-A9DF-CF4D-AC01-1C8A75A12FF1}" type="datetimeFigureOut">
              <a:rPr lang="sv-SE"/>
              <a:pPr>
                <a:defRPr/>
              </a:pPr>
              <a:t>2022-10-31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458549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hape 22">
            <a:extLst>
              <a:ext uri="{FF2B5EF4-FFF2-40B4-BE49-F238E27FC236}">
                <a16:creationId xmlns:a16="http://schemas.microsoft.com/office/drawing/2014/main" id="{A78E201E-A011-05C9-3A58-173B691D5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9192D-12D6-6748-B200-13440E5DC5E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97617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ing- Content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D6715223-6DB0-724A-F985-C34C4BD93ECB}"/>
              </a:ext>
            </a:extLst>
          </p:cNvPr>
          <p:cNvSpPr txBox="1"/>
          <p:nvPr/>
        </p:nvSpPr>
        <p:spPr>
          <a:xfrm>
            <a:off x="342900" y="6400800"/>
            <a:ext cx="952500" cy="809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</a:rPr>
              <a:t>Exact Sciences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2900" y="1839562"/>
            <a:ext cx="8458200" cy="3898048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/>
            </a:lvl1pPr>
            <a:lvl2pPr marL="342892" indent="0">
              <a:lnSpc>
                <a:spcPct val="100000"/>
              </a:lnSpc>
              <a:buNone/>
              <a:defRPr sz="900"/>
            </a:lvl2pPr>
            <a:lvl3pPr marL="685783" indent="0">
              <a:lnSpc>
                <a:spcPct val="100000"/>
              </a:lnSpc>
              <a:buNone/>
              <a:defRPr sz="900"/>
            </a:lvl3pPr>
            <a:lvl4pPr marL="1028675" indent="0">
              <a:lnSpc>
                <a:spcPct val="100000"/>
              </a:lnSpc>
              <a:buNone/>
              <a:defRPr sz="900"/>
            </a:lvl4pPr>
            <a:lvl5pPr marL="1371566" indent="0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42900" y="457200"/>
            <a:ext cx="8458200" cy="899327"/>
          </a:xfrm>
        </p:spPr>
        <p:txBody>
          <a:bodyPr lIns="0" tIns="0" rIns="0" bIns="0" anchor="t"/>
          <a:lstStyle>
            <a:lvl1pPr>
              <a:lnSpc>
                <a:spcPts val="2550"/>
              </a:lnSpc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B4C416-15B9-0986-1D79-BEE2F409AB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7413D6-559C-39A3-B03A-D888673D45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AE2DE-AEAD-B448-B1B3-E0982534CD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3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1371E5-04F3-220F-4C8D-318371F8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4D0D5-9F24-9E46-99E8-C41271897BB9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BC3A97-E517-67A6-FE8B-F38BB63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0A684D-DA45-F0D8-2CE0-B71D23DA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CDF65-CA83-A640-928D-839F78B00B88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74771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CD8FA15-C7FC-E3A1-16AA-0A6C27D4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7F391-3A0C-AA48-9482-F695FBAE4945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007F87-0BDF-8114-4E66-B99208BC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6A0E7E-448B-7982-1990-A125CCE3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7899-4999-254D-8EBD-CEBE1C9C0F1A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27930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7C5A478E-4C3F-E41F-74B2-77AD4F63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C254B-E1E3-8B46-ABED-079C2FB47C81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A1C3C0AC-C13C-73D8-12DA-058A3714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9E53723A-CE6B-F8B7-14B2-B0235D64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11FEF-0789-A44F-ADF9-B66920A95ADC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66110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3233AF0-24CF-B5ED-FB58-DA4B64A4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CF83-00A4-1B44-8008-F720A91DB57B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4FCF099-9553-B944-0667-C0ABBDE1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DB3E00E-18B6-A1D1-9E85-D4221DB3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A437C-65B9-FB4F-A38F-7BBB5EC048D0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0917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D124E783-5033-F140-8ACA-77732702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6304E-A78E-614B-B24E-5B1D5AA5EB9A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9F697307-B737-C5D7-6FEB-FFD56D1A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FFF706BD-D2AD-D773-192B-4CD4EA71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B41A0-9A5B-444C-81CC-3F6649A3D74B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30068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055C50B5-0595-5F38-2FAA-B7392B1E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B9C52-7BD0-CB46-926A-CD126A0FA5C8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DA80F258-6D6F-A542-E2DE-A8E54308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DDCE0B8E-F372-2144-988D-844CB43E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7D8EC-BC27-CB4F-9885-91C109F3415C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42896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89B3587-6FD4-DAC1-25A8-716B8452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F351-3DD6-444E-89C2-02FE3ADED166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92ACF7D2-2953-08AD-7FD4-EDB32C7B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AAF0F9C-324D-C338-174A-3965914B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84C3-F86A-0A43-AF6E-7839366D346B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09227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CD5671BC-921A-7BA1-BF2D-4FF05ECB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EAEB7-213C-CA4C-8027-B80A9985DBF2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8BB9762-B9F6-B816-90E5-4F530DC7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4EE2297A-991C-48E0-08D6-BA03BEA7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A3ABD-5492-BC47-B0C4-776595A636BB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4778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>
            <a:extLst>
              <a:ext uri="{FF2B5EF4-FFF2-40B4-BE49-F238E27FC236}">
                <a16:creationId xmlns:a16="http://schemas.microsoft.com/office/drawing/2014/main" id="{B876C48D-A31C-A30A-2DCE-AF41E15DB0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</a:t>
            </a:r>
            <a:endParaRPr lang="en-US" altLang="sv-SE"/>
          </a:p>
        </p:txBody>
      </p:sp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285BD9B-F40C-875C-388D-BE563D51E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en-US" alt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A7A22FC-D4C2-9BE6-24D1-4B5CB960B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B2F317-1B00-F74F-AE8D-7DDBEDA7CA43}" type="datetimeFigureOut">
              <a:rPr lang="sv-SE" altLang="sv-SE"/>
              <a:pPr>
                <a:defRPr/>
              </a:pPr>
              <a:t>2022-10-31</a:t>
            </a:fld>
            <a:endParaRPr lang="en-US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78E6F8-D1D1-D326-A66D-40881F1AA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4C4CD05-997C-2904-9330-71661E4C6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7F7B9E-55CC-BD4C-BBA9-099854B25844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7.jpeg"/><Relationship Id="rId7" Type="http://schemas.openxmlformats.org/officeDocument/2006/relationships/diagramData" Target="../diagrams/data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11" Type="http://schemas.microsoft.com/office/2007/relationships/diagramDrawing" Target="../diagrams/drawing1.xml"/><Relationship Id="rId5" Type="http://schemas.openxmlformats.org/officeDocument/2006/relationships/image" Target="../media/image4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8.png"/><Relationship Id="rId9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ubrik 1">
            <a:extLst>
              <a:ext uri="{FF2B5EF4-FFF2-40B4-BE49-F238E27FC236}">
                <a16:creationId xmlns:a16="http://schemas.microsoft.com/office/drawing/2014/main" id="{0BE7F96D-BBEF-900C-EEC0-A18583DD2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738" y="4206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sv-SE">
                <a:solidFill>
                  <a:schemeClr val="tx2"/>
                </a:solidFill>
              </a:rPr>
              <a:t>Adjuvant strålbehandling av bröstcancer</a:t>
            </a:r>
          </a:p>
        </p:txBody>
      </p:sp>
      <p:pic>
        <p:nvPicPr>
          <p:cNvPr id="17410" name="Picture 4" descr="bild19b">
            <a:extLst>
              <a:ext uri="{FF2B5EF4-FFF2-40B4-BE49-F238E27FC236}">
                <a16:creationId xmlns:a16="http://schemas.microsoft.com/office/drawing/2014/main" id="{C55E09A0-F509-7551-67E6-74AB768E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31975"/>
            <a:ext cx="491013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Underrubrik 1">
            <a:extLst>
              <a:ext uri="{FF2B5EF4-FFF2-40B4-BE49-F238E27FC236}">
                <a16:creationId xmlns:a16="http://schemas.microsoft.com/office/drawing/2014/main" id="{510A285A-56CC-4FA1-3076-C26C73C27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263" y="5591175"/>
            <a:ext cx="7772400" cy="1752600"/>
          </a:xfrm>
        </p:spPr>
        <p:txBody>
          <a:bodyPr/>
          <a:lstStyle/>
          <a:p>
            <a:r>
              <a:rPr lang="sv-SE" altLang="sv-SE">
                <a:solidFill>
                  <a:schemeClr val="tx2"/>
                </a:solidFill>
              </a:rPr>
              <a:t>Per Karlsson, professor/överläkare Onkologi</a:t>
            </a:r>
          </a:p>
          <a:p>
            <a:r>
              <a:rPr lang="sv-SE" altLang="sv-SE">
                <a:solidFill>
                  <a:schemeClr val="tx2"/>
                </a:solidFill>
              </a:rPr>
              <a:t>Sahlgrenska, Göteborg</a:t>
            </a:r>
          </a:p>
        </p:txBody>
      </p:sp>
      <p:sp>
        <p:nvSpPr>
          <p:cNvPr id="17412" name="textruta 1">
            <a:extLst>
              <a:ext uri="{FF2B5EF4-FFF2-40B4-BE49-F238E27FC236}">
                <a16:creationId xmlns:a16="http://schemas.microsoft.com/office/drawing/2014/main" id="{B01C9CAD-9F93-F29C-800C-9F836BEC9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3006725"/>
            <a:ext cx="1700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Konstnär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Berit Markevärn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ubrik 1">
            <a:extLst>
              <a:ext uri="{FF2B5EF4-FFF2-40B4-BE49-F238E27FC236}">
                <a16:creationId xmlns:a16="http://schemas.microsoft.com/office/drawing/2014/main" id="{8571EC8A-E563-2837-34A5-34EC992E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-296863"/>
            <a:ext cx="5157788" cy="1143001"/>
          </a:xfrm>
        </p:spPr>
        <p:txBody>
          <a:bodyPr/>
          <a:lstStyle/>
          <a:p>
            <a:r>
              <a:rPr lang="en-US" altLang="sv-SE" sz="4000">
                <a:solidFill>
                  <a:schemeClr val="tx2"/>
                </a:solidFill>
              </a:rPr>
              <a:t>RT efter mastektomi</a:t>
            </a:r>
          </a:p>
        </p:txBody>
      </p:sp>
      <p:pic>
        <p:nvPicPr>
          <p:cNvPr id="29698" name="Platshållare för innehåll 3">
            <a:extLst>
              <a:ext uri="{FF2B5EF4-FFF2-40B4-BE49-F238E27FC236}">
                <a16:creationId xmlns:a16="http://schemas.microsoft.com/office/drawing/2014/main" id="{3D4C7294-27DD-C608-C3CD-94B9D6F84D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8" r="-18848"/>
          <a:stretch>
            <a:fillRect/>
          </a:stretch>
        </p:blipFill>
        <p:spPr>
          <a:xfrm>
            <a:off x="-806450" y="611188"/>
            <a:ext cx="11010900" cy="6054725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ktangel 4">
            <a:extLst>
              <a:ext uri="{FF2B5EF4-FFF2-40B4-BE49-F238E27FC236}">
                <a16:creationId xmlns:a16="http://schemas.microsoft.com/office/drawing/2014/main" id="{64BD1D6C-2886-0A97-ADF7-C2113633F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6497638"/>
            <a:ext cx="1954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600">
                <a:solidFill>
                  <a:srgbClr val="A6A6A6"/>
                </a:solidFill>
              </a:rPr>
              <a:t>EBCTCG Lancet 2014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E8D32B6-6CE9-9B2F-1588-B2C35930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-79375"/>
            <a:ext cx="3328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4000">
                <a:solidFill>
                  <a:schemeClr val="tx2"/>
                </a:solidFill>
              </a:rPr>
              <a:t>(ges vid N+)</a:t>
            </a:r>
            <a:endParaRPr lang="sv-SE" altLang="sv-SE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ubrik 1">
            <a:extLst>
              <a:ext uri="{FF2B5EF4-FFF2-40B4-BE49-F238E27FC236}">
                <a16:creationId xmlns:a16="http://schemas.microsoft.com/office/drawing/2014/main" id="{4E752A9D-00AD-02CC-E2C2-D8299F12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8288"/>
            <a:ext cx="8229600" cy="1143001"/>
          </a:xfrm>
        </p:spPr>
        <p:txBody>
          <a:bodyPr/>
          <a:lstStyle/>
          <a:p>
            <a:r>
              <a:rPr lang="en-US" altLang="sv-SE" sz="3600">
                <a:solidFill>
                  <a:schemeClr val="tx2"/>
                </a:solidFill>
              </a:rPr>
              <a:t>RT efter mastektomi</a:t>
            </a:r>
            <a:endParaRPr lang="en-US" altLang="sv-SE" sz="3600"/>
          </a:p>
        </p:txBody>
      </p:sp>
      <p:pic>
        <p:nvPicPr>
          <p:cNvPr id="30722" name="Platshållare för innehåll 3">
            <a:extLst>
              <a:ext uri="{FF2B5EF4-FFF2-40B4-BE49-F238E27FC236}">
                <a16:creationId xmlns:a16="http://schemas.microsoft.com/office/drawing/2014/main" id="{CDA36CED-6EE6-1D43-BCC0-76F0D707EE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83" r="-27583"/>
          <a:stretch>
            <a:fillRect/>
          </a:stretch>
        </p:blipFill>
        <p:spPr>
          <a:xfrm>
            <a:off x="-1243013" y="488950"/>
            <a:ext cx="11560176" cy="6357938"/>
          </a:xfr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02A6640-9B76-B904-30F7-41599B725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150" y="6532563"/>
            <a:ext cx="1954213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EBCTCG Lancet 2014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latshållare för innehåll 3">
            <a:extLst>
              <a:ext uri="{FF2B5EF4-FFF2-40B4-BE49-F238E27FC236}">
                <a16:creationId xmlns:a16="http://schemas.microsoft.com/office/drawing/2014/main" id="{9CB9066E-AEAF-1997-0CA9-BDB0AD347E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068388"/>
            <a:ext cx="8609013" cy="4027487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F82D04B-73E5-D74E-4B04-7905255B4B0E}"/>
              </a:ext>
            </a:extLst>
          </p:cNvPr>
          <p:cNvSpPr txBox="1"/>
          <p:nvPr/>
        </p:nvSpPr>
        <p:spPr>
          <a:xfrm>
            <a:off x="4810125" y="5616575"/>
            <a:ext cx="12969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SABCS 2018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ubrik 1">
            <a:extLst>
              <a:ext uri="{FF2B5EF4-FFF2-40B4-BE49-F238E27FC236}">
                <a16:creationId xmlns:a16="http://schemas.microsoft.com/office/drawing/2014/main" id="{1C6AB54A-575D-BDE7-8A3E-D832DAED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sp>
        <p:nvSpPr>
          <p:cNvPr id="34818" name="Platshållare för innehåll 2">
            <a:extLst>
              <a:ext uri="{FF2B5EF4-FFF2-40B4-BE49-F238E27FC236}">
                <a16:creationId xmlns:a16="http://schemas.microsoft.com/office/drawing/2014/main" id="{F3266B41-7B85-DE6D-33D5-162E39A59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5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sv-SE" dirty="0"/>
              <a:t>Form/fixation</a:t>
            </a:r>
          </a:p>
          <a:p>
            <a:pPr eaLnBrk="1" hangingPunct="1"/>
            <a:r>
              <a:rPr lang="en-US" altLang="sv-SE" dirty="0" err="1"/>
              <a:t>Planerings</a:t>
            </a:r>
            <a:r>
              <a:rPr lang="en-US" altLang="sv-SE" dirty="0"/>
              <a:t> CT</a:t>
            </a:r>
          </a:p>
          <a:p>
            <a:pPr eaLnBrk="1" hangingPunct="1"/>
            <a:r>
              <a:rPr lang="en-US" altLang="sv-SE" dirty="0" err="1"/>
              <a:t>Targetdefinition</a:t>
            </a:r>
            <a:endParaRPr lang="en-US" altLang="sv-SE" dirty="0"/>
          </a:p>
          <a:p>
            <a:pPr eaLnBrk="1" hangingPunct="1"/>
            <a:r>
              <a:rPr lang="en-US" altLang="sv-SE" dirty="0"/>
              <a:t>RT: 5-15 </a:t>
            </a:r>
            <a:r>
              <a:rPr lang="en-US" altLang="sv-SE" dirty="0" err="1"/>
              <a:t>behandlingstillfällen</a:t>
            </a:r>
            <a:endParaRPr lang="en-US" altLang="sv-SE" dirty="0"/>
          </a:p>
        </p:txBody>
      </p:sp>
      <p:pic>
        <p:nvPicPr>
          <p:cNvPr id="34819" name="Bildobjekt 2">
            <a:extLst>
              <a:ext uri="{FF2B5EF4-FFF2-40B4-BE49-F238E27FC236}">
                <a16:creationId xmlns:a16="http://schemas.microsoft.com/office/drawing/2014/main" id="{2ECC79DC-0F5E-B745-FD99-57B08B5D3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18" t="9515" r="19025" b="30054"/>
          <a:stretch>
            <a:fillRect/>
          </a:stretch>
        </p:blipFill>
        <p:spPr bwMode="auto">
          <a:xfrm>
            <a:off x="4595813" y="4554538"/>
            <a:ext cx="33909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tshållare för sidfot 1">
            <a:extLst>
              <a:ext uri="{FF2B5EF4-FFF2-40B4-BE49-F238E27FC236}">
                <a16:creationId xmlns:a16="http://schemas.microsoft.com/office/drawing/2014/main" id="{056E4551-3ED6-6D80-8239-B826DB3C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7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57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57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A183B92-2F27-7D49-81DC-C7A9D5C435ED}" type="slidenum">
              <a:rPr lang="en-US" altLang="sv-SE" sz="1400" smtClean="0">
                <a:latin typeface="Arial" panose="020B0604020202020204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r>
              <a:rPr lang="en-US" altLang="sv-SE" sz="1400">
                <a:latin typeface="Arial" panose="020B0604020202020204" pitchFamily="34" charset="0"/>
              </a:rPr>
              <a:t> Föreläsningens namn</a:t>
            </a:r>
          </a:p>
        </p:txBody>
      </p:sp>
      <p:pic>
        <p:nvPicPr>
          <p:cNvPr id="36866" name="Bildobjekt 2">
            <a:extLst>
              <a:ext uri="{FF2B5EF4-FFF2-40B4-BE49-F238E27FC236}">
                <a16:creationId xmlns:a16="http://schemas.microsoft.com/office/drawing/2014/main" id="{20998DA9-9CD2-CD37-5CA3-6F50EDD4D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0"/>
            <a:ext cx="843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22BDE5D2-D6F3-36EB-297C-3E7F277A2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b="1" i="1"/>
              <a:t>DT för dosplanering</a:t>
            </a:r>
            <a:endParaRPr lang="sv-SE" altLang="sv-SE"/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7D75703E-4752-4B63-CCC2-AE05E953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ubrik 1">
            <a:extLst>
              <a:ext uri="{FF2B5EF4-FFF2-40B4-BE49-F238E27FC236}">
                <a16:creationId xmlns:a16="http://schemas.microsoft.com/office/drawing/2014/main" id="{4725141F-F2C0-E12B-5882-C7D52948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sv-SE"/>
          </a:p>
        </p:txBody>
      </p:sp>
      <p:pic>
        <p:nvPicPr>
          <p:cNvPr id="38914" name="Platshållare för innehåll 3">
            <a:extLst>
              <a:ext uri="{FF2B5EF4-FFF2-40B4-BE49-F238E27FC236}">
                <a16:creationId xmlns:a16="http://schemas.microsoft.com/office/drawing/2014/main" id="{95037977-4842-3114-DC70-ACE20CF813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1" b="-1021"/>
          <a:stretch>
            <a:fillRect/>
          </a:stretch>
        </p:blipFill>
        <p:spPr>
          <a:xfrm>
            <a:off x="457200" y="1600200"/>
            <a:ext cx="8507413" cy="46783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ubrik 1">
            <a:extLst>
              <a:ext uri="{FF2B5EF4-FFF2-40B4-BE49-F238E27FC236}">
                <a16:creationId xmlns:a16="http://schemas.microsoft.com/office/drawing/2014/main" id="{69AC9B7B-96B1-0E27-3544-A771EFDC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sv-SE"/>
          </a:p>
        </p:txBody>
      </p:sp>
      <p:pic>
        <p:nvPicPr>
          <p:cNvPr id="40962" name="Platshållare för innehåll 3">
            <a:extLst>
              <a:ext uri="{FF2B5EF4-FFF2-40B4-BE49-F238E27FC236}">
                <a16:creationId xmlns:a16="http://schemas.microsoft.com/office/drawing/2014/main" id="{ABDC292D-1CA7-832F-AD48-238C399253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84" b="-13284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ubrik 1">
            <a:extLst>
              <a:ext uri="{FF2B5EF4-FFF2-40B4-BE49-F238E27FC236}">
                <a16:creationId xmlns:a16="http://schemas.microsoft.com/office/drawing/2014/main" id="{8A55FE93-77B9-DBC8-E44D-4C6D4BF4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sv-SE"/>
          </a:p>
        </p:txBody>
      </p:sp>
      <p:pic>
        <p:nvPicPr>
          <p:cNvPr id="43010" name="Platshållare för innehåll 3">
            <a:extLst>
              <a:ext uri="{FF2B5EF4-FFF2-40B4-BE49-F238E27FC236}">
                <a16:creationId xmlns:a16="http://schemas.microsoft.com/office/drawing/2014/main" id="{33358464-191B-E871-2B75-C8FFF7EB3E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82" b="-21182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ubrik 1">
            <a:extLst>
              <a:ext uri="{FF2B5EF4-FFF2-40B4-BE49-F238E27FC236}">
                <a16:creationId xmlns:a16="http://schemas.microsoft.com/office/drawing/2014/main" id="{E8E6E04D-39F7-39F2-F310-1066A6B3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sv-SE" altLang="sv-SE"/>
              <a:t>Side effects</a:t>
            </a:r>
          </a:p>
        </p:txBody>
      </p:sp>
      <p:sp>
        <p:nvSpPr>
          <p:cNvPr id="44034" name="Platshållare för innehåll 2">
            <a:extLst>
              <a:ext uri="{FF2B5EF4-FFF2-40B4-BE49-F238E27FC236}">
                <a16:creationId xmlns:a16="http://schemas.microsoft.com/office/drawing/2014/main" id="{9A69133D-0218-2148-486D-8D2A6F63E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44035" name="Picture 2" descr="https://klinnenburger.files.wordpress.com/2014/05/photo1.jpg">
            <a:extLst>
              <a:ext uri="{FF2B5EF4-FFF2-40B4-BE49-F238E27FC236}">
                <a16:creationId xmlns:a16="http://schemas.microsoft.com/office/drawing/2014/main" id="{2CE3730A-BAF5-4820-F657-21971513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836613"/>
            <a:ext cx="8659812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ubrik 1">
            <a:extLst>
              <a:ext uri="{FF2B5EF4-FFF2-40B4-BE49-F238E27FC236}">
                <a16:creationId xmlns:a16="http://schemas.microsoft.com/office/drawing/2014/main" id="{A76D2E80-81E2-2FE8-6B06-05D128859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0"/>
            <a:ext cx="8229600" cy="1143000"/>
          </a:xfrm>
        </p:spPr>
        <p:txBody>
          <a:bodyPr/>
          <a:lstStyle/>
          <a:p>
            <a:r>
              <a:rPr lang="sv-SE" altLang="sv-SE">
                <a:solidFill>
                  <a:schemeClr val="tx2"/>
                </a:solidFill>
              </a:rPr>
              <a:t>Disposition</a:t>
            </a:r>
          </a:p>
        </p:txBody>
      </p:sp>
      <p:sp>
        <p:nvSpPr>
          <p:cNvPr id="18434" name="Platshållare för innehåll 2">
            <a:extLst>
              <a:ext uri="{FF2B5EF4-FFF2-40B4-BE49-F238E27FC236}">
                <a16:creationId xmlns:a16="http://schemas.microsoft.com/office/drawing/2014/main" id="{DC646C89-41DB-9AF8-C170-709DD01BE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6988"/>
            <a:ext cx="8229600" cy="4525962"/>
          </a:xfrm>
        </p:spPr>
        <p:txBody>
          <a:bodyPr/>
          <a:lstStyle/>
          <a:p>
            <a:r>
              <a:rPr lang="sv-SE" altLang="sv-SE">
                <a:solidFill>
                  <a:schemeClr val="tx2"/>
                </a:solidFill>
              </a:rPr>
              <a:t>Bakgrund</a:t>
            </a:r>
          </a:p>
          <a:p>
            <a:r>
              <a:rPr lang="sv-SE" altLang="sv-SE">
                <a:solidFill>
                  <a:schemeClr val="tx2"/>
                </a:solidFill>
              </a:rPr>
              <a:t>RT vid bröstbevarande kirurgi</a:t>
            </a:r>
          </a:p>
          <a:p>
            <a:r>
              <a:rPr lang="sv-SE" altLang="sv-SE">
                <a:solidFill>
                  <a:schemeClr val="tx2"/>
                </a:solidFill>
              </a:rPr>
              <a:t>RT vid mastektomi</a:t>
            </a:r>
          </a:p>
          <a:p>
            <a:r>
              <a:rPr lang="sv-SE" altLang="sv-SE">
                <a:solidFill>
                  <a:schemeClr val="tx2"/>
                </a:solidFill>
              </a:rPr>
              <a:t>Regional RT</a:t>
            </a:r>
          </a:p>
          <a:p>
            <a:r>
              <a:rPr lang="sv-SE" altLang="sv-SE">
                <a:solidFill>
                  <a:schemeClr val="tx2"/>
                </a:solidFill>
              </a:rPr>
              <a:t>Dosplanering</a:t>
            </a:r>
          </a:p>
          <a:p>
            <a:r>
              <a:rPr lang="sv-SE" altLang="sv-SE">
                <a:solidFill>
                  <a:schemeClr val="tx2"/>
                </a:solidFill>
              </a:rPr>
              <a:t>Biverkningar</a:t>
            </a:r>
          </a:p>
          <a:p>
            <a:r>
              <a:rPr lang="sv-SE" altLang="sv-SE">
                <a:solidFill>
                  <a:schemeClr val="tx2"/>
                </a:solidFill>
              </a:rPr>
              <a:t>Rt efter neoadjuvant behandling</a:t>
            </a:r>
          </a:p>
          <a:p>
            <a:r>
              <a:rPr lang="sv-SE" altLang="sv-SE">
                <a:solidFill>
                  <a:schemeClr val="tx2"/>
                </a:solidFill>
              </a:rPr>
              <a:t>Forskning och framtid</a:t>
            </a:r>
          </a:p>
          <a:p>
            <a:r>
              <a:rPr lang="sv-SE" altLang="sv-SE">
                <a:solidFill>
                  <a:schemeClr val="tx2"/>
                </a:solidFill>
              </a:rPr>
              <a:t>Sammanfattning</a:t>
            </a:r>
          </a:p>
        </p:txBody>
      </p:sp>
      <p:pic>
        <p:nvPicPr>
          <p:cNvPr id="18435" name="Picture 4" descr="bild19b">
            <a:extLst>
              <a:ext uri="{FF2B5EF4-FFF2-40B4-BE49-F238E27FC236}">
                <a16:creationId xmlns:a16="http://schemas.microsoft.com/office/drawing/2014/main" id="{18A4D689-45E8-F853-696D-80346339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3678238"/>
            <a:ext cx="24018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ubrik 1">
            <a:extLst>
              <a:ext uri="{FF2B5EF4-FFF2-40B4-BE49-F238E27FC236}">
                <a16:creationId xmlns:a16="http://schemas.microsoft.com/office/drawing/2014/main" id="{DA73FBCF-4B4C-1F80-4014-60BE9C63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52B1F516-5B5D-0AC2-A23E-252B076B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37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744DC4F8-2275-85A3-0349-4CCA926FF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3836988"/>
            <a:ext cx="56515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ubrik 1">
            <a:extLst>
              <a:ext uri="{FF2B5EF4-FFF2-40B4-BE49-F238E27FC236}">
                <a16:creationId xmlns:a16="http://schemas.microsoft.com/office/drawing/2014/main" id="{9D164E3D-1F28-201C-902C-E8E49524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46082" name="Picture 4">
            <a:extLst>
              <a:ext uri="{FF2B5EF4-FFF2-40B4-BE49-F238E27FC236}">
                <a16:creationId xmlns:a16="http://schemas.microsoft.com/office/drawing/2014/main" id="{C74DB64E-C013-EBA5-44EB-8C7EC646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09888"/>
            <a:ext cx="698500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>
            <a:extLst>
              <a:ext uri="{FF2B5EF4-FFF2-40B4-BE49-F238E27FC236}">
                <a16:creationId xmlns:a16="http://schemas.microsoft.com/office/drawing/2014/main" id="{B84893F5-3DAE-7D90-C786-72DAE212B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0"/>
          <a:stretch>
            <a:fillRect/>
          </a:stretch>
        </p:blipFill>
        <p:spPr bwMode="auto">
          <a:xfrm>
            <a:off x="0" y="-100013"/>
            <a:ext cx="91440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ubrik 1">
            <a:extLst>
              <a:ext uri="{FF2B5EF4-FFF2-40B4-BE49-F238E27FC236}">
                <a16:creationId xmlns:a16="http://schemas.microsoft.com/office/drawing/2014/main" id="{A4C426F0-BF13-1C83-8343-BBD2F23D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4013" y="-152400"/>
            <a:ext cx="8229601" cy="1143000"/>
          </a:xfrm>
        </p:spPr>
        <p:txBody>
          <a:bodyPr/>
          <a:lstStyle/>
          <a:p>
            <a:pPr eaLnBrk="1" hangingPunct="1"/>
            <a:r>
              <a:rPr lang="en-US" altLang="sv-SE"/>
              <a:t>Biverkningar av strålbehandling</a:t>
            </a:r>
          </a:p>
        </p:txBody>
      </p:sp>
      <p:sp>
        <p:nvSpPr>
          <p:cNvPr id="47106" name="Platshållare för innehåll 2">
            <a:extLst>
              <a:ext uri="{FF2B5EF4-FFF2-40B4-BE49-F238E27FC236}">
                <a16:creationId xmlns:a16="http://schemas.microsoft.com/office/drawing/2014/main" id="{67E0EEE4-56EE-6EB6-449A-453FEE08D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38" y="203517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sv-SE"/>
              <a:t>Hjärtsjkd</a:t>
            </a:r>
          </a:p>
          <a:p>
            <a:pPr eaLnBrk="1" hangingPunct="1"/>
            <a:r>
              <a:rPr lang="en-US" altLang="sv-SE"/>
              <a:t>Pneumonit</a:t>
            </a:r>
          </a:p>
          <a:p>
            <a:pPr eaLnBrk="1" hangingPunct="1"/>
            <a:r>
              <a:rPr lang="en-US" altLang="sv-SE"/>
              <a:t>Hudfibros</a:t>
            </a:r>
          </a:p>
          <a:p>
            <a:pPr eaLnBrk="1" hangingPunct="1"/>
            <a:r>
              <a:rPr lang="en-US" altLang="sv-SE"/>
              <a:t>Plex Brachialis</a:t>
            </a:r>
          </a:p>
          <a:p>
            <a:pPr eaLnBrk="1" hangingPunct="1"/>
            <a:r>
              <a:rPr lang="en-US" altLang="sv-SE"/>
              <a:t>Armödem</a:t>
            </a:r>
          </a:p>
          <a:p>
            <a:pPr eaLnBrk="1" hangingPunct="1"/>
            <a:r>
              <a:rPr lang="en-US" altLang="sv-SE"/>
              <a:t>Sekundär cancer,                                         lungca, kontralat bc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BB679712-0D31-DCE6-1523-F5526091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895350"/>
            <a:ext cx="563245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ubrik 1">
            <a:extLst>
              <a:ext uri="{FF2B5EF4-FFF2-40B4-BE49-F238E27FC236}">
                <a16:creationId xmlns:a16="http://schemas.microsoft.com/office/drawing/2014/main" id="{14972D1C-32C9-CF87-DE35-7F22475A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49154" name="Platshållare för innehåll 3">
            <a:extLst>
              <a:ext uri="{FF2B5EF4-FFF2-40B4-BE49-F238E27FC236}">
                <a16:creationId xmlns:a16="http://schemas.microsoft.com/office/drawing/2014/main" id="{3801F9F0-8B3A-3374-FEB6-245372EA4A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9" b="-26106"/>
          <a:stretch>
            <a:fillRect/>
          </a:stretch>
        </p:blipFill>
        <p:spPr>
          <a:xfrm>
            <a:off x="457200" y="1763713"/>
            <a:ext cx="8229600" cy="1905000"/>
          </a:xfrm>
        </p:spPr>
      </p:pic>
      <p:sp>
        <p:nvSpPr>
          <p:cNvPr id="49155" name="textruta 4">
            <a:extLst>
              <a:ext uri="{FF2B5EF4-FFF2-40B4-BE49-F238E27FC236}">
                <a16:creationId xmlns:a16="http://schemas.microsoft.com/office/drawing/2014/main" id="{A23FB0B6-A694-3798-E93A-542CC53F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6326188"/>
            <a:ext cx="2259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>
                <a:solidFill>
                  <a:srgbClr val="A6A6A6"/>
                </a:solidFill>
              </a:rPr>
              <a:t>Darby S., NEJM 2013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ubrik 1">
            <a:extLst>
              <a:ext uri="{FF2B5EF4-FFF2-40B4-BE49-F238E27FC236}">
                <a16:creationId xmlns:a16="http://schemas.microsoft.com/office/drawing/2014/main" id="{51C41578-C823-BC37-29FA-B4444448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50178" name="Platshållare för innehåll 3">
            <a:extLst>
              <a:ext uri="{FF2B5EF4-FFF2-40B4-BE49-F238E27FC236}">
                <a16:creationId xmlns:a16="http://schemas.microsoft.com/office/drawing/2014/main" id="{8E868B14-AD10-50CD-A42F-F7BC505E9D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6" r="-7646"/>
          <a:stretch>
            <a:fillRect/>
          </a:stretch>
        </p:blipFill>
        <p:spPr>
          <a:xfrm>
            <a:off x="-287338" y="765175"/>
            <a:ext cx="9790113" cy="538321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tshållare för sidfot 3">
            <a:extLst>
              <a:ext uri="{FF2B5EF4-FFF2-40B4-BE49-F238E27FC236}">
                <a16:creationId xmlns:a16="http://schemas.microsoft.com/office/drawing/2014/main" id="{831D971F-E84E-8666-9572-63913ED2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1200">
                <a:solidFill>
                  <a:schemeClr val="bg1"/>
                </a:solidFill>
                <a:latin typeface="Arial" panose="020B0604020202020204" pitchFamily="34" charset="0"/>
              </a:rPr>
              <a:t>Gating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095013F9-4D68-F1BC-C093-9CF8EE51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>
                <a:latin typeface="Arial" panose="020B0604020202020204" pitchFamily="34" charset="0"/>
              </a:rPr>
              <a:t>Gating</a:t>
            </a: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616826AC-C24C-97C3-927C-0BBD088B0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550" y="5410200"/>
            <a:ext cx="476250" cy="152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52228" name="Rectangle 6">
            <a:extLst>
              <a:ext uri="{FF2B5EF4-FFF2-40B4-BE49-F238E27FC236}">
                <a16:creationId xmlns:a16="http://schemas.microsoft.com/office/drawing/2014/main" id="{013AAFD7-F326-E4A7-ACDB-6AF2D4D81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0" y="5403850"/>
            <a:ext cx="457200" cy="1079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pic>
        <p:nvPicPr>
          <p:cNvPr id="52229" name="Picture 10" descr="ogatad transversal 6 cm från fältgräns">
            <a:extLst>
              <a:ext uri="{FF2B5EF4-FFF2-40B4-BE49-F238E27FC236}">
                <a16:creationId xmlns:a16="http://schemas.microsoft.com/office/drawing/2014/main" id="{5A2AC18E-61D4-5178-BB8C-C53404E5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5" t="19247" r="21654" b="27997"/>
          <a:stretch>
            <a:fillRect/>
          </a:stretch>
        </p:blipFill>
        <p:spPr bwMode="auto">
          <a:xfrm>
            <a:off x="4673600" y="2962275"/>
            <a:ext cx="4240213" cy="2879725"/>
          </a:xfrm>
          <a:prstGeom prst="rect">
            <a:avLst/>
          </a:prstGeom>
          <a:noFill/>
          <a:ln w="25400">
            <a:solidFill>
              <a:srgbClr val="0060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11" descr="gatad transversal 55 cm från fältgräns">
            <a:extLst>
              <a:ext uri="{FF2B5EF4-FFF2-40B4-BE49-F238E27FC236}">
                <a16:creationId xmlns:a16="http://schemas.microsoft.com/office/drawing/2014/main" id="{CDB00824-F554-F9D6-A8EB-347DDE17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15048" r="21654" b="24496"/>
          <a:stretch>
            <a:fillRect/>
          </a:stretch>
        </p:blipFill>
        <p:spPr bwMode="auto">
          <a:xfrm>
            <a:off x="617538" y="2963863"/>
            <a:ext cx="3865562" cy="2878137"/>
          </a:xfrm>
          <a:prstGeom prst="rect">
            <a:avLst/>
          </a:prstGeom>
          <a:noFill/>
          <a:ln w="25400">
            <a:solidFill>
              <a:srgbClr val="0060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2" name="Text Box 12">
            <a:extLst>
              <a:ext uri="{FF2B5EF4-FFF2-40B4-BE49-F238E27FC236}">
                <a16:creationId xmlns:a16="http://schemas.microsoft.com/office/drawing/2014/main" id="{4447EEFD-6BEF-9B5A-3E14-49BEF7844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4905375"/>
            <a:ext cx="2336800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>
                <a:solidFill>
                  <a:srgbClr val="FF0000"/>
                </a:solidFill>
                <a:latin typeface="Arial" panose="020B0604020202020204" pitchFamily="34" charset="0"/>
              </a:rPr>
              <a:t>lungvolym vä = 1,07 l</a:t>
            </a:r>
          </a:p>
        </p:txBody>
      </p:sp>
      <p:sp>
        <p:nvSpPr>
          <p:cNvPr id="117773" name="Text Box 13">
            <a:extLst>
              <a:ext uri="{FF2B5EF4-FFF2-40B4-BE49-F238E27FC236}">
                <a16:creationId xmlns:a16="http://schemas.microsoft.com/office/drawing/2014/main" id="{81A657DA-8A5F-1B97-DA3A-8FB8D0DC5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4951413"/>
            <a:ext cx="2336800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>
                <a:solidFill>
                  <a:srgbClr val="FF0000"/>
                </a:solidFill>
                <a:latin typeface="Arial" panose="020B0604020202020204" pitchFamily="34" charset="0"/>
              </a:rPr>
              <a:t>lungvolym vä = 2,68 l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B9E055F-FDCE-365D-CB9D-A4E30F81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5991225"/>
            <a:ext cx="1538287" cy="274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2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  <a:r>
              <a:rPr lang="sv-SE" altLang="sv-SE" sz="1200" baseline="-25000">
                <a:solidFill>
                  <a:schemeClr val="bg1"/>
                </a:solidFill>
                <a:latin typeface="Arial" panose="020B0604020202020204" pitchFamily="34" charset="0"/>
              </a:rPr>
              <a:t>medel</a:t>
            </a:r>
            <a:r>
              <a:rPr lang="sv-SE" altLang="sv-SE" sz="1200">
                <a:solidFill>
                  <a:schemeClr val="bg1"/>
                </a:solidFill>
                <a:latin typeface="Arial" panose="020B0604020202020204" pitchFamily="34" charset="0"/>
              </a:rPr>
              <a:t> till </a:t>
            </a:r>
            <a:r>
              <a:rPr lang="sv-SE" altLang="sv-SE" sz="1200">
                <a:solidFill>
                  <a:srgbClr val="FF0000"/>
                </a:solidFill>
                <a:latin typeface="Arial" panose="020B0604020202020204" pitchFamily="34" charset="0"/>
                <a:sym typeface="Symbol" pitchFamily="2" charset="2"/>
              </a:rPr>
              <a:t> </a:t>
            </a:r>
            <a:r>
              <a:rPr lang="sv-SE" altLang="sv-SE" sz="1200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= 1,0 Gy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D712ED14-1A90-D9FB-BA82-05899D4DE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975" y="5991225"/>
            <a:ext cx="1538288" cy="274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2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  <a:r>
              <a:rPr lang="sv-SE" altLang="sv-SE" sz="1200" baseline="-25000">
                <a:solidFill>
                  <a:schemeClr val="bg1"/>
                </a:solidFill>
                <a:latin typeface="Arial" panose="020B0604020202020204" pitchFamily="34" charset="0"/>
              </a:rPr>
              <a:t>medel</a:t>
            </a:r>
            <a:r>
              <a:rPr lang="sv-SE" altLang="sv-SE" sz="1200">
                <a:solidFill>
                  <a:schemeClr val="bg1"/>
                </a:solidFill>
                <a:latin typeface="Arial" panose="020B0604020202020204" pitchFamily="34" charset="0"/>
              </a:rPr>
              <a:t> till </a:t>
            </a:r>
            <a:r>
              <a:rPr lang="sv-SE" altLang="sv-SE" sz="1200">
                <a:solidFill>
                  <a:srgbClr val="FF0000"/>
                </a:solidFill>
                <a:latin typeface="Arial" panose="020B0604020202020204" pitchFamily="34" charset="0"/>
                <a:sym typeface="Symbol" pitchFamily="2" charset="2"/>
              </a:rPr>
              <a:t></a:t>
            </a:r>
            <a:r>
              <a:rPr lang="sv-SE" altLang="sv-SE" sz="1200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 = 6,6 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2" grpId="0" animBg="1"/>
      <p:bldP spid="117773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ubrik 1">
            <a:extLst>
              <a:ext uri="{FF2B5EF4-FFF2-40B4-BE49-F238E27FC236}">
                <a16:creationId xmlns:a16="http://schemas.microsoft.com/office/drawing/2014/main" id="{455AB674-C44E-104F-3BCD-A7EC0E4E9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sv-SE" altLang="sv-SE"/>
              <a:t>Side effects</a:t>
            </a:r>
          </a:p>
        </p:txBody>
      </p:sp>
      <p:sp>
        <p:nvSpPr>
          <p:cNvPr id="53250" name="Platshållare för innehåll 2">
            <a:extLst>
              <a:ext uri="{FF2B5EF4-FFF2-40B4-BE49-F238E27FC236}">
                <a16:creationId xmlns:a16="http://schemas.microsoft.com/office/drawing/2014/main" id="{73D8FAC6-1195-9542-886D-AD015C8A8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53251" name="Picture 2" descr="http://img.medscape.com/news/2014/am_140918_lymphedema_arm_800x600.jpg">
            <a:extLst>
              <a:ext uri="{FF2B5EF4-FFF2-40B4-BE49-F238E27FC236}">
                <a16:creationId xmlns:a16="http://schemas.microsoft.com/office/drawing/2014/main" id="{BBBFA0D0-5F6B-2009-AF49-3B40E3E8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ubrik 1">
            <a:extLst>
              <a:ext uri="{FF2B5EF4-FFF2-40B4-BE49-F238E27FC236}">
                <a16:creationId xmlns:a16="http://schemas.microsoft.com/office/drawing/2014/main" id="{3A3BADDC-0D47-476B-5361-4EEE2969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/>
              <a:t>FRAKTIONERING</a:t>
            </a:r>
          </a:p>
        </p:txBody>
      </p:sp>
      <p:sp>
        <p:nvSpPr>
          <p:cNvPr id="54274" name="Platshållare för innehåll 2">
            <a:extLst>
              <a:ext uri="{FF2B5EF4-FFF2-40B4-BE49-F238E27FC236}">
                <a16:creationId xmlns:a16="http://schemas.microsoft.com/office/drawing/2014/main" id="{82DC7793-6829-ED47-1895-84D73A277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ubrik 1">
            <a:extLst>
              <a:ext uri="{FF2B5EF4-FFF2-40B4-BE49-F238E27FC236}">
                <a16:creationId xmlns:a16="http://schemas.microsoft.com/office/drawing/2014/main" id="{05889E31-F07A-BC91-85EB-5EA15455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70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sv-SE" sz="2800"/>
              <a:t>Impact of a Higher Radiation Dose on Local Control and Survival in Breast-Conserving Therapy of Early Breast Cancer: 10-Year Results of the Randomized Boost Versus No Boost EORTC 22881-10882 Trial</a:t>
            </a:r>
          </a:p>
        </p:txBody>
      </p:sp>
      <p:sp>
        <p:nvSpPr>
          <p:cNvPr id="55298" name="Platshållare för innehåll 2">
            <a:extLst>
              <a:ext uri="{FF2B5EF4-FFF2-40B4-BE49-F238E27FC236}">
                <a16:creationId xmlns:a16="http://schemas.microsoft.com/office/drawing/2014/main" id="{C35FAA04-C97E-862F-8C2C-11E06363C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25" y="3754438"/>
            <a:ext cx="6951663" cy="207803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sv-SE" sz="2800"/>
              <a:t>50 Gy vs 66 Gy</a:t>
            </a:r>
          </a:p>
        </p:txBody>
      </p:sp>
      <p:sp>
        <p:nvSpPr>
          <p:cNvPr id="55299" name="textruta 3">
            <a:extLst>
              <a:ext uri="{FF2B5EF4-FFF2-40B4-BE49-F238E27FC236}">
                <a16:creationId xmlns:a16="http://schemas.microsoft.com/office/drawing/2014/main" id="{58C7BE00-C12F-39D1-2AF6-09DFEC45D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113" y="63722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>
                <a:solidFill>
                  <a:srgbClr val="A6A6A6"/>
                </a:solidFill>
              </a:rPr>
              <a:t>Bartelink JCO 2007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ubrik 1">
            <a:extLst>
              <a:ext uri="{FF2B5EF4-FFF2-40B4-BE49-F238E27FC236}">
                <a16:creationId xmlns:a16="http://schemas.microsoft.com/office/drawing/2014/main" id="{98421766-2FEB-45E3-5B30-88AF4E49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57346" name="Bildobjekt 4">
            <a:extLst>
              <a:ext uri="{FF2B5EF4-FFF2-40B4-BE49-F238E27FC236}">
                <a16:creationId xmlns:a16="http://schemas.microsoft.com/office/drawing/2014/main" id="{D9E5EB86-0D50-A2C4-33FF-C6464423E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354138"/>
            <a:ext cx="71072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ruta 3">
            <a:extLst>
              <a:ext uri="{FF2B5EF4-FFF2-40B4-BE49-F238E27FC236}">
                <a16:creationId xmlns:a16="http://schemas.microsoft.com/office/drawing/2014/main" id="{FF648DF5-ECE7-9FF3-6220-7F91C746B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6372225"/>
            <a:ext cx="194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>
                <a:solidFill>
                  <a:srgbClr val="A6A6A6"/>
                </a:solidFill>
              </a:rPr>
              <a:t>Bartelink JCO 2007</a:t>
            </a:r>
          </a:p>
        </p:txBody>
      </p:sp>
      <p:sp>
        <p:nvSpPr>
          <p:cNvPr id="57348" name="Platshållare för innehåll 1">
            <a:extLst>
              <a:ext uri="{FF2B5EF4-FFF2-40B4-BE49-F238E27FC236}">
                <a16:creationId xmlns:a16="http://schemas.microsoft.com/office/drawing/2014/main" id="{4B07DEA0-A1D9-B7AE-9CAF-60002CC5B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altLang="sv-S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AC438283-CCD6-9493-8D30-85240493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sz="4000" i="1"/>
              <a:t>Handläggningsprocess vid bröstcancer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50D4269-CF21-0993-B360-586D67186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75" y="1752600"/>
            <a:ext cx="7772400" cy="495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sv-SE" altLang="sv-SE"/>
              <a:t>Diagnostik		      Kir		       Adjuvant beh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sv-SE" altLang="sv-SE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sv-SE" altLang="sv-SE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sv-SE" altLang="sv-SE"/>
              <a:t> Adjuvant behandling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sv-SE" altLang="sv-SE"/>
              <a:t>Kemo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sv-SE" altLang="sv-SE"/>
              <a:t>Endokrin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sv-SE" altLang="sv-SE"/>
              <a:t>Strål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sv-SE" altLang="sv-SE"/>
              <a:t>Herceptin</a:t>
            </a:r>
          </a:p>
        </p:txBody>
      </p:sp>
      <p:sp>
        <p:nvSpPr>
          <p:cNvPr id="381956" name="Line 4">
            <a:extLst>
              <a:ext uri="{FF2B5EF4-FFF2-40B4-BE49-F238E27FC236}">
                <a16:creationId xmlns:a16="http://schemas.microsoft.com/office/drawing/2014/main" id="{0C6953D4-82C5-1903-05B3-751B856C2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1008062" cy="0"/>
          </a:xfrm>
          <a:prstGeom prst="line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57" name="Line 5">
            <a:extLst>
              <a:ext uri="{FF2B5EF4-FFF2-40B4-BE49-F238E27FC236}">
                <a16:creationId xmlns:a16="http://schemas.microsoft.com/office/drawing/2014/main" id="{C577180E-4CB1-0B62-CB6D-DCFB8357E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573463"/>
            <a:ext cx="1008063" cy="0"/>
          </a:xfrm>
          <a:prstGeom prst="line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59" name="Line 7">
            <a:extLst>
              <a:ext uri="{FF2B5EF4-FFF2-40B4-BE49-F238E27FC236}">
                <a16:creationId xmlns:a16="http://schemas.microsoft.com/office/drawing/2014/main" id="{24757826-C618-05EB-135E-CBA093C66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1079500" cy="0"/>
          </a:xfrm>
          <a:prstGeom prst="line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0" name="Line 8">
            <a:extLst>
              <a:ext uri="{FF2B5EF4-FFF2-40B4-BE49-F238E27FC236}">
                <a16:creationId xmlns:a16="http://schemas.microsoft.com/office/drawing/2014/main" id="{934F96BE-06B8-8FDA-3E79-9399A746DB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1295400" cy="0"/>
          </a:xfrm>
          <a:prstGeom prst="line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1" name="Line 9">
            <a:extLst>
              <a:ext uri="{FF2B5EF4-FFF2-40B4-BE49-F238E27FC236}">
                <a16:creationId xmlns:a16="http://schemas.microsoft.com/office/drawing/2014/main" id="{5463629E-87BC-2A72-18A4-D73A153FD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573463"/>
            <a:ext cx="1511300" cy="0"/>
          </a:xfrm>
          <a:prstGeom prst="line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2" name="Line 10">
            <a:extLst>
              <a:ext uri="{FF2B5EF4-FFF2-40B4-BE49-F238E27FC236}">
                <a16:creationId xmlns:a16="http://schemas.microsoft.com/office/drawing/2014/main" id="{65BA8A33-B9DB-5255-A324-52CADA840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3573463"/>
            <a:ext cx="1296988" cy="0"/>
          </a:xfrm>
          <a:prstGeom prst="line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3" name="Line 11">
            <a:extLst>
              <a:ext uri="{FF2B5EF4-FFF2-40B4-BE49-F238E27FC236}">
                <a16:creationId xmlns:a16="http://schemas.microsoft.com/office/drawing/2014/main" id="{89809EDB-7F28-ECD6-29D7-AA9CDE512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573463"/>
            <a:ext cx="1366838" cy="0"/>
          </a:xfrm>
          <a:prstGeom prst="line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5" name="AutoShape 13">
            <a:extLst>
              <a:ext uri="{FF2B5EF4-FFF2-40B4-BE49-F238E27FC236}">
                <a16:creationId xmlns:a16="http://schemas.microsoft.com/office/drawing/2014/main" id="{488DFF3B-99AD-4E98-4045-794887094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429000"/>
            <a:ext cx="71437" cy="71438"/>
          </a:xfrm>
          <a:prstGeom prst="rightArrow">
            <a:avLst>
              <a:gd name="adj1" fmla="val 50000"/>
              <a:gd name="adj2" fmla="val 25000"/>
            </a:avLst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6" name="AutoShape 14">
            <a:extLst>
              <a:ext uri="{FF2B5EF4-FFF2-40B4-BE49-F238E27FC236}">
                <a16:creationId xmlns:a16="http://schemas.microsoft.com/office/drawing/2014/main" id="{55591169-C72A-9E98-0BF3-7FBD4BBEB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429000"/>
            <a:ext cx="1223962" cy="215900"/>
          </a:xfrm>
          <a:prstGeom prst="rightArrow">
            <a:avLst>
              <a:gd name="adj1" fmla="val 50000"/>
              <a:gd name="adj2" fmla="val 141728"/>
            </a:avLst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7" name="AutoShape 15">
            <a:extLst>
              <a:ext uri="{FF2B5EF4-FFF2-40B4-BE49-F238E27FC236}">
                <a16:creationId xmlns:a16="http://schemas.microsoft.com/office/drawing/2014/main" id="{60CE6284-9685-3D07-2492-AF9F177F5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1968500"/>
            <a:ext cx="815975" cy="215900"/>
          </a:xfrm>
          <a:prstGeom prst="rightArrow">
            <a:avLst>
              <a:gd name="adj1" fmla="val 50000"/>
              <a:gd name="adj2" fmla="val 141728"/>
            </a:avLst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8" name="AutoShape 16">
            <a:extLst>
              <a:ext uri="{FF2B5EF4-FFF2-40B4-BE49-F238E27FC236}">
                <a16:creationId xmlns:a16="http://schemas.microsoft.com/office/drawing/2014/main" id="{9CD5B786-E5D9-333C-46F2-A27648400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525" y="1962150"/>
            <a:ext cx="855663" cy="215900"/>
          </a:xfrm>
          <a:prstGeom prst="rightArrow">
            <a:avLst>
              <a:gd name="adj1" fmla="val 50000"/>
              <a:gd name="adj2" fmla="val 14172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69" name="Line 17">
            <a:extLst>
              <a:ext uri="{FF2B5EF4-FFF2-40B4-BE49-F238E27FC236}">
                <a16:creationId xmlns:a16="http://schemas.microsoft.com/office/drawing/2014/main" id="{28678AA2-8BE3-2AD0-0400-7D03ECBDAC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4217988"/>
            <a:ext cx="352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70" name="Line 18">
            <a:extLst>
              <a:ext uri="{FF2B5EF4-FFF2-40B4-BE49-F238E27FC236}">
                <a16:creationId xmlns:a16="http://schemas.microsoft.com/office/drawing/2014/main" id="{129361D0-647A-C715-E2A1-466192693C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41624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73" name="Line 21">
            <a:extLst>
              <a:ext uri="{FF2B5EF4-FFF2-40B4-BE49-F238E27FC236}">
                <a16:creationId xmlns:a16="http://schemas.microsoft.com/office/drawing/2014/main" id="{B949B813-8731-6D63-6BDC-1C974A11E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41592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77" name="Text Box 25">
            <a:extLst>
              <a:ext uri="{FF2B5EF4-FFF2-40B4-BE49-F238E27FC236}">
                <a16:creationId xmlns:a16="http://schemas.microsoft.com/office/drawing/2014/main" id="{CC8CFEFA-B925-5FAA-552A-ADB8DBF6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025" y="4035425"/>
            <a:ext cx="936625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sv-SE" altLang="sv-SE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ca 5 mån</a:t>
            </a:r>
          </a:p>
        </p:txBody>
      </p:sp>
      <p:sp>
        <p:nvSpPr>
          <p:cNvPr id="381981" name="Text Box 29">
            <a:extLst>
              <a:ext uri="{FF2B5EF4-FFF2-40B4-BE49-F238E27FC236}">
                <a16:creationId xmlns:a16="http://schemas.microsoft.com/office/drawing/2014/main" id="{8D153A83-6834-85E2-6674-F30C34D8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556125"/>
            <a:ext cx="103187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altLang="sv-SE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5 – 10 år</a:t>
            </a:r>
          </a:p>
        </p:txBody>
      </p:sp>
      <p:sp>
        <p:nvSpPr>
          <p:cNvPr id="381984" name="Line 32">
            <a:extLst>
              <a:ext uri="{FF2B5EF4-FFF2-40B4-BE49-F238E27FC236}">
                <a16:creationId xmlns:a16="http://schemas.microsoft.com/office/drawing/2014/main" id="{6DD169C0-62C1-C903-3F7E-BE64EED476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67013" y="5297488"/>
            <a:ext cx="3605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85" name="Line 33">
            <a:extLst>
              <a:ext uri="{FF2B5EF4-FFF2-40B4-BE49-F238E27FC236}">
                <a16:creationId xmlns:a16="http://schemas.microsoft.com/office/drawing/2014/main" id="{E2B7F8CF-F46E-A8C0-5A7D-BD2FAF368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7013" y="5232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86" name="Line 34">
            <a:extLst>
              <a:ext uri="{FF2B5EF4-FFF2-40B4-BE49-F238E27FC236}">
                <a16:creationId xmlns:a16="http://schemas.microsoft.com/office/drawing/2014/main" id="{596B6D60-81F1-4283-17E4-6A5DB04E8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52292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1987" name="Text Box 35">
            <a:extLst>
              <a:ext uri="{FF2B5EF4-FFF2-40B4-BE49-F238E27FC236}">
                <a16:creationId xmlns:a16="http://schemas.microsoft.com/office/drawing/2014/main" id="{D1314C13-69C7-1A35-F2B8-CF606B622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589588"/>
            <a:ext cx="288925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81988" name="Text Box 36">
            <a:extLst>
              <a:ext uri="{FF2B5EF4-FFF2-40B4-BE49-F238E27FC236}">
                <a16:creationId xmlns:a16="http://schemas.microsoft.com/office/drawing/2014/main" id="{EF678C51-976C-18F5-73AF-8495316CF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103813"/>
            <a:ext cx="1639887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v-SE" altLang="sv-SE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(1 v.)-3v.</a:t>
            </a:r>
          </a:p>
        </p:txBody>
      </p:sp>
      <p:sp>
        <p:nvSpPr>
          <p:cNvPr id="381991" name="Text Box 39">
            <a:extLst>
              <a:ext uri="{FF2B5EF4-FFF2-40B4-BE49-F238E27FC236}">
                <a16:creationId xmlns:a16="http://schemas.microsoft.com/office/drawing/2014/main" id="{A31362F1-BDA6-A274-6384-D464F3CCE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0" y="6115050"/>
            <a:ext cx="11525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sv-SE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3 år</a:t>
            </a:r>
          </a:p>
        </p:txBody>
      </p:sp>
      <p:sp>
        <p:nvSpPr>
          <p:cNvPr id="381992" name="Text Box 40">
            <a:extLst>
              <a:ext uri="{FF2B5EF4-FFF2-40B4-BE49-F238E27FC236}">
                <a16:creationId xmlns:a16="http://schemas.microsoft.com/office/drawing/2014/main" id="{A3FE9869-A923-CF76-1281-9FEE2ADB7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551488"/>
            <a:ext cx="58420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sv-SE" altLang="sv-SE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1 år</a:t>
            </a:r>
          </a:p>
        </p:txBody>
      </p:sp>
      <p:sp>
        <p:nvSpPr>
          <p:cNvPr id="37" name="Line 32">
            <a:extLst>
              <a:ext uri="{FF2B5EF4-FFF2-40B4-BE49-F238E27FC236}">
                <a16:creationId xmlns:a16="http://schemas.microsoft.com/office/drawing/2014/main" id="{158D9EE6-27E0-1DF5-E605-0482ED0B12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5784850"/>
            <a:ext cx="3600450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43FA0424-1CEF-649D-C70A-D7B4F9DE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2413" y="57388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9" name="Line 33">
            <a:extLst>
              <a:ext uri="{FF2B5EF4-FFF2-40B4-BE49-F238E27FC236}">
                <a16:creationId xmlns:a16="http://schemas.microsoft.com/office/drawing/2014/main" id="{654F9E4E-72A8-A08F-8858-867B1880D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4925" y="57086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18701023-FC20-389E-3A01-96D3FB3CA4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67013" y="4773613"/>
            <a:ext cx="357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1" name="Line 34">
            <a:extLst>
              <a:ext uri="{FF2B5EF4-FFF2-40B4-BE49-F238E27FC236}">
                <a16:creationId xmlns:a16="http://schemas.microsoft.com/office/drawing/2014/main" id="{8DA187A3-2B04-FD30-AC2D-E0C02CC506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8888" y="46974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2" name="Line 34">
            <a:extLst>
              <a:ext uri="{FF2B5EF4-FFF2-40B4-BE49-F238E27FC236}">
                <a16:creationId xmlns:a16="http://schemas.microsoft.com/office/drawing/2014/main" id="{3B84D3C3-F5A8-381F-BC5A-F16D9FBFC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47005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3" name="Line 32">
            <a:extLst>
              <a:ext uri="{FF2B5EF4-FFF2-40B4-BE49-F238E27FC236}">
                <a16:creationId xmlns:a16="http://schemas.microsoft.com/office/drawing/2014/main" id="{F36C4D23-C534-8AE1-6743-AE37C663D1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89238" y="6327775"/>
            <a:ext cx="3600450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4" name="Line 33">
            <a:extLst>
              <a:ext uri="{FF2B5EF4-FFF2-40B4-BE49-F238E27FC236}">
                <a16:creationId xmlns:a16="http://schemas.microsoft.com/office/drawing/2014/main" id="{C90322B3-7570-77CE-29FE-27B8302CAE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2413" y="62801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0389D61B-7C25-16AF-FC6D-6A6FD1DB1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1750" y="62468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66FD604-CBD5-FE4A-7D6A-0BBBD1BD0283}"/>
              </a:ext>
            </a:extLst>
          </p:cNvPr>
          <p:cNvSpPr txBox="1"/>
          <p:nvPr/>
        </p:nvSpPr>
        <p:spPr>
          <a:xfrm>
            <a:off x="728663" y="6013450"/>
            <a:ext cx="20558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v-SE" sz="3200" dirty="0" err="1">
                <a:latin typeface="+mn-lt"/>
                <a:ea typeface="ＭＳ Ｐゴシック" charset="0"/>
                <a:cs typeface="ＭＳ Ｐゴシック" charset="0"/>
              </a:rPr>
              <a:t>Bisfosfonat</a:t>
            </a:r>
            <a:endParaRPr lang="en-US" sz="32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9492" name="textruta 1">
            <a:extLst>
              <a:ext uri="{FF2B5EF4-FFF2-40B4-BE49-F238E27FC236}">
                <a16:creationId xmlns:a16="http://schemas.microsoft.com/office/drawing/2014/main" id="{C3AD40F5-2F4F-7D13-27C4-59CB0F7E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513" y="1625600"/>
            <a:ext cx="64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MDK</a:t>
            </a:r>
          </a:p>
        </p:txBody>
      </p:sp>
      <p:sp>
        <p:nvSpPr>
          <p:cNvPr id="19493" name="textruta 3">
            <a:extLst>
              <a:ext uri="{FF2B5EF4-FFF2-40B4-BE49-F238E27FC236}">
                <a16:creationId xmlns:a16="http://schemas.microsoft.com/office/drawing/2014/main" id="{4D806E80-EE95-607D-6B4C-B4C6249F7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1620838"/>
            <a:ext cx="64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MDK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ubrik 1">
            <a:extLst>
              <a:ext uri="{FF2B5EF4-FFF2-40B4-BE49-F238E27FC236}">
                <a16:creationId xmlns:a16="http://schemas.microsoft.com/office/drawing/2014/main" id="{5CC341AC-7A13-94FE-4F24-D5AF7494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59394" name="Platshållare för innehåll 3">
            <a:extLst>
              <a:ext uri="{FF2B5EF4-FFF2-40B4-BE49-F238E27FC236}">
                <a16:creationId xmlns:a16="http://schemas.microsoft.com/office/drawing/2014/main" id="{3C2D06EF-3F6B-458B-B06B-5F1599F97B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7" r="-16917"/>
          <a:stretch>
            <a:fillRect/>
          </a:stretch>
        </p:blipFill>
        <p:spPr>
          <a:xfrm>
            <a:off x="-849313" y="587375"/>
            <a:ext cx="11160126" cy="6137275"/>
          </a:xfrm>
        </p:spPr>
      </p:pic>
      <p:sp>
        <p:nvSpPr>
          <p:cNvPr id="59395" name="textruta 1">
            <a:extLst>
              <a:ext uri="{FF2B5EF4-FFF2-40B4-BE49-F238E27FC236}">
                <a16:creationId xmlns:a16="http://schemas.microsoft.com/office/drawing/2014/main" id="{7E2FD450-9F4D-F681-A6BE-F2DE2AD27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809625"/>
            <a:ext cx="96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≤40 år</a:t>
            </a:r>
          </a:p>
        </p:txBody>
      </p:sp>
      <p:sp>
        <p:nvSpPr>
          <p:cNvPr id="59396" name="textruta 2">
            <a:extLst>
              <a:ext uri="{FF2B5EF4-FFF2-40B4-BE49-F238E27FC236}">
                <a16:creationId xmlns:a16="http://schemas.microsoft.com/office/drawing/2014/main" id="{49B88FEE-E789-268D-7879-FAAB49140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960438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41-50 år</a:t>
            </a:r>
          </a:p>
        </p:txBody>
      </p:sp>
      <p:sp>
        <p:nvSpPr>
          <p:cNvPr id="59397" name="textruta 5">
            <a:extLst>
              <a:ext uri="{FF2B5EF4-FFF2-40B4-BE49-F238E27FC236}">
                <a16:creationId xmlns:a16="http://schemas.microsoft.com/office/drawing/2014/main" id="{80ACFAA9-D788-9433-422C-668CF830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3656013"/>
            <a:ext cx="966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51-60 år</a:t>
            </a:r>
          </a:p>
        </p:txBody>
      </p:sp>
      <p:sp>
        <p:nvSpPr>
          <p:cNvPr id="59398" name="textruta 6">
            <a:extLst>
              <a:ext uri="{FF2B5EF4-FFF2-40B4-BE49-F238E27FC236}">
                <a16:creationId xmlns:a16="http://schemas.microsoft.com/office/drawing/2014/main" id="{20F93E81-5573-F70E-132D-2558E9EBF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63" y="3702050"/>
            <a:ext cx="77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&gt;60 år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ubrik 1">
            <a:extLst>
              <a:ext uri="{FF2B5EF4-FFF2-40B4-BE49-F238E27FC236}">
                <a16:creationId xmlns:a16="http://schemas.microsoft.com/office/drawing/2014/main" id="{79918194-A6F6-A22D-BEDA-BA194DF2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61442" name="Platshållare för innehåll 3">
            <a:extLst>
              <a:ext uri="{FF2B5EF4-FFF2-40B4-BE49-F238E27FC236}">
                <a16:creationId xmlns:a16="http://schemas.microsoft.com/office/drawing/2014/main" id="{D64CB442-BCAD-3600-A7A2-A0E70FDBF0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95" r="-16795"/>
          <a:stretch>
            <a:fillRect/>
          </a:stretch>
        </p:blipFill>
        <p:spPr/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ubrik 1">
            <a:extLst>
              <a:ext uri="{FF2B5EF4-FFF2-40B4-BE49-F238E27FC236}">
                <a16:creationId xmlns:a16="http://schemas.microsoft.com/office/drawing/2014/main" id="{63C5BEE6-0E1D-59C6-89AE-F0793697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/>
              <a:t>Hypofraktionering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3C8FC2-A86A-336C-9093-2F39055C9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1679575"/>
            <a:ext cx="8229600" cy="4851400"/>
          </a:xfrm>
        </p:spPr>
        <p:txBody>
          <a:bodyPr rtlCol="0">
            <a:normAutofit fontScale="3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	</a:t>
            </a:r>
            <a:r>
              <a:rPr lang="en-US" sz="11100" b="1" dirty="0">
                <a:ea typeface="+mn-ea"/>
                <a:cs typeface="+mn-cs"/>
              </a:rPr>
              <a:t>Whelan T (</a:t>
            </a:r>
            <a:r>
              <a:rPr lang="en-US" sz="11100" b="1" dirty="0" err="1">
                <a:ea typeface="+mn-ea"/>
                <a:cs typeface="+mn-cs"/>
              </a:rPr>
              <a:t>Kanada</a:t>
            </a:r>
            <a:r>
              <a:rPr lang="en-US" sz="11100" b="1" dirty="0">
                <a:ea typeface="+mn-ea"/>
                <a:cs typeface="+mn-cs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1100" dirty="0">
                <a:ea typeface="+mn-ea"/>
                <a:cs typeface="+mn-cs"/>
              </a:rPr>
              <a:t>2.0 Gy 25 </a:t>
            </a:r>
            <a:r>
              <a:rPr lang="en-US" sz="11100" dirty="0" err="1">
                <a:ea typeface="+mn-ea"/>
                <a:cs typeface="+mn-cs"/>
              </a:rPr>
              <a:t>ggr</a:t>
            </a:r>
            <a:r>
              <a:rPr lang="en-US" sz="11100" dirty="0">
                <a:ea typeface="+mn-ea"/>
                <a:cs typeface="+mn-cs"/>
              </a:rPr>
              <a:t>, 5v, </a:t>
            </a:r>
            <a:r>
              <a:rPr lang="en-US" sz="11100" dirty="0" err="1">
                <a:ea typeface="+mn-ea"/>
                <a:cs typeface="+mn-cs"/>
              </a:rPr>
              <a:t>totalt</a:t>
            </a:r>
            <a:r>
              <a:rPr lang="en-US" sz="11100" dirty="0">
                <a:ea typeface="+mn-ea"/>
                <a:cs typeface="+mn-cs"/>
              </a:rPr>
              <a:t> 50.0 Gy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1100" dirty="0">
                <a:ea typeface="+mn-ea"/>
                <a:cs typeface="+mn-cs"/>
              </a:rPr>
              <a:t>2.66 Gy 16 </a:t>
            </a:r>
            <a:r>
              <a:rPr lang="en-US" sz="11100" dirty="0" err="1">
                <a:ea typeface="+mn-ea"/>
                <a:cs typeface="+mn-cs"/>
              </a:rPr>
              <a:t>ggr</a:t>
            </a:r>
            <a:r>
              <a:rPr lang="en-US" sz="11100" dirty="0">
                <a:ea typeface="+mn-ea"/>
                <a:cs typeface="+mn-cs"/>
              </a:rPr>
              <a:t>, 3v, </a:t>
            </a:r>
            <a:r>
              <a:rPr lang="en-US" sz="11100" dirty="0" err="1">
                <a:ea typeface="+mn-ea"/>
                <a:cs typeface="+mn-cs"/>
              </a:rPr>
              <a:t>totalt</a:t>
            </a:r>
            <a:r>
              <a:rPr lang="en-US" sz="11100" dirty="0">
                <a:ea typeface="+mn-ea"/>
                <a:cs typeface="+mn-cs"/>
              </a:rPr>
              <a:t> 42.56 Gy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111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1100" b="1" dirty="0">
                <a:ea typeface="ＭＳ Ｐゴシック" charset="0"/>
              </a:rPr>
              <a:t>Yarnold J (England)</a:t>
            </a:r>
            <a:br>
              <a:rPr lang="en-US" sz="11100" b="1" dirty="0">
                <a:ea typeface="ＭＳ Ｐゴシック" charset="0"/>
              </a:rPr>
            </a:br>
            <a:r>
              <a:rPr lang="en-US" sz="11100" dirty="0">
                <a:ea typeface="ＭＳ Ｐゴシック" charset="0"/>
              </a:rPr>
              <a:t>START</a:t>
            </a:r>
            <a:br>
              <a:rPr lang="en-US" sz="11100" dirty="0">
                <a:ea typeface="ＭＳ Ｐゴシック" charset="0"/>
              </a:rPr>
            </a:br>
            <a:r>
              <a:rPr lang="en-US" sz="11100" dirty="0">
                <a:ea typeface="ＭＳ Ｐゴシック" charset="0"/>
              </a:rPr>
              <a:t>2.0 Gy, 5 v, 25 </a:t>
            </a:r>
            <a:r>
              <a:rPr lang="en-US" sz="11100" dirty="0" err="1">
                <a:ea typeface="ＭＳ Ｐゴシック" charset="0"/>
              </a:rPr>
              <a:t>ggr</a:t>
            </a:r>
            <a:r>
              <a:rPr lang="en-US" sz="11100" dirty="0">
                <a:ea typeface="ＭＳ Ｐゴシック" charset="0"/>
              </a:rPr>
              <a:t>, </a:t>
            </a:r>
            <a:r>
              <a:rPr lang="en-US" sz="11100" dirty="0" err="1">
                <a:ea typeface="ＭＳ Ｐゴシック" charset="0"/>
              </a:rPr>
              <a:t>totalt</a:t>
            </a:r>
            <a:r>
              <a:rPr lang="en-US" sz="11100" dirty="0">
                <a:ea typeface="ＭＳ Ｐゴシック" charset="0"/>
              </a:rPr>
              <a:t> 50.0 Gy</a:t>
            </a:r>
            <a:br>
              <a:rPr lang="en-US" sz="11100" dirty="0">
                <a:ea typeface="ＭＳ Ｐゴシック" charset="0"/>
              </a:rPr>
            </a:br>
            <a:r>
              <a:rPr lang="en-US" sz="11100" dirty="0">
                <a:ea typeface="ＭＳ Ｐゴシック" charset="0"/>
              </a:rPr>
              <a:t>2.67 Gy, 3 v, 15 </a:t>
            </a:r>
            <a:r>
              <a:rPr lang="en-US" sz="11100" dirty="0" err="1">
                <a:ea typeface="ＭＳ Ｐゴシック" charset="0"/>
              </a:rPr>
              <a:t>ggr</a:t>
            </a:r>
            <a:r>
              <a:rPr lang="en-US" sz="11100" dirty="0">
                <a:ea typeface="ＭＳ Ｐゴシック" charset="0"/>
              </a:rPr>
              <a:t>, </a:t>
            </a:r>
            <a:r>
              <a:rPr lang="en-US" sz="11100" dirty="0" err="1">
                <a:ea typeface="ＭＳ Ｐゴシック" charset="0"/>
              </a:rPr>
              <a:t>totalt</a:t>
            </a:r>
            <a:r>
              <a:rPr lang="en-US" sz="11100" dirty="0">
                <a:ea typeface="ＭＳ Ｐゴシック" charset="0"/>
              </a:rPr>
              <a:t> 40.0 Gy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59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marL="1828800" lvl="4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rgbClr val="A6A6A6"/>
              </a:solidFill>
              <a:ea typeface="+mn-ea"/>
            </a:endParaRPr>
          </a:p>
          <a:p>
            <a:pPr marL="1828800" lvl="4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rgbClr val="A6A6A6"/>
              </a:solidFill>
              <a:ea typeface="+mn-ea"/>
            </a:endParaRPr>
          </a:p>
          <a:p>
            <a:pPr marL="1828800" lvl="4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rgbClr val="A6A6A6"/>
              </a:solidFill>
              <a:ea typeface="+mn-ea"/>
            </a:endParaRPr>
          </a:p>
          <a:p>
            <a:pPr marL="1828800" lvl="4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rgbClr val="A6A6A6"/>
              </a:solidFill>
              <a:ea typeface="+mn-ea"/>
            </a:endParaRPr>
          </a:p>
          <a:p>
            <a:pPr marL="1828800" lvl="4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rgbClr val="A6A6A6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sv-SE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62467" name="textruta 1">
            <a:extLst>
              <a:ext uri="{FF2B5EF4-FFF2-40B4-BE49-F238E27FC236}">
                <a16:creationId xmlns:a16="http://schemas.microsoft.com/office/drawing/2014/main" id="{524EF10F-6F67-F8B2-5231-DDEB7BFE0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3348038"/>
            <a:ext cx="438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en-US" altLang="sv-SE" sz="1800">
                <a:solidFill>
                  <a:srgbClr val="A6A6A6"/>
                </a:solidFill>
              </a:rPr>
              <a:t>Whelan, NEJM, 2010</a:t>
            </a:r>
          </a:p>
        </p:txBody>
      </p:sp>
      <p:sp>
        <p:nvSpPr>
          <p:cNvPr id="62468" name="textruta 2">
            <a:extLst>
              <a:ext uri="{FF2B5EF4-FFF2-40B4-BE49-F238E27FC236}">
                <a16:creationId xmlns:a16="http://schemas.microsoft.com/office/drawing/2014/main" id="{E4F5C6B7-709E-3AB6-9F30-BE97E538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162675"/>
            <a:ext cx="4514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>
                <a:solidFill>
                  <a:srgbClr val="A6A6A6"/>
                </a:solidFill>
              </a:rPr>
              <a:t>Yarnold J, Lancet 2008 och Lancet Onc 2013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ubrik 1">
            <a:extLst>
              <a:ext uri="{FF2B5EF4-FFF2-40B4-BE49-F238E27FC236}">
                <a16:creationId xmlns:a16="http://schemas.microsoft.com/office/drawing/2014/main" id="{CFA3F84C-AA91-5C43-C471-A805693E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63490" name="Platshållare för innehåll 5">
            <a:extLst>
              <a:ext uri="{FF2B5EF4-FFF2-40B4-BE49-F238E27FC236}">
                <a16:creationId xmlns:a16="http://schemas.microsoft.com/office/drawing/2014/main" id="{46C9754D-763E-BAAC-BD5E-17A89FA56F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2" b="-4942"/>
          <a:stretch>
            <a:fillRect/>
          </a:stretch>
        </p:blipFill>
        <p:spPr>
          <a:xfrm>
            <a:off x="-60325" y="1600200"/>
            <a:ext cx="9353550" cy="51435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ubrik 1">
            <a:extLst>
              <a:ext uri="{FF2B5EF4-FFF2-40B4-BE49-F238E27FC236}">
                <a16:creationId xmlns:a16="http://schemas.microsoft.com/office/drawing/2014/main" id="{0F44DF39-E9F3-51FC-2E2B-399DEAFD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64514" name="Platshållare för innehåll 3">
            <a:extLst>
              <a:ext uri="{FF2B5EF4-FFF2-40B4-BE49-F238E27FC236}">
                <a16:creationId xmlns:a16="http://schemas.microsoft.com/office/drawing/2014/main" id="{BE2C23A9-6481-904E-94E0-9356012B87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43" t="-6146" r="-3137" b="-2"/>
          <a:stretch>
            <a:fillRect/>
          </a:stretch>
        </p:blipFill>
        <p:spPr>
          <a:xfrm>
            <a:off x="-854075" y="854075"/>
            <a:ext cx="9540875" cy="527208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ubrik 1">
            <a:extLst>
              <a:ext uri="{FF2B5EF4-FFF2-40B4-BE49-F238E27FC236}">
                <a16:creationId xmlns:a16="http://schemas.microsoft.com/office/drawing/2014/main" id="{25879503-1F81-8FF7-69C5-34E04B42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  <p:pic>
        <p:nvPicPr>
          <p:cNvPr id="65538" name="Bildobjekt 6">
            <a:extLst>
              <a:ext uri="{FF2B5EF4-FFF2-40B4-BE49-F238E27FC236}">
                <a16:creationId xmlns:a16="http://schemas.microsoft.com/office/drawing/2014/main" id="{954B0B64-9FFC-F737-151F-16BE3A61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271713"/>
            <a:ext cx="86868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Platshållare för innehåll 7">
            <a:extLst>
              <a:ext uri="{FF2B5EF4-FFF2-40B4-BE49-F238E27FC236}">
                <a16:creationId xmlns:a16="http://schemas.microsoft.com/office/drawing/2014/main" id="{53C7DED6-806F-A774-9923-6B8DF0AA0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5050"/>
            <a:ext cx="8229600" cy="4972050"/>
          </a:xfrm>
        </p:spPr>
        <p:txBody>
          <a:bodyPr/>
          <a:lstStyle/>
          <a:p>
            <a:pPr eaLnBrk="1" hangingPunct="1"/>
            <a:endParaRPr lang="en-US" altLang="sv-S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ubrik 1">
            <a:extLst>
              <a:ext uri="{FF2B5EF4-FFF2-40B4-BE49-F238E27FC236}">
                <a16:creationId xmlns:a16="http://schemas.microsoft.com/office/drawing/2014/main" id="{4EF16E55-7B25-BF4A-E022-81C2DFF2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1813"/>
            <a:ext cx="8915400" cy="1143000"/>
          </a:xfrm>
        </p:spPr>
        <p:txBody>
          <a:bodyPr/>
          <a:lstStyle/>
          <a:p>
            <a:r>
              <a:rPr lang="sv-SE" altLang="sv-SE" sz="2400" b="1"/>
              <a:t>Hypofractionated breast radiotherapy for 1 week versus 3 weeks (FAST-Forward): 5-year efficacy and late normal tissue effects results from a multicentre, non-inferiority, randomised, phase 3 trial</a:t>
            </a:r>
            <a:br>
              <a:rPr lang="sv-SE" altLang="sv-SE" b="1"/>
            </a:br>
            <a:endParaRPr lang="sv-SE" altLang="sv-SE"/>
          </a:p>
        </p:txBody>
      </p:sp>
      <p:sp>
        <p:nvSpPr>
          <p:cNvPr id="66562" name="Platshållare för innehåll 2">
            <a:extLst>
              <a:ext uri="{FF2B5EF4-FFF2-40B4-BE49-F238E27FC236}">
                <a16:creationId xmlns:a16="http://schemas.microsoft.com/office/drawing/2014/main" id="{086223CB-35C0-E09D-6976-0604C99AC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66563" name="Bildobjekt 5">
            <a:extLst>
              <a:ext uri="{FF2B5EF4-FFF2-40B4-BE49-F238E27FC236}">
                <a16:creationId xmlns:a16="http://schemas.microsoft.com/office/drawing/2014/main" id="{DD816AA1-2F2C-8BEE-F422-EF8B7670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490663"/>
            <a:ext cx="67087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ruta 6">
            <a:extLst>
              <a:ext uri="{FF2B5EF4-FFF2-40B4-BE49-F238E27FC236}">
                <a16:creationId xmlns:a16="http://schemas.microsoft.com/office/drawing/2014/main" id="{9CEA591A-0C2B-CBF3-0936-0B808142E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6500813"/>
            <a:ext cx="4900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Lancet. 2020 May 23; 395(10237): 1613–1626.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ubrik 2">
            <a:extLst>
              <a:ext uri="{FF2B5EF4-FFF2-40B4-BE49-F238E27FC236}">
                <a16:creationId xmlns:a16="http://schemas.microsoft.com/office/drawing/2014/main" id="{2A5198E1-3992-A45E-349D-E88BF5C3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54025"/>
            <a:ext cx="8874125" cy="993775"/>
          </a:xfrm>
        </p:spPr>
        <p:txBody>
          <a:bodyPr/>
          <a:lstStyle/>
          <a:p>
            <a:r>
              <a:rPr lang="sv-SE" altLang="sv-SE">
                <a:solidFill>
                  <a:schemeClr val="tx2"/>
                </a:solidFill>
              </a:rPr>
              <a:t>Hur ska vi tolka lymfkörtelstatus efter preoperativ systembehandling?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914E06-8F63-C95D-84DE-412C95543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25663"/>
            <a:ext cx="82296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v-SE" dirty="0">
                <a:solidFill>
                  <a:schemeClr val="tx2"/>
                </a:solidFill>
              </a:rPr>
              <a:t>cN1 -&gt; ypN0</a:t>
            </a:r>
          </a:p>
          <a:p>
            <a:pPr>
              <a:defRPr/>
            </a:pPr>
            <a:r>
              <a:rPr lang="sv-SE" dirty="0">
                <a:solidFill>
                  <a:schemeClr val="tx2"/>
                </a:solidFill>
              </a:rPr>
              <a:t>cN0 -&gt; ypN0	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v-SE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v-SE" dirty="0">
                <a:solidFill>
                  <a:schemeClr val="tx2"/>
                </a:solidFill>
              </a:rPr>
              <a:t>Randomiserad fas III data saknas i dagsläget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v-SE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v-SE" dirty="0">
                <a:solidFill>
                  <a:schemeClr val="tx2"/>
                </a:solidFill>
              </a:rPr>
              <a:t>Retrospektiva studier har selektionsbias.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v-SE" dirty="0">
                <a:solidFill>
                  <a:schemeClr val="tx2"/>
                </a:solidFill>
              </a:rPr>
              <a:t> Svårt dra säkra slutsatser.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ubrik 1">
            <a:extLst>
              <a:ext uri="{FF2B5EF4-FFF2-40B4-BE49-F238E27FC236}">
                <a16:creationId xmlns:a16="http://schemas.microsoft.com/office/drawing/2014/main" id="{C68F4266-0817-B1B3-1479-5B575551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PMRT efter NAC vid cN1-2</a:t>
            </a:r>
          </a:p>
        </p:txBody>
      </p:sp>
      <p:sp>
        <p:nvSpPr>
          <p:cNvPr id="68610" name="textruta 2">
            <a:extLst>
              <a:ext uri="{FF2B5EF4-FFF2-40B4-BE49-F238E27FC236}">
                <a16:creationId xmlns:a16="http://schemas.microsoft.com/office/drawing/2014/main" id="{723C903B-11FD-FDF2-F5E3-EE9DAF3BA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088" y="2535238"/>
            <a:ext cx="3308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v-SE" altLang="sv-SE" sz="1800"/>
              <a:t>National Cancer Data Base, NCDB. Identifierade 8321 patienter som behandlats under år 2004-2008 med NAC för cN1-2. </a:t>
            </a:r>
          </a:p>
          <a:p>
            <a:pPr eaLnBrk="1" hangingPunct="1">
              <a:spcBef>
                <a:spcPct val="0"/>
              </a:spcBef>
            </a:pPr>
            <a:r>
              <a:rPr lang="sv-SE" altLang="sv-SE" sz="1800"/>
              <a:t>Vid ypN0 fanns dock ingen OS fördel med PMRT</a:t>
            </a:r>
          </a:p>
        </p:txBody>
      </p:sp>
      <p:pic>
        <p:nvPicPr>
          <p:cNvPr id="68611" name="Bildobjekt 4">
            <a:extLst>
              <a:ext uri="{FF2B5EF4-FFF2-40B4-BE49-F238E27FC236}">
                <a16:creationId xmlns:a16="http://schemas.microsoft.com/office/drawing/2014/main" id="{CFF45F50-B4CE-3ADD-4B14-37D9424E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482850"/>
            <a:ext cx="567213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ruta 6">
            <a:extLst>
              <a:ext uri="{FF2B5EF4-FFF2-40B4-BE49-F238E27FC236}">
                <a16:creationId xmlns:a16="http://schemas.microsoft.com/office/drawing/2014/main" id="{474596D1-68A5-E3FE-8702-E93A1284D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3498850"/>
            <a:ext cx="1406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b="1"/>
              <a:t>5 yr 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PMRT 87,3%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Ej PMRT 86%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P=0,429</a:t>
            </a:r>
          </a:p>
        </p:txBody>
      </p:sp>
      <p:sp>
        <p:nvSpPr>
          <p:cNvPr id="68613" name="textruta 8">
            <a:extLst>
              <a:ext uri="{FF2B5EF4-FFF2-40B4-BE49-F238E27FC236}">
                <a16:creationId xmlns:a16="http://schemas.microsoft.com/office/drawing/2014/main" id="{5F6212DB-3660-281C-660E-8A437255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3498850"/>
            <a:ext cx="1582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b="1"/>
              <a:t>5 yr 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PMRT 92,9%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Ej PMRT 90,1%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P=0,206</a:t>
            </a:r>
          </a:p>
        </p:txBody>
      </p:sp>
      <p:sp>
        <p:nvSpPr>
          <p:cNvPr id="68614" name="textruta 10">
            <a:extLst>
              <a:ext uri="{FF2B5EF4-FFF2-40B4-BE49-F238E27FC236}">
                <a16:creationId xmlns:a16="http://schemas.microsoft.com/office/drawing/2014/main" id="{7102923C-F5DD-C2D0-B8DF-9E52A9002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225901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cN1 -&gt; ypN0</a:t>
            </a:r>
          </a:p>
        </p:txBody>
      </p:sp>
      <p:sp>
        <p:nvSpPr>
          <p:cNvPr id="68615" name="textruta 11">
            <a:extLst>
              <a:ext uri="{FF2B5EF4-FFF2-40B4-BE49-F238E27FC236}">
                <a16:creationId xmlns:a16="http://schemas.microsoft.com/office/drawing/2014/main" id="{FEB2EFD8-6F28-DF8C-63D8-71D251AA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22669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cN2 -&gt; ypNO</a:t>
            </a:r>
          </a:p>
        </p:txBody>
      </p:sp>
      <p:sp>
        <p:nvSpPr>
          <p:cNvPr id="68616" name="textruta 13">
            <a:extLst>
              <a:ext uri="{FF2B5EF4-FFF2-40B4-BE49-F238E27FC236}">
                <a16:creationId xmlns:a16="http://schemas.microsoft.com/office/drawing/2014/main" id="{975497F2-504A-F6A1-E073-54665202B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5691188"/>
            <a:ext cx="2754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/>
              <a:t>Kantor </a:t>
            </a:r>
            <a:r>
              <a:rPr lang="sv-SE" altLang="sv-SE" sz="1800" i="1"/>
              <a:t>etal</a:t>
            </a:r>
            <a:r>
              <a:rPr lang="sv-SE" altLang="sv-SE" sz="1800"/>
              <a:t> J Surg Onc 2017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ubrik 1">
            <a:extLst>
              <a:ext uri="{FF2B5EF4-FFF2-40B4-BE49-F238E27FC236}">
                <a16:creationId xmlns:a16="http://schemas.microsoft.com/office/drawing/2014/main" id="{DC0F426D-2C40-BF21-E153-727B1F83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92075"/>
            <a:ext cx="8866188" cy="993775"/>
          </a:xfrm>
        </p:spPr>
        <p:txBody>
          <a:bodyPr/>
          <a:lstStyle/>
          <a:p>
            <a:r>
              <a:rPr lang="sv-SE" altLang="sv-SE"/>
              <a:t>RT efter neoadjuvant kemoterpi (NAC)</a:t>
            </a:r>
          </a:p>
        </p:txBody>
      </p:sp>
      <p:sp>
        <p:nvSpPr>
          <p:cNvPr id="69634" name="Platshållare för innehåll 2">
            <a:extLst>
              <a:ext uri="{FF2B5EF4-FFF2-40B4-BE49-F238E27FC236}">
                <a16:creationId xmlns:a16="http://schemas.microsoft.com/office/drawing/2014/main" id="{C0ACCD71-1F73-0DE4-F7CD-3DD4982D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3494088"/>
          </a:xfrm>
        </p:spPr>
        <p:txBody>
          <a:bodyPr/>
          <a:lstStyle/>
          <a:p>
            <a:r>
              <a:rPr lang="sv-SE" altLang="sv-SE" sz="2800"/>
              <a:t>Färre lokoregionala återfall om pCR uppnås efter neoadjuvant kemoterpi (NAC).</a:t>
            </a:r>
          </a:p>
          <a:p>
            <a:r>
              <a:rPr lang="sv-SE" altLang="sv-SE" sz="2800"/>
              <a:t>Vissa retrospektiva data talar för att regional strålbehandling kan undvikas om pCR eller ypN0 uppnås, dock blandade resultat. </a:t>
            </a:r>
          </a:p>
          <a:p>
            <a:r>
              <a:rPr lang="sv-SE" altLang="sv-SE" sz="2800"/>
              <a:t>Riskfaktorer: ålder, kliniskt stadie, subtyp, respons</a:t>
            </a:r>
          </a:p>
          <a:p>
            <a:r>
              <a:rPr lang="sv-SE" altLang="sv-SE" sz="2800"/>
              <a:t>Vid cN1 -&gt; ypN0 avvakta randomiserade studier. RNI rekommenderas generellt för dessa.</a:t>
            </a:r>
          </a:p>
          <a:p>
            <a:r>
              <a:rPr lang="sv-SE" altLang="sv-SE" sz="2800"/>
              <a:t>cN0 -&gt; ypN0: Rimligtvis marginell tilläggsnytta av regional RT, ingen anledning att utöka indikationen för adjuvant regional RT till cN0 -&gt; ypN0-grp.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ubrik 1">
            <a:extLst>
              <a:ext uri="{FF2B5EF4-FFF2-40B4-BE49-F238E27FC236}">
                <a16:creationId xmlns:a16="http://schemas.microsoft.com/office/drawing/2014/main" id="{B583C472-56C0-FD98-05EA-104DD5C6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NSABP B-06</a:t>
            </a:r>
          </a:p>
        </p:txBody>
      </p:sp>
      <p:sp>
        <p:nvSpPr>
          <p:cNvPr id="21506" name="Platshållare för innehåll 2">
            <a:extLst>
              <a:ext uri="{FF2B5EF4-FFF2-40B4-BE49-F238E27FC236}">
                <a16:creationId xmlns:a16="http://schemas.microsoft.com/office/drawing/2014/main" id="{C4285A30-D28D-9EBF-C791-E30E95B96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8663"/>
            <a:ext cx="8686800" cy="4525962"/>
          </a:xfrm>
        </p:spPr>
        <p:txBody>
          <a:bodyPr/>
          <a:lstStyle/>
          <a:p>
            <a:r>
              <a:rPr lang="sv-SE" altLang="sv-SE"/>
              <a:t>N=2163, 1976-1984,</a:t>
            </a:r>
          </a:p>
          <a:p>
            <a:r>
              <a:rPr lang="sv-SE" altLang="sv-SE"/>
              <a:t>Patients with tumors less than 4 cm, randomized,</a:t>
            </a:r>
          </a:p>
          <a:p>
            <a:pPr lvl="2"/>
            <a:r>
              <a:rPr lang="sv-SE" altLang="sv-SE"/>
              <a:t>Total mastectomy</a:t>
            </a:r>
          </a:p>
          <a:p>
            <a:pPr lvl="2"/>
            <a:r>
              <a:rPr lang="sv-SE" altLang="sv-SE"/>
              <a:t>Lumpectomy </a:t>
            </a:r>
          </a:p>
          <a:p>
            <a:pPr lvl="2"/>
            <a:r>
              <a:rPr lang="sv-SE" altLang="sv-SE"/>
              <a:t>Lumpectomy with RT</a:t>
            </a:r>
          </a:p>
          <a:p>
            <a:endParaRPr lang="sv-SE" altLang="sv-SE"/>
          </a:p>
          <a:p>
            <a:endParaRPr lang="sv-SE" altLang="sv-SE"/>
          </a:p>
          <a:p>
            <a:endParaRPr lang="sv-SE" altLang="sv-SE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42823932-A2B8-FAB5-DFAE-908994291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021388"/>
            <a:ext cx="41036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2" descr="Bildresultat för fisher breast cancer">
            <a:extLst>
              <a:ext uri="{FF2B5EF4-FFF2-40B4-BE49-F238E27FC236}">
                <a16:creationId xmlns:a16="http://schemas.microsoft.com/office/drawing/2014/main" id="{0FC787A7-933B-E045-4532-46DC01A35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/>
          </a:p>
        </p:txBody>
      </p:sp>
      <p:sp>
        <p:nvSpPr>
          <p:cNvPr id="21509" name="AutoShape 4" descr="Bildresultat för fisher breast cancer">
            <a:extLst>
              <a:ext uri="{FF2B5EF4-FFF2-40B4-BE49-F238E27FC236}">
                <a16:creationId xmlns:a16="http://schemas.microsoft.com/office/drawing/2014/main" id="{2F15D39C-DA54-25F2-F18E-3F93FF63A2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/>
          </a:p>
        </p:txBody>
      </p:sp>
      <p:pic>
        <p:nvPicPr>
          <p:cNvPr id="21510" name="Picture 6" descr="http://images.the-scientist.com/content/figures/images/yr1997/mar/mar_art/fisher.jpg">
            <a:extLst>
              <a:ext uri="{FF2B5EF4-FFF2-40B4-BE49-F238E27FC236}">
                <a16:creationId xmlns:a16="http://schemas.microsoft.com/office/drawing/2014/main" id="{C23D7281-5946-91B0-ACF0-CB116D14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84538"/>
            <a:ext cx="2381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ubrik 1">
            <a:extLst>
              <a:ext uri="{FF2B5EF4-FFF2-40B4-BE49-F238E27FC236}">
                <a16:creationId xmlns:a16="http://schemas.microsoft.com/office/drawing/2014/main" id="{3059A531-635D-6724-FF1A-CEF8E164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/>
              <a:t>FRAMÅT</a:t>
            </a:r>
          </a:p>
        </p:txBody>
      </p:sp>
      <p:sp>
        <p:nvSpPr>
          <p:cNvPr id="71682" name="Platshållare för innehåll 2">
            <a:extLst>
              <a:ext uri="{FF2B5EF4-FFF2-40B4-BE49-F238E27FC236}">
                <a16:creationId xmlns:a16="http://schemas.microsoft.com/office/drawing/2014/main" id="{4D05A04F-65A1-1421-6D3E-3777E5EEF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sv-SE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ubrik 1">
            <a:extLst>
              <a:ext uri="{FF2B5EF4-FFF2-40B4-BE49-F238E27FC236}">
                <a16:creationId xmlns:a16="http://schemas.microsoft.com/office/drawing/2014/main" id="{CB64548F-79EF-27B2-7E6B-6A82F9F7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We need to identify the groups</a:t>
            </a:r>
          </a:p>
        </p:txBody>
      </p:sp>
      <p:pic>
        <p:nvPicPr>
          <p:cNvPr id="72706" name="Picture 5">
            <a:extLst>
              <a:ext uri="{FF2B5EF4-FFF2-40B4-BE49-F238E27FC236}">
                <a16:creationId xmlns:a16="http://schemas.microsoft.com/office/drawing/2014/main" id="{5A26B718-0912-447D-BEBA-FEE06360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25625"/>
            <a:ext cx="52562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pil 4">
            <a:extLst>
              <a:ext uri="{FF2B5EF4-FFF2-40B4-BE49-F238E27FC236}">
                <a16:creationId xmlns:a16="http://schemas.microsoft.com/office/drawing/2014/main" id="{1468FC6A-24E9-5991-45A9-7D8E267B1332}"/>
              </a:ext>
            </a:extLst>
          </p:cNvPr>
          <p:cNvCxnSpPr/>
          <p:nvPr/>
        </p:nvCxnSpPr>
        <p:spPr>
          <a:xfrm>
            <a:off x="5724525" y="2852738"/>
            <a:ext cx="0" cy="2160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>
            <a:extLst>
              <a:ext uri="{FF2B5EF4-FFF2-40B4-BE49-F238E27FC236}">
                <a16:creationId xmlns:a16="http://schemas.microsoft.com/office/drawing/2014/main" id="{052F1128-65CA-5631-F195-9C9260C95965}"/>
              </a:ext>
            </a:extLst>
          </p:cNvPr>
          <p:cNvCxnSpPr/>
          <p:nvPr/>
        </p:nvCxnSpPr>
        <p:spPr>
          <a:xfrm>
            <a:off x="5724525" y="2016125"/>
            <a:ext cx="0" cy="4762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0C547114-212D-C431-6023-65B6904F1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3759200"/>
            <a:ext cx="2051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 b="1">
                <a:solidFill>
                  <a:schemeClr val="tx2"/>
                </a:solidFill>
              </a:rPr>
              <a:t>No need of RT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67A87E4B-C47A-C77D-680E-5CBBA643D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060575"/>
            <a:ext cx="2124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 b="1">
                <a:solidFill>
                  <a:srgbClr val="C00000"/>
                </a:solidFill>
              </a:rPr>
              <a:t>Radioresistent</a:t>
            </a:r>
          </a:p>
        </p:txBody>
      </p:sp>
      <p:cxnSp>
        <p:nvCxnSpPr>
          <p:cNvPr id="21" name="Rak pil 20">
            <a:extLst>
              <a:ext uri="{FF2B5EF4-FFF2-40B4-BE49-F238E27FC236}">
                <a16:creationId xmlns:a16="http://schemas.microsoft.com/office/drawing/2014/main" id="{376F9C6B-9E69-8E30-CB34-558810751A2F}"/>
              </a:ext>
            </a:extLst>
          </p:cNvPr>
          <p:cNvCxnSpPr/>
          <p:nvPr/>
        </p:nvCxnSpPr>
        <p:spPr>
          <a:xfrm>
            <a:off x="6156325" y="2460625"/>
            <a:ext cx="0" cy="5365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xtruta 29">
            <a:extLst>
              <a:ext uri="{FF2B5EF4-FFF2-40B4-BE49-F238E27FC236}">
                <a16:creationId xmlns:a16="http://schemas.microsoft.com/office/drawing/2014/main" id="{4DC73C63-68B8-A7D4-A51B-414C6AFF9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565400"/>
            <a:ext cx="1836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 b="1">
                <a:solidFill>
                  <a:srgbClr val="92D050"/>
                </a:solidFill>
              </a:rPr>
              <a:t>RT benefit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ubrik 1">
            <a:extLst>
              <a:ext uri="{FF2B5EF4-FFF2-40B4-BE49-F238E27FC236}">
                <a16:creationId xmlns:a16="http://schemas.microsoft.com/office/drawing/2014/main" id="{DF972EC5-721C-6C3D-8F69-8779BFD8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BAEB46D7-D774-1A94-63E7-7BCF39DD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98638"/>
            <a:ext cx="565785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167AF72C-AA76-A957-E993-1479B4B1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88913"/>
            <a:ext cx="90868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DB359E56-258D-7CE2-1951-C625727D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6242050"/>
            <a:ext cx="5943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Platshållare för innehåll 7">
            <a:extLst>
              <a:ext uri="{FF2B5EF4-FFF2-40B4-BE49-F238E27FC236}">
                <a16:creationId xmlns:a16="http://schemas.microsoft.com/office/drawing/2014/main" id="{DB677297-C2F3-8737-89A2-899F86531C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5" y="2568575"/>
            <a:ext cx="8229600" cy="1508125"/>
          </a:xfrm>
        </p:spPr>
        <p:txBody>
          <a:bodyPr>
            <a:spAutoFit/>
          </a:bodyPr>
          <a:lstStyle/>
          <a:p>
            <a:r>
              <a:rPr lang="sv-SE" altLang="sv-SE" sz="2000" b="1">
                <a:solidFill>
                  <a:srgbClr val="C00000"/>
                </a:solidFill>
              </a:rPr>
              <a:t>15 yr cum inc No RT     23.9%</a:t>
            </a:r>
          </a:p>
          <a:p>
            <a:endParaRPr lang="sv-SE" altLang="sv-SE" sz="2000" b="1">
              <a:solidFill>
                <a:srgbClr val="C00000"/>
              </a:solidFill>
            </a:endParaRPr>
          </a:p>
          <a:p>
            <a:endParaRPr lang="sv-SE" altLang="sv-SE" sz="2000" b="1">
              <a:solidFill>
                <a:srgbClr val="C00000"/>
              </a:solidFill>
            </a:endParaRPr>
          </a:p>
          <a:p>
            <a:r>
              <a:rPr lang="sv-SE" altLang="sv-SE" sz="2000" b="1">
                <a:solidFill>
                  <a:srgbClr val="C00000"/>
                </a:solidFill>
              </a:rPr>
              <a:t>15 yr cum in       RT        11.5%      </a:t>
            </a:r>
            <a:r>
              <a:rPr lang="sv-SE" altLang="sv-SE" sz="2000"/>
              <a:t>	</a:t>
            </a:r>
          </a:p>
        </p:txBody>
      </p:sp>
      <p:pic>
        <p:nvPicPr>
          <p:cNvPr id="73734" name="Picture 3">
            <a:extLst>
              <a:ext uri="{FF2B5EF4-FFF2-40B4-BE49-F238E27FC236}">
                <a16:creationId xmlns:a16="http://schemas.microsoft.com/office/drawing/2014/main" id="{17730709-5276-E8AB-E2F0-BA44454A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237288"/>
            <a:ext cx="2540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ubrik 1">
            <a:extLst>
              <a:ext uri="{FF2B5EF4-FFF2-40B4-BE49-F238E27FC236}">
                <a16:creationId xmlns:a16="http://schemas.microsoft.com/office/drawing/2014/main" id="{5DB09B60-B0CF-48F3-ABA2-B973CB9F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950" y="274638"/>
            <a:ext cx="8229600" cy="1143000"/>
          </a:xfrm>
        </p:spPr>
        <p:txBody>
          <a:bodyPr/>
          <a:lstStyle/>
          <a:p>
            <a:r>
              <a:rPr lang="sv-SE" altLang="sv-SE"/>
              <a:t>SweBCG-91rt</a:t>
            </a:r>
          </a:p>
        </p:txBody>
      </p:sp>
      <p:sp>
        <p:nvSpPr>
          <p:cNvPr id="74754" name="Platshållare för innehåll 2">
            <a:extLst>
              <a:ext uri="{FF2B5EF4-FFF2-40B4-BE49-F238E27FC236}">
                <a16:creationId xmlns:a16="http://schemas.microsoft.com/office/drawing/2014/main" id="{71B12F05-4568-E595-A737-E87F308E24D2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sv-SE" altLang="sv-SE"/>
          </a:p>
        </p:txBody>
      </p:sp>
      <p:sp>
        <p:nvSpPr>
          <p:cNvPr id="74755" name="Rektangel 3">
            <a:extLst>
              <a:ext uri="{FF2B5EF4-FFF2-40B4-BE49-F238E27FC236}">
                <a16:creationId xmlns:a16="http://schemas.microsoft.com/office/drawing/2014/main" id="{334B0166-D3EC-A913-C510-FDC30C603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49500"/>
            <a:ext cx="850741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1,003 tumor blocks have been colleted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Tissue Micro Arrays (TMA:s)  have been prepared in collaboration with Lund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Anikó Kovacs och Elisabeth Werner Rönnerman, breast pathologists in Gothenburg have classified all the tumors with modern immunohistochemistry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400"/>
          </a:p>
        </p:txBody>
      </p:sp>
      <p:pic>
        <p:nvPicPr>
          <p:cNvPr id="74756" name="Picture 2" descr="https://upload.wikimedia.org/wikipedia/commons/thumb/9/94/Tissue_MicroArray_Block.jpg/215px-Tissue_MicroArray_Block.jpg">
            <a:extLst>
              <a:ext uri="{FF2B5EF4-FFF2-40B4-BE49-F238E27FC236}">
                <a16:creationId xmlns:a16="http://schemas.microsoft.com/office/drawing/2014/main" id="{04750694-9F4A-1EAB-1261-4DC7243A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25538"/>
            <a:ext cx="20478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s://upload.wikimedia.org/wikipedia/commons/thumb/c/c5/Tissue_MicroArray_Slide.jpg/215px-Tissue_MicroArray_Slide.jpg">
            <a:extLst>
              <a:ext uri="{FF2B5EF4-FFF2-40B4-BE49-F238E27FC236}">
                <a16:creationId xmlns:a16="http://schemas.microsoft.com/office/drawing/2014/main" id="{DBF5B63D-E9C9-07F1-4D6B-B05C502E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97425"/>
            <a:ext cx="20478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481A1E9-02E3-859D-6E87-DE67CF9B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Sample Processing Overview in collaboration with PFS-genomics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Lori Pierce, Corey Speers, Felix Feng, Laura Chang et al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University of Michigan</a:t>
            </a:r>
          </a:p>
        </p:txBody>
      </p:sp>
      <p:sp>
        <p:nvSpPr>
          <p:cNvPr id="75778" name="Shape 321">
            <a:extLst>
              <a:ext uri="{FF2B5EF4-FFF2-40B4-BE49-F238E27FC236}">
                <a16:creationId xmlns:a16="http://schemas.microsoft.com/office/drawing/2014/main" id="{C5DD6B3E-C50D-07AC-8C69-589A908DDC0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913219-FA8D-2443-ACEA-ACBB69B20588}" type="slidenum">
              <a:rPr lang="sv-SE" altLang="sv-SE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sv-SE" altLang="sv-SE" sz="1200">
              <a:solidFill>
                <a:srgbClr val="89898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46F0C-9A84-F353-8194-E4B4A9CA91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350" y="2060575"/>
            <a:ext cx="1250950" cy="11699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5183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45FD0-812E-6F58-346C-4CA2623BF5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6275" y="2108200"/>
            <a:ext cx="1228725" cy="1169988"/>
          </a:xfrm>
          <a:prstGeom prst="rect">
            <a:avLst/>
          </a:prstGeom>
          <a:noFill/>
          <a:ln w="57150">
            <a:solidFill>
              <a:srgbClr val="94F8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8A8DF-0962-D489-4DED-7A780DA0817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9950" y="2108200"/>
            <a:ext cx="1152525" cy="117633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pSp>
        <p:nvGrpSpPr>
          <p:cNvPr id="75782" name="Group 12">
            <a:extLst>
              <a:ext uri="{FF2B5EF4-FFF2-40B4-BE49-F238E27FC236}">
                <a16:creationId xmlns:a16="http://schemas.microsoft.com/office/drawing/2014/main" id="{3C982600-CA0B-440E-6FB8-050D4811FD51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2044700"/>
            <a:ext cx="1292225" cy="1223963"/>
            <a:chOff x="-2079048" y="3247680"/>
            <a:chExt cx="1430796" cy="1334676"/>
          </a:xfrm>
        </p:grpSpPr>
        <p:pic>
          <p:nvPicPr>
            <p:cNvPr id="75788" name="Picture 13">
              <a:extLst>
                <a:ext uri="{FF2B5EF4-FFF2-40B4-BE49-F238E27FC236}">
                  <a16:creationId xmlns:a16="http://schemas.microsoft.com/office/drawing/2014/main" id="{6826F9A5-F624-4208-3901-2B3D460CA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4" t="16400" r="44093" b="18500"/>
            <a:stretch>
              <a:fillRect/>
            </a:stretch>
          </p:blipFill>
          <p:spPr bwMode="auto">
            <a:xfrm>
              <a:off x="-1620803" y="3285670"/>
              <a:ext cx="514306" cy="1258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A70296-ADD7-907B-AACD-865AE5BC0FC2}"/>
                </a:ext>
              </a:extLst>
            </p:cNvPr>
            <p:cNvSpPr/>
            <p:nvPr/>
          </p:nvSpPr>
          <p:spPr>
            <a:xfrm>
              <a:off x="-2079048" y="3247680"/>
              <a:ext cx="1430796" cy="1334676"/>
            </a:xfrm>
            <a:prstGeom prst="rect">
              <a:avLst/>
            </a:prstGeom>
            <a:noFill/>
            <a:ln w="57150">
              <a:solidFill>
                <a:srgbClr val="45FD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noFill/>
              </a:endParaRPr>
            </a:p>
          </p:txBody>
        </p:sp>
      </p:grpSp>
      <p:grpSp>
        <p:nvGrpSpPr>
          <p:cNvPr id="75783" name="Group 15">
            <a:extLst>
              <a:ext uri="{FF2B5EF4-FFF2-40B4-BE49-F238E27FC236}">
                <a16:creationId xmlns:a16="http://schemas.microsoft.com/office/drawing/2014/main" id="{EBA5F78E-787B-8E98-269D-38C270C83B9C}"/>
              </a:ext>
            </a:extLst>
          </p:cNvPr>
          <p:cNvGrpSpPr>
            <a:grpSpLocks/>
          </p:cNvGrpSpPr>
          <p:nvPr/>
        </p:nvGrpSpPr>
        <p:grpSpPr bwMode="auto">
          <a:xfrm>
            <a:off x="4122738" y="2052638"/>
            <a:ext cx="1398587" cy="1265237"/>
            <a:chOff x="-2085705" y="4473115"/>
            <a:chExt cx="1326602" cy="1324955"/>
          </a:xfrm>
        </p:grpSpPr>
        <p:pic>
          <p:nvPicPr>
            <p:cNvPr id="75786" name="Picture 16">
              <a:extLst>
                <a:ext uri="{FF2B5EF4-FFF2-40B4-BE49-F238E27FC236}">
                  <a16:creationId xmlns:a16="http://schemas.microsoft.com/office/drawing/2014/main" id="{E25BA3B4-D2E7-034F-FC4F-EC9BFF0E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6" t="7790" r="4640" b="6531"/>
            <a:stretch>
              <a:fillRect/>
            </a:stretch>
          </p:blipFill>
          <p:spPr bwMode="auto">
            <a:xfrm>
              <a:off x="-2085705" y="4533339"/>
              <a:ext cx="1326602" cy="1224136"/>
            </a:xfrm>
            <a:prstGeom prst="rect">
              <a:avLst/>
            </a:prstGeom>
            <a:noFill/>
            <a:ln w="9525">
              <a:solidFill>
                <a:srgbClr val="00DB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443324-6454-5A62-C7C1-37A3FE6062AB}"/>
                </a:ext>
              </a:extLst>
            </p:cNvPr>
            <p:cNvSpPr/>
            <p:nvPr/>
          </p:nvSpPr>
          <p:spPr>
            <a:xfrm>
              <a:off x="-2069142" y="4473115"/>
              <a:ext cx="1310039" cy="1324955"/>
            </a:xfrm>
            <a:prstGeom prst="rect">
              <a:avLst/>
            </a:prstGeom>
            <a:noFill/>
            <a:ln w="57150">
              <a:solidFill>
                <a:srgbClr val="00D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noFill/>
              </a:endParaRPr>
            </a:p>
          </p:txBody>
        </p:sp>
      </p:grp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64D6449-880F-4145-0042-38C4BDA919D5}"/>
              </a:ext>
            </a:extLst>
          </p:cNvPr>
          <p:cNvGraphicFramePr/>
          <p:nvPr/>
        </p:nvGraphicFramePr>
        <p:xfrm>
          <a:off x="-253044" y="3333603"/>
          <a:ext cx="9397044" cy="270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5785" name="textruta 1">
            <a:extLst>
              <a:ext uri="{FF2B5EF4-FFF2-40B4-BE49-F238E27FC236}">
                <a16:creationId xmlns:a16="http://schemas.microsoft.com/office/drawing/2014/main" id="{2428F3B5-B0D8-D839-040D-A49A5DB32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6237288"/>
            <a:ext cx="7477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/>
              <a:t>Affymetrix Human Exon ST 1.0 array, which includes approximately 5 million probes directed against 1.4 million RNA transcripts. </a:t>
            </a:r>
            <a:endParaRPr lang="sv-SE" altLang="sv-SE" sz="1800"/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59675-5BD2-4FB2-1428-16307B9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6802" name="Platshållare för text 2">
            <a:extLst>
              <a:ext uri="{FF2B5EF4-FFF2-40B4-BE49-F238E27FC236}">
                <a16:creationId xmlns:a16="http://schemas.microsoft.com/office/drawing/2014/main" id="{0F92E885-D2AC-7973-CD1E-AC174E407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76803" name="Bildobjekt 3">
            <a:extLst>
              <a:ext uri="{FF2B5EF4-FFF2-40B4-BE49-F238E27FC236}">
                <a16:creationId xmlns:a16="http://schemas.microsoft.com/office/drawing/2014/main" id="{93F2A7D6-9679-77E1-FB50-3713E28A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-280988"/>
            <a:ext cx="68199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Bildobjekt 4">
            <a:extLst>
              <a:ext uri="{FF2B5EF4-FFF2-40B4-BE49-F238E27FC236}">
                <a16:creationId xmlns:a16="http://schemas.microsoft.com/office/drawing/2014/main" id="{D3228D8C-3598-4D39-8A64-BD94F061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973263"/>
            <a:ext cx="4789488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Bildobjekt 5">
            <a:extLst>
              <a:ext uri="{FF2B5EF4-FFF2-40B4-BE49-F238E27FC236}">
                <a16:creationId xmlns:a16="http://schemas.microsoft.com/office/drawing/2014/main" id="{95A38005-10F9-F978-011A-AC4AB150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329363"/>
            <a:ext cx="32162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Bildobjekt 6">
            <a:extLst>
              <a:ext uri="{FF2B5EF4-FFF2-40B4-BE49-F238E27FC236}">
                <a16:creationId xmlns:a16="http://schemas.microsoft.com/office/drawing/2014/main" id="{F30C90E9-A377-DEF5-C519-D09E284E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76988"/>
            <a:ext cx="25733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8B7D1-26C6-7BEC-9283-CFC84A3E2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F5908E18-E24F-724D-B489-51B7D39CDF81}" type="slidenum">
              <a:rPr lang="en-US"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en-US" dirty="0">
              <a:ea typeface="+mn-ea"/>
            </a:endParaRPr>
          </a:p>
        </p:txBody>
      </p:sp>
      <p:sp>
        <p:nvSpPr>
          <p:cNvPr id="77826" name="Title 3">
            <a:extLst>
              <a:ext uri="{FF2B5EF4-FFF2-40B4-BE49-F238E27FC236}">
                <a16:creationId xmlns:a16="http://schemas.microsoft.com/office/drawing/2014/main" id="{38ECCC51-4545-5255-5C6F-1B55E16C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1028700"/>
            <a:ext cx="8458200" cy="320675"/>
          </a:xfrm>
        </p:spPr>
        <p:txBody>
          <a:bodyPr/>
          <a:lstStyle/>
          <a:p>
            <a:r>
              <a:rPr lang="en-US" altLang="sv-SE"/>
              <a:t>POLAR: Validation in Princess Margaret, Interaction Plot</a:t>
            </a:r>
          </a:p>
        </p:txBody>
      </p:sp>
      <p:pic>
        <p:nvPicPr>
          <p:cNvPr id="77827" name="Picture 15" descr="Chart&#10;&#10;Description automatically generated">
            <a:extLst>
              <a:ext uri="{FF2B5EF4-FFF2-40B4-BE49-F238E27FC236}">
                <a16:creationId xmlns:a16="http://schemas.microsoft.com/office/drawing/2014/main" id="{128F9919-4425-BA8B-3F46-DE50C871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970088"/>
            <a:ext cx="5203825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B91706-BD6A-6BEF-8884-8093B0961A68}"/>
              </a:ext>
            </a:extLst>
          </p:cNvPr>
          <p:cNvSpPr/>
          <p:nvPr/>
        </p:nvSpPr>
        <p:spPr>
          <a:xfrm>
            <a:off x="1920875" y="1557338"/>
            <a:ext cx="4456113" cy="381000"/>
          </a:xfrm>
          <a:prstGeom prst="rect">
            <a:avLst/>
          </a:prstGeom>
          <a:solidFill>
            <a:schemeClr val="accent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FFFFFF"/>
                </a:solidFill>
                <a:latin typeface="Arial" panose="020B0604020202020204"/>
              </a:rPr>
              <a:t>POLAR – LRR risk</a:t>
            </a:r>
          </a:p>
        </p:txBody>
      </p:sp>
      <p:sp>
        <p:nvSpPr>
          <p:cNvPr id="77829" name="textruta 2">
            <a:extLst>
              <a:ext uri="{FF2B5EF4-FFF2-40B4-BE49-F238E27FC236}">
                <a16:creationId xmlns:a16="http://schemas.microsoft.com/office/drawing/2014/main" id="{B6985150-CD9A-D3FA-219E-794D9F4C0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6183313"/>
            <a:ext cx="290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ASCO 2021, Sjöström et al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ubrik 1">
            <a:extLst>
              <a:ext uri="{FF2B5EF4-FFF2-40B4-BE49-F238E27FC236}">
                <a16:creationId xmlns:a16="http://schemas.microsoft.com/office/drawing/2014/main" id="{014E1000-F063-B105-6715-EE7F52B8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6038"/>
            <a:ext cx="8229600" cy="1143001"/>
          </a:xfrm>
        </p:spPr>
        <p:txBody>
          <a:bodyPr/>
          <a:lstStyle/>
          <a:p>
            <a:r>
              <a:rPr lang="sv-SE" altLang="sv-SE">
                <a:solidFill>
                  <a:schemeClr val="accent1"/>
                </a:solidFill>
              </a:rPr>
              <a:t>Sammanfattning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8308DC0-4018-C1FD-5324-5B7E8D12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901700"/>
            <a:ext cx="80581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Strålbehandling minskar risken för lokalrecidiv påtagligt.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För cirka vart 4:e återfall som förhindras inom 5 år ses en minskning med ett bröstcancerdödsfall efter 15 år.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Strålbehandling ges: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 mot bröstet efter bröstbevarade kirurgi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mot bröst/thoraxvägg och lymfkörtelområden (fossa scl, övre axill, övre paratsrernal), vid lymfkörtelpositiv bröstcancer.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Utvecklingen går mot mer partiell strålbehandling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/>
              <a:t>och forskning pågår runt genomiska profiler för att avgöra vem som behöver strålbehandling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ubrik 1">
            <a:extLst>
              <a:ext uri="{FF2B5EF4-FFF2-40B4-BE49-F238E27FC236}">
                <a16:creationId xmlns:a16="http://schemas.microsoft.com/office/drawing/2014/main" id="{A22113A3-BD3E-0964-EAE8-67AAB601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Frågor?</a:t>
            </a:r>
          </a:p>
        </p:txBody>
      </p:sp>
      <p:pic>
        <p:nvPicPr>
          <p:cNvPr id="79874" name="Picture 4" descr="bild19b">
            <a:extLst>
              <a:ext uri="{FF2B5EF4-FFF2-40B4-BE49-F238E27FC236}">
                <a16:creationId xmlns:a16="http://schemas.microsoft.com/office/drawing/2014/main" id="{CEEB0A47-70B4-55A5-DE5C-F4AE3768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4232275"/>
            <a:ext cx="20828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ubrik 1">
            <a:extLst>
              <a:ext uri="{FF2B5EF4-FFF2-40B4-BE49-F238E27FC236}">
                <a16:creationId xmlns:a16="http://schemas.microsoft.com/office/drawing/2014/main" id="{FB44BCF3-A2DB-0D9D-7015-12B50F49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altLang="sv-SE"/>
          </a:p>
        </p:txBody>
      </p:sp>
      <p:sp>
        <p:nvSpPr>
          <p:cNvPr id="22530" name="Platshållare för innehåll 2">
            <a:extLst>
              <a:ext uri="{FF2B5EF4-FFF2-40B4-BE49-F238E27FC236}">
                <a16:creationId xmlns:a16="http://schemas.microsoft.com/office/drawing/2014/main" id="{2836DE4F-70DB-CF82-A576-F060386B7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94D366E8-F42A-4F81-D77A-C59A64386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281363"/>
            <a:ext cx="485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BA9064A1-337A-A8B0-B0EA-DB024184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63050" cy="16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>
            <a:extLst>
              <a:ext uri="{FF2B5EF4-FFF2-40B4-BE49-F238E27FC236}">
                <a16:creationId xmlns:a16="http://schemas.microsoft.com/office/drawing/2014/main" id="{85FA8A90-4852-1B02-C982-81B92C3D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6532563"/>
            <a:ext cx="3762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>
            <a:extLst>
              <a:ext uri="{FF2B5EF4-FFF2-40B4-BE49-F238E27FC236}">
                <a16:creationId xmlns:a16="http://schemas.microsoft.com/office/drawing/2014/main" id="{1D35697F-2A66-EC59-BEC6-406B3DAF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39"/>
          <a:stretch>
            <a:fillRect/>
          </a:stretch>
        </p:blipFill>
        <p:spPr bwMode="auto">
          <a:xfrm>
            <a:off x="2865438" y="1695450"/>
            <a:ext cx="343535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objekt 4">
            <a:extLst>
              <a:ext uri="{FF2B5EF4-FFF2-40B4-BE49-F238E27FC236}">
                <a16:creationId xmlns:a16="http://schemas.microsoft.com/office/drawing/2014/main" id="{A9533789-5C62-85D1-DB8E-0F26609C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420813"/>
            <a:ext cx="79279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Bildobjekt 5">
            <a:extLst>
              <a:ext uri="{FF2B5EF4-FFF2-40B4-BE49-F238E27FC236}">
                <a16:creationId xmlns:a16="http://schemas.microsoft.com/office/drawing/2014/main" id="{FA03AF7F-59CC-22EE-9735-AD418EF3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999163"/>
            <a:ext cx="5668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Bildobjekt 6">
            <a:extLst>
              <a:ext uri="{FF2B5EF4-FFF2-40B4-BE49-F238E27FC236}">
                <a16:creationId xmlns:a16="http://schemas.microsoft.com/office/drawing/2014/main" id="{E2C99EF0-7464-CD43-6019-3955E7DB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624513"/>
            <a:ext cx="2540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2B0B7C-54EC-EC52-667A-9CC1D280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sv-SE" dirty="0"/>
              <a:t>SweBCG91rt trial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9DA243-3556-B254-79A1-936264672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8850" cy="4525963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sv-SE" dirty="0"/>
              <a:t>Patient </a:t>
            </a:r>
            <a:r>
              <a:rPr lang="sv-SE" dirty="0" err="1"/>
              <a:t>characteristics</a:t>
            </a:r>
            <a:endParaRPr lang="sv-SE" dirty="0"/>
          </a:p>
          <a:p>
            <a:pPr>
              <a:defRPr/>
            </a:pPr>
            <a:endParaRPr lang="sv-SE" dirty="0"/>
          </a:p>
          <a:p>
            <a:pPr>
              <a:buFontTx/>
              <a:buChar char="-"/>
              <a:defRPr/>
            </a:pPr>
            <a:r>
              <a:rPr lang="sv-SE" dirty="0"/>
              <a:t>1187 patient </a:t>
            </a:r>
            <a:r>
              <a:rPr lang="sv-SE" dirty="0" err="1"/>
              <a:t>randomized</a:t>
            </a:r>
            <a:r>
              <a:rPr lang="sv-SE" dirty="0"/>
              <a:t>.</a:t>
            </a:r>
          </a:p>
          <a:p>
            <a:pPr>
              <a:buFontTx/>
              <a:buChar char="-"/>
              <a:defRPr/>
            </a:pPr>
            <a:r>
              <a:rPr lang="sv-SE" dirty="0" err="1"/>
              <a:t>Invasive</a:t>
            </a:r>
            <a:r>
              <a:rPr lang="sv-SE" dirty="0"/>
              <a:t> </a:t>
            </a:r>
            <a:r>
              <a:rPr lang="sv-SE" dirty="0" err="1"/>
              <a:t>breast</a:t>
            </a:r>
            <a:r>
              <a:rPr lang="sv-SE" dirty="0"/>
              <a:t> cancer pT1-2NO, </a:t>
            </a:r>
            <a:r>
              <a:rPr lang="sv-SE" dirty="0" err="1"/>
              <a:t>operated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breast</a:t>
            </a:r>
            <a:r>
              <a:rPr lang="sv-SE" dirty="0"/>
              <a:t> </a:t>
            </a:r>
            <a:r>
              <a:rPr lang="sv-SE" dirty="0" err="1"/>
              <a:t>conserving</a:t>
            </a:r>
            <a:r>
              <a:rPr lang="sv-SE" dirty="0"/>
              <a:t> </a:t>
            </a:r>
            <a:r>
              <a:rPr lang="sv-SE" dirty="0" err="1"/>
              <a:t>surgery</a:t>
            </a:r>
            <a:r>
              <a:rPr lang="sv-SE" dirty="0"/>
              <a:t> and </a:t>
            </a:r>
            <a:r>
              <a:rPr lang="sv-SE" dirty="0" err="1"/>
              <a:t>axillary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</a:t>
            </a:r>
            <a:r>
              <a:rPr lang="sv-SE" dirty="0" err="1"/>
              <a:t>dissection</a:t>
            </a:r>
            <a:endParaRPr lang="sv-SE" dirty="0"/>
          </a:p>
          <a:p>
            <a:pPr>
              <a:buFontTx/>
              <a:buChar char="-"/>
              <a:defRPr/>
            </a:pPr>
            <a:r>
              <a:rPr lang="sv-SE" dirty="0" err="1"/>
              <a:t>Randomized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postoperative </a:t>
            </a:r>
            <a:r>
              <a:rPr lang="sv-SE" dirty="0" err="1"/>
              <a:t>breast</a:t>
            </a:r>
            <a:r>
              <a:rPr lang="sv-SE" dirty="0"/>
              <a:t> RT or no RT</a:t>
            </a:r>
          </a:p>
          <a:p>
            <a:pPr>
              <a:buFontTx/>
              <a:buChar char="-"/>
              <a:defRPr/>
            </a:pPr>
            <a:r>
              <a:rPr lang="sv-SE" dirty="0"/>
              <a:t>patients </a:t>
            </a:r>
            <a:r>
              <a:rPr lang="sv-SE" dirty="0" err="1"/>
              <a:t>mainly</a:t>
            </a:r>
            <a:r>
              <a:rPr lang="sv-SE" dirty="0"/>
              <a:t> from West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v-SE" dirty="0"/>
              <a:t>      and South of Sweden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v-SE" dirty="0"/>
              <a:t>    </a:t>
            </a:r>
          </a:p>
        </p:txBody>
      </p:sp>
      <p:pic>
        <p:nvPicPr>
          <p:cNvPr id="24579" name="Picture 4" descr="bild19b">
            <a:extLst>
              <a:ext uri="{FF2B5EF4-FFF2-40B4-BE49-F238E27FC236}">
                <a16:creationId xmlns:a16="http://schemas.microsoft.com/office/drawing/2014/main" id="{7A55617E-2DE2-9886-90DD-8D284D13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4981575"/>
            <a:ext cx="21780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ubrik 1">
            <a:extLst>
              <a:ext uri="{FF2B5EF4-FFF2-40B4-BE49-F238E27FC236}">
                <a16:creationId xmlns:a16="http://schemas.microsoft.com/office/drawing/2014/main" id="{95F3750E-BAC8-B726-6F94-BEB0081DB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altLang="sv-SE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A3D15FE8-EB5A-F4AB-FBE3-D65B0A39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98638"/>
            <a:ext cx="565785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7DF5244B-E176-F49D-16B3-7885CEF8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88913"/>
            <a:ext cx="90868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8AB20999-F7E7-4B55-6CFA-2277CF8B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6242050"/>
            <a:ext cx="5943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Platshållare för innehåll 7">
            <a:extLst>
              <a:ext uri="{FF2B5EF4-FFF2-40B4-BE49-F238E27FC236}">
                <a16:creationId xmlns:a16="http://schemas.microsoft.com/office/drawing/2014/main" id="{A35BD89F-AA28-0D61-FE25-0C76787900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5" y="2568575"/>
            <a:ext cx="8229600" cy="1508125"/>
          </a:xfrm>
        </p:spPr>
        <p:txBody>
          <a:bodyPr>
            <a:spAutoFit/>
          </a:bodyPr>
          <a:lstStyle/>
          <a:p>
            <a:r>
              <a:rPr lang="sv-SE" altLang="sv-SE" sz="2000" b="1">
                <a:solidFill>
                  <a:srgbClr val="C00000"/>
                </a:solidFill>
              </a:rPr>
              <a:t>15 yr cum inc No RT     23.9%</a:t>
            </a:r>
          </a:p>
          <a:p>
            <a:endParaRPr lang="sv-SE" altLang="sv-SE" sz="2000" b="1">
              <a:solidFill>
                <a:srgbClr val="C00000"/>
              </a:solidFill>
            </a:endParaRPr>
          </a:p>
          <a:p>
            <a:endParaRPr lang="sv-SE" altLang="sv-SE" sz="2000" b="1">
              <a:solidFill>
                <a:srgbClr val="C00000"/>
              </a:solidFill>
            </a:endParaRPr>
          </a:p>
          <a:p>
            <a:r>
              <a:rPr lang="sv-SE" altLang="sv-SE" sz="2000" b="1">
                <a:solidFill>
                  <a:srgbClr val="C00000"/>
                </a:solidFill>
              </a:rPr>
              <a:t>15 yr cum in       RT        11.5%      </a:t>
            </a:r>
            <a:r>
              <a:rPr lang="sv-SE" altLang="sv-SE" sz="2000"/>
              <a:t>	</a:t>
            </a:r>
          </a:p>
        </p:txBody>
      </p:sp>
      <p:pic>
        <p:nvPicPr>
          <p:cNvPr id="26630" name="Picture 3">
            <a:extLst>
              <a:ext uri="{FF2B5EF4-FFF2-40B4-BE49-F238E27FC236}">
                <a16:creationId xmlns:a16="http://schemas.microsoft.com/office/drawing/2014/main" id="{42EEC9BF-7F60-5779-8703-66B43ED1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237288"/>
            <a:ext cx="2540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Lancet_BCS_RT_Tables Figs_20110615_changes_accepted_for_ppt_4.jpg">
            <a:extLst>
              <a:ext uri="{FF2B5EF4-FFF2-40B4-BE49-F238E27FC236}">
                <a16:creationId xmlns:a16="http://schemas.microsoft.com/office/drawing/2014/main" id="{CD8C61F3-AAFE-CEBF-2CA3-38EF51C1C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196850"/>
            <a:ext cx="9505951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ktangel 2">
            <a:extLst>
              <a:ext uri="{FF2B5EF4-FFF2-40B4-BE49-F238E27FC236}">
                <a16:creationId xmlns:a16="http://schemas.microsoft.com/office/drawing/2014/main" id="{51128081-6586-497D-1E51-465A4E92F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352425"/>
            <a:ext cx="8399462" cy="790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v-SE">
                <a:solidFill>
                  <a:srgbClr val="000000"/>
                </a:solidFill>
              </a:rPr>
              <a:t>Partiell mastektomi (BCS), +/- strål</a:t>
            </a:r>
          </a:p>
        </p:txBody>
      </p:sp>
      <p:sp>
        <p:nvSpPr>
          <p:cNvPr id="27651" name="Rektangel 1">
            <a:extLst>
              <a:ext uri="{FF2B5EF4-FFF2-40B4-BE49-F238E27FC236}">
                <a16:creationId xmlns:a16="http://schemas.microsoft.com/office/drawing/2014/main" id="{60EE5F52-E0A1-4826-94B5-2581815EC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6361113"/>
            <a:ext cx="21177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>
                <a:solidFill>
                  <a:srgbClr val="A6A6A6"/>
                </a:solidFill>
              </a:rPr>
              <a:t>EBCTCG Lancet 2011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13486</TotalTime>
  <Words>1239</Words>
  <Application>Microsoft Office PowerPoint</Application>
  <PresentationFormat>Bildspel på skärmen (4:3)</PresentationFormat>
  <Paragraphs>215</Paragraphs>
  <Slides>48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Office-tema</vt:lpstr>
      <vt:lpstr>Adjuvant strålbehandling av bröstcancer</vt:lpstr>
      <vt:lpstr>Disposition</vt:lpstr>
      <vt:lpstr>Handläggningsprocess vid bröstcancer</vt:lpstr>
      <vt:lpstr>NSABP B-06</vt:lpstr>
      <vt:lpstr>PowerPoint-presentation</vt:lpstr>
      <vt:lpstr>PowerPoint-presentation</vt:lpstr>
      <vt:lpstr>SweBCG91rt trial </vt:lpstr>
      <vt:lpstr>PowerPoint-presentation</vt:lpstr>
      <vt:lpstr>PowerPoint-presentation</vt:lpstr>
      <vt:lpstr>RT efter mastektomi</vt:lpstr>
      <vt:lpstr>RT efter mastektomi</vt:lpstr>
      <vt:lpstr>PowerPoint-presentation</vt:lpstr>
      <vt:lpstr>PowerPoint-presentation</vt:lpstr>
      <vt:lpstr>PowerPoint-presentation</vt:lpstr>
      <vt:lpstr>DT för dosplanering</vt:lpstr>
      <vt:lpstr>PowerPoint-presentation</vt:lpstr>
      <vt:lpstr>PowerPoint-presentation</vt:lpstr>
      <vt:lpstr>PowerPoint-presentation</vt:lpstr>
      <vt:lpstr>Side effects</vt:lpstr>
      <vt:lpstr>PowerPoint-presentation</vt:lpstr>
      <vt:lpstr>PowerPoint-presentation</vt:lpstr>
      <vt:lpstr>Biverkningar av strålbehandling</vt:lpstr>
      <vt:lpstr>PowerPoint-presentation</vt:lpstr>
      <vt:lpstr>PowerPoint-presentation</vt:lpstr>
      <vt:lpstr>Gating</vt:lpstr>
      <vt:lpstr>Side effects</vt:lpstr>
      <vt:lpstr>FRAKTIONERING</vt:lpstr>
      <vt:lpstr>Impact of a Higher Radiation Dose on Local Control and Survival in Breast-Conserving Therapy of Early Breast Cancer: 10-Year Results of the Randomized Boost Versus No Boost EORTC 22881-10882 Trial</vt:lpstr>
      <vt:lpstr>PowerPoint-presentation</vt:lpstr>
      <vt:lpstr>PowerPoint-presentation</vt:lpstr>
      <vt:lpstr>PowerPoint-presentation</vt:lpstr>
      <vt:lpstr>Hypofraktionering</vt:lpstr>
      <vt:lpstr>PowerPoint-presentation</vt:lpstr>
      <vt:lpstr>PowerPoint-presentation</vt:lpstr>
      <vt:lpstr>PowerPoint-presentation</vt:lpstr>
      <vt:lpstr>Hypofractionated breast radiotherapy for 1 week versus 3 weeks (FAST-Forward): 5-year efficacy and late normal tissue effects results from a multicentre, non-inferiority, randomised, phase 3 trial </vt:lpstr>
      <vt:lpstr>Hur ska vi tolka lymfkörtelstatus efter preoperativ systembehandling?</vt:lpstr>
      <vt:lpstr>PMRT efter NAC vid cN1-2</vt:lpstr>
      <vt:lpstr>RT efter neoadjuvant kemoterpi (NAC)</vt:lpstr>
      <vt:lpstr>FRAMÅT</vt:lpstr>
      <vt:lpstr>We need to identify the groups</vt:lpstr>
      <vt:lpstr>PowerPoint-presentation</vt:lpstr>
      <vt:lpstr>SweBCG-91rt</vt:lpstr>
      <vt:lpstr>Sample Processing Overview in collaboration with PFS-genomics Lori Pierce, Corey Speers, Felix Feng, Laura Chang et al University of Michigan</vt:lpstr>
      <vt:lpstr>PowerPoint-presentation</vt:lpstr>
      <vt:lpstr>POLAR: Validation in Princess Margaret, Interaction Plot</vt:lpstr>
      <vt:lpstr>Sammanfattning</vt:lpstr>
      <vt:lpstr>Frågor?</vt:lpstr>
    </vt:vector>
  </TitlesOfParts>
  <Company>Göteborgs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Bröstcancer</dc:title>
  <dc:creator>Dan Lundstedt</dc:creator>
  <cp:lastModifiedBy>Helena Grönbacke</cp:lastModifiedBy>
  <cp:revision>355</cp:revision>
  <dcterms:created xsi:type="dcterms:W3CDTF">2013-05-11T18:17:14Z</dcterms:created>
  <dcterms:modified xsi:type="dcterms:W3CDTF">2022-10-31T09:05:26Z</dcterms:modified>
</cp:coreProperties>
</file>